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Return of the German</a:t>
            </a:r>
            <a:endParaRPr lang="en-US" dirty="0"/>
          </a:p>
        </p:txBody>
      </p:sp>
      <p:pic>
        <p:nvPicPr>
          <p:cNvPr id="1026" name="Picture 2" descr="https://31.media.tumblr.com/6856c028dc3d0c5c5feeb6e575ca8023/tumblr_inline_mv50nnAKGX1rbnn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02" y="134143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1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09655" cy="402412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u="sng" dirty="0" smtClean="0"/>
              <a:t>Munich </a:t>
            </a:r>
            <a:r>
              <a:rPr lang="en-US" u="sng" dirty="0"/>
              <a:t>Conference</a:t>
            </a:r>
            <a:r>
              <a:rPr lang="en-US" dirty="0"/>
              <a:t> (Sept. 1938) - Britain and France appease Hitler by giving him the Sudetenland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u="sng" dirty="0"/>
              <a:t>Non-aggression Pact</a:t>
            </a:r>
            <a:r>
              <a:rPr lang="en-US" dirty="0"/>
              <a:t> (Aug. 1939) - once the Stalin and Hitler agree not to invade each other, Hitler invades Poland in Sept. of 1939.</a:t>
            </a:r>
          </a:p>
        </p:txBody>
      </p:sp>
      <p:pic>
        <p:nvPicPr>
          <p:cNvPr id="8194" name="Picture 2" descr="http://www.historytoday.com/sites/default/files/mun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27" y="1990942"/>
            <a:ext cx="3220893" cy="22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anadahistory.com/sections/voyager/2012/August/Cartoon%20Images/ww2-germany-attacks-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63" y="2057401"/>
            <a:ext cx="33528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jamestown.org/uploads/pics/molotov_signs_pa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83" y="4433615"/>
            <a:ext cx="3045980" cy="19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4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WWII Begins in Europe and the </a:t>
            </a:r>
            <a:r>
              <a:rPr lang="en-US" dirty="0" smtClean="0"/>
              <a:t>Pacific 1939-1945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The Axis Take Control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. Germany invades Czech. and Poland and war is declared in 1939. 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/>
              <a:t>. Germany is relentless in it’s BLITZKRIEG, or lightening warfare and focuses on the Western front. 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dirty="0"/>
              <a:t>. France falls to Germany in June of 1940. </a:t>
            </a:r>
            <a:endParaRPr lang="en-US" dirty="0" smtClean="0"/>
          </a:p>
          <a:p>
            <a:pPr lvl="1"/>
            <a:r>
              <a:rPr lang="en-US" dirty="0" smtClean="0"/>
              <a:t>D</a:t>
            </a:r>
            <a:r>
              <a:rPr lang="en-US" dirty="0"/>
              <a:t>. Hitler breaks the Non-Aggression Pact and invades the Soviet Union. </a:t>
            </a:r>
            <a:endParaRPr lang="en-US" dirty="0" smtClean="0"/>
          </a:p>
          <a:p>
            <a:pPr lvl="1"/>
            <a:r>
              <a:rPr lang="en-US" dirty="0" smtClean="0"/>
              <a:t>E</a:t>
            </a:r>
            <a:r>
              <a:rPr lang="en-US" dirty="0"/>
              <a:t>. Japan extends much of it’s control into southeast Asia and begins planning an invasion of the U.S. </a:t>
            </a:r>
            <a:endParaRPr lang="en-US" dirty="0" smtClean="0"/>
          </a:p>
          <a:p>
            <a:pPr lvl="1"/>
            <a:r>
              <a:rPr lang="en-US" dirty="0" smtClean="0"/>
              <a:t>F</a:t>
            </a:r>
            <a:r>
              <a:rPr lang="en-US" dirty="0"/>
              <a:t>. The United States still maintains it’s isolationist stance, but gives aid under the “Cash and Carry System” and later under the “Lend Lease Act”.</a:t>
            </a:r>
          </a:p>
        </p:txBody>
      </p:sp>
    </p:spTree>
    <p:extLst>
      <p:ext uri="{BB962C8B-B14F-4D97-AF65-F5344CB8AC3E}">
        <p14:creationId xmlns:p14="http://schemas.microsoft.com/office/powerpoint/2010/main" val="304084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Alliances of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647209" cy="4024125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en-US" b="1" u="sng" dirty="0"/>
              <a:t>Axis Powers </a:t>
            </a:r>
            <a:r>
              <a:rPr lang="en-US" dirty="0"/>
              <a:t>- Germany, Italy, Japan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b="1" u="sng" dirty="0"/>
              <a:t>Allied Powers </a:t>
            </a:r>
            <a:r>
              <a:rPr lang="en-US" dirty="0"/>
              <a:t>- Great Britain, France, Soviet Union (After Hitler breaks the </a:t>
            </a:r>
            <a:r>
              <a:rPr lang="en-US" dirty="0" err="1"/>
              <a:t>NonAggression</a:t>
            </a:r>
            <a:r>
              <a:rPr lang="en-US" dirty="0"/>
              <a:t> Pact), and the United States (after 1941)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65" y="1963882"/>
            <a:ext cx="459105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900" y="5572354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1940 TRIPARTITE PACT SIGNED</a:t>
            </a:r>
          </a:p>
        </p:txBody>
      </p:sp>
    </p:spTree>
    <p:extLst>
      <p:ext uri="{BB962C8B-B14F-4D97-AF65-F5344CB8AC3E}">
        <p14:creationId xmlns:p14="http://schemas.microsoft.com/office/powerpoint/2010/main" val="40127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29936"/>
            <a:ext cx="8610600" cy="1527465"/>
          </a:xfrm>
        </p:spPr>
        <p:txBody>
          <a:bodyPr>
            <a:normAutofit fontScale="90000"/>
          </a:bodyPr>
          <a:lstStyle/>
          <a:p>
            <a:r>
              <a:rPr lang="en-US" dirty="0"/>
              <a:t>Sunday December 7th, </a:t>
            </a:r>
            <a:r>
              <a:rPr lang="en-US"/>
              <a:t>1941 </a:t>
            </a:r>
            <a:r>
              <a:rPr lang="en-US" smtClean="0"/>
              <a:t> </a:t>
            </a:r>
            <a:r>
              <a:rPr lang="en-US" dirty="0"/>
              <a:t>“A day that will live in infamy” -FDR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104409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Pearl </a:t>
            </a:r>
            <a:r>
              <a:rPr lang="en-US" sz="2800" dirty="0"/>
              <a:t>Harbor is Attacked : </a:t>
            </a:r>
            <a:endParaRPr lang="en-US" sz="2800" dirty="0" smtClean="0"/>
          </a:p>
          <a:p>
            <a:pPr lvl="1"/>
            <a:r>
              <a:rPr lang="en-US" sz="2800" dirty="0" smtClean="0"/>
              <a:t>A. Isolationism </a:t>
            </a:r>
            <a:r>
              <a:rPr lang="en-US" sz="2800" dirty="0"/>
              <a:t>No More</a:t>
            </a:r>
            <a:r>
              <a:rPr lang="en-US" sz="2800" dirty="0" smtClean="0"/>
              <a:t>!</a:t>
            </a:r>
          </a:p>
          <a:p>
            <a:pPr lvl="1"/>
            <a:r>
              <a:rPr lang="en-US" sz="2800" dirty="0" smtClean="0"/>
              <a:t>B</a:t>
            </a:r>
            <a:r>
              <a:rPr lang="en-US" sz="2800" dirty="0"/>
              <a:t>. U.S. declares war on Japan </a:t>
            </a:r>
            <a:endParaRPr lang="en-US" sz="2800" dirty="0" smtClean="0"/>
          </a:p>
          <a:p>
            <a:pPr lvl="1"/>
            <a:r>
              <a:rPr lang="en-US" sz="2800" dirty="0" smtClean="0"/>
              <a:t>C</a:t>
            </a:r>
            <a:r>
              <a:rPr lang="en-US" sz="2800" dirty="0"/>
              <a:t>. Germany declares war on the U.S.</a:t>
            </a:r>
          </a:p>
        </p:txBody>
      </p:sp>
      <p:pic>
        <p:nvPicPr>
          <p:cNvPr id="9218" name="Picture 2" descr="http://upload.wikimedia.org/wikipedia/commons/5/5c/USS_SHAW_exploding_Pearl_Harbor_Nara_80-G-1687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52" y="2194560"/>
            <a:ext cx="5182117" cy="41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istory.navy.mil/content/history/nhhc/our-collections/photography/wars-and-events/world-war-ii/pearl-harbor-raid/battleship-row-during-the-pearl-harbor-attack/general-views/80-G-32640/_jcr_content/mediaitem/image.img.jpg/1419265542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17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istory.navy.mil/content/dam/nhhc/our-collections/photography/images/High-Resolution/Pearl%20Harbor/80-G-32453/jcr:content/renditions/cq5dam.thumbnail.319.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421" y="10391"/>
            <a:ext cx="3314699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ibiblio.org/hyperwar/OnlineLibrary/photos/images/h50000/h50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49" y="2649682"/>
            <a:ext cx="3276871" cy="24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1.gstatic.com/images?q=tbn:ANd9GcRRCDY6LC7mGwLnDzP8icegV61EXi4r-WgJiyNMXQ3230W8x0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13" y="5083836"/>
            <a:ext cx="2148129" cy="17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7683"/>
            <a:ext cx="8610600" cy="1293028"/>
          </a:xfrm>
        </p:spPr>
        <p:txBody>
          <a:bodyPr/>
          <a:lstStyle/>
          <a:p>
            <a:r>
              <a:rPr lang="en-US" dirty="0"/>
              <a:t>The U.S. is Fighting a Two Front War!!!</a:t>
            </a:r>
          </a:p>
        </p:txBody>
      </p:sp>
      <p:pic>
        <p:nvPicPr>
          <p:cNvPr id="11266" name="Picture 2" descr="http://flatrock.org.nz/static/frontpage/assets/history/axis_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69" y="1248129"/>
            <a:ext cx="7592581" cy="53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2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States Home </a:t>
            </a:r>
            <a:r>
              <a:rPr lang="en-US" dirty="0" smtClean="0"/>
              <a:t>Front</a:t>
            </a:r>
            <a:br>
              <a:rPr lang="en-US" dirty="0" smtClean="0"/>
            </a:br>
            <a:r>
              <a:rPr lang="en-US" dirty="0" smtClean="0"/>
              <a:t>1941-1945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301836" cy="4024125"/>
          </a:xfrm>
        </p:spPr>
        <p:txBody>
          <a:bodyPr/>
          <a:lstStyle/>
          <a:p>
            <a:r>
              <a:rPr lang="en-US" dirty="0" smtClean="0"/>
              <a:t>I. Mobilization </a:t>
            </a:r>
            <a:r>
              <a:rPr lang="en-US" dirty="0"/>
              <a:t>of Industry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War Production Board converted factories to meet the necessities of war.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Tanks, jeeps, guns, ammunition, uniforms, and food rations were produced in full force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U.S. Government takes over Disney Studios to help create propaganda cartoons.</a:t>
            </a:r>
            <a:endParaRPr lang="en-US" dirty="0"/>
          </a:p>
        </p:txBody>
      </p:sp>
      <p:pic>
        <p:nvPicPr>
          <p:cNvPr id="12290" name="Picture 2" descr="http://upload.wikimedia.org/wikipedia/commons/1/15/Bundesarchiv_Bild_146-1985-100-33,_R%C3%BCstungsproduktion,_Sturmgesch%C3%BCtz_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45" y="1808526"/>
            <a:ext cx="3186546" cy="2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atterhorn1959.com/blog2/2012ww2wal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853964"/>
            <a:ext cx="4066020" cy="28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4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782" y="514991"/>
            <a:ext cx="8610600" cy="1293028"/>
          </a:xfrm>
        </p:spPr>
        <p:txBody>
          <a:bodyPr/>
          <a:lstStyle/>
          <a:p>
            <a:r>
              <a:rPr lang="en-US" dirty="0"/>
              <a:t>Women performed a variety of military jobs.</a:t>
            </a:r>
          </a:p>
        </p:txBody>
      </p:sp>
      <p:pic>
        <p:nvPicPr>
          <p:cNvPr id="13314" name="Picture 2" descr="http://www.nationalww2museumimages.org/web-assets/images/americagoestowar5-405x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1410887"/>
            <a:ext cx="38576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c/c6/Victory_job_(AWM_ARTV003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44" y="2704244"/>
            <a:ext cx="4356389" cy="34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edia.tumblr.com/c2489bf8709b251e0f60a8ded4b641cf/tumblr_inline_nelloiwN3R1smmq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00" y="2223653"/>
            <a:ext cx="2900582" cy="44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med-dept.com/images/anc_images/recr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0" y="3805414"/>
            <a:ext cx="1987086" cy="29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ducksters.com/history/world_war_ii/women_rosie_rive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60" y="4014865"/>
            <a:ext cx="18192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3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Violation of Civil Liberties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875809" cy="4024125"/>
          </a:xfrm>
        </p:spPr>
        <p:txBody>
          <a:bodyPr/>
          <a:lstStyle/>
          <a:p>
            <a:r>
              <a:rPr lang="en-US" dirty="0" smtClean="0"/>
              <a:t>Japanese </a:t>
            </a:r>
            <a:r>
              <a:rPr lang="en-US" dirty="0"/>
              <a:t>American Internment </a:t>
            </a:r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/>
              <a:t>Hatred for the German / Italian Enemy was different than the hatred for the Japanese Enemy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the Army was not yet desegregated, more and more minorities were proving their equality on the battlefields of WWII</a:t>
            </a:r>
          </a:p>
        </p:txBody>
      </p:sp>
      <p:pic>
        <p:nvPicPr>
          <p:cNvPr id="14338" name="Picture 2" descr="http://upload.wikimedia.org/wikipedia/commons/4/43/Posted_Japanese_American_Exclusion_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16" y="2057401"/>
            <a:ext cx="3038984" cy="22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25.media.tumblr.com/tumblr_m0hgps7Jv01qk5s46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62" y="2774312"/>
            <a:ext cx="4203480" cy="33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.hswstatic.com/gif/japanese-internment-cam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4" y="4436917"/>
            <a:ext cx="2826327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0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4336"/>
            <a:ext cx="10820400" cy="1029291"/>
          </a:xfrm>
        </p:spPr>
        <p:txBody>
          <a:bodyPr/>
          <a:lstStyle/>
          <a:p>
            <a:r>
              <a:rPr lang="en-US" dirty="0"/>
              <a:t>Discrimination of the Japanese Americans was </a:t>
            </a:r>
            <a:r>
              <a:rPr lang="en-US" dirty="0" smtClean="0"/>
              <a:t>widespread</a:t>
            </a:r>
          </a:p>
          <a:p>
            <a:r>
              <a:rPr lang="en-US" dirty="0"/>
              <a:t>“A Jap is a Jap.” - Lieutenant General John L. Dewitt</a:t>
            </a:r>
          </a:p>
        </p:txBody>
      </p:sp>
      <p:pic>
        <p:nvPicPr>
          <p:cNvPr id="15362" name="Picture 2" descr="http://b.vimeocdn.com/ts/193/972/193972129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" y="247362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sc.calstate.edu/image.php?id=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4" y="2710456"/>
            <a:ext cx="4780107" cy="34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7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Versailles to Pearl Harbor U.S. Isolationism: 1919 - 1941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 smtClean="0"/>
              <a:t>America </a:t>
            </a:r>
            <a:r>
              <a:rPr lang="en-US" dirty="0"/>
              <a:t>during the </a:t>
            </a:r>
            <a:r>
              <a:rPr lang="en-US" dirty="0" smtClean="0"/>
              <a:t>1920’s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A. Many Americans were disillusioned by WWI and wanted to “return to </a:t>
            </a:r>
            <a:r>
              <a:rPr lang="en-US" dirty="0" smtClean="0"/>
              <a:t>	normalcy</a:t>
            </a:r>
            <a:r>
              <a:rPr lang="en-US" dirty="0"/>
              <a:t>”.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</a:t>
            </a:r>
            <a:r>
              <a:rPr lang="en-US" dirty="0"/>
              <a:t>. “The Business of America was business!”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</a:t>
            </a:r>
            <a:r>
              <a:rPr lang="en-US" dirty="0"/>
              <a:t>. The U.S. embraced isolationism in the face of prosperity.</a:t>
            </a:r>
          </a:p>
        </p:txBody>
      </p:sp>
      <p:pic>
        <p:nvPicPr>
          <p:cNvPr id="2052" name="Picture 4" descr="http://weheartvintage.co/wp-content/uploads/2013/02/1920s_high_kicking_chorus_gi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5" y="2272520"/>
            <a:ext cx="2722418" cy="1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ld.seattletimes.com/special/centennial/april/art/yankee_lin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93" y="2194561"/>
            <a:ext cx="2538735" cy="21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7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Epitome of American Hypocrisy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618904"/>
          </a:xfrm>
        </p:spPr>
        <p:txBody>
          <a:bodyPr/>
          <a:lstStyle/>
          <a:p>
            <a:r>
              <a:rPr lang="en-US" dirty="0"/>
              <a:t>1932 - FBI and military lists of “potentially dangerous” Japanese </a:t>
            </a:r>
            <a:r>
              <a:rPr lang="en-US" dirty="0" smtClean="0"/>
              <a:t>Americans</a:t>
            </a:r>
          </a:p>
          <a:p>
            <a:r>
              <a:rPr lang="en-US" dirty="0" smtClean="0"/>
              <a:t> </a:t>
            </a:r>
            <a:r>
              <a:rPr lang="en-US" dirty="0"/>
              <a:t>Dec. 1941 - West Coast Japanese must hand over radios and cameras </a:t>
            </a:r>
            <a:endParaRPr lang="en-US" dirty="0" smtClean="0"/>
          </a:p>
          <a:p>
            <a:r>
              <a:rPr lang="en-US" dirty="0" smtClean="0"/>
              <a:t>Spring </a:t>
            </a:r>
            <a:r>
              <a:rPr lang="en-US" dirty="0"/>
              <a:t>1942 - 11,700 of West Coast Japanese put into camps (most are U.S. citizens)</a:t>
            </a:r>
          </a:p>
        </p:txBody>
      </p:sp>
      <p:pic>
        <p:nvPicPr>
          <p:cNvPr id="16386" name="Picture 2" descr="https://encrypted-tbn2.gstatic.com/images?q=tbn:ANd9GcRDfgNQ_6dwPhJ8NeZpw20xdZB7FrxKYlct9MO8HjS65lExnuG3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3" y="3586965"/>
            <a:ext cx="3346161" cy="2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ookmice.net/darkchilde/japan/japan/misc/april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02" y="3586965"/>
            <a:ext cx="4511098" cy="2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1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www.pkwy.k12.mo.us/homepage/athornhill/file/wwii_powerpoint.pdf</a:t>
            </a:r>
          </a:p>
          <a:p>
            <a:r>
              <a:rPr lang="en-US" dirty="0" smtClean="0"/>
              <a:t>History.com</a:t>
            </a:r>
          </a:p>
          <a:p>
            <a:r>
              <a:rPr lang="en-US" dirty="0"/>
              <a:t>http://</a:t>
            </a:r>
            <a:r>
              <a:rPr lang="en-US" dirty="0" smtClean="0"/>
              <a:t>trackstar.4teachers.org/trackstar/ts/viewTrackMembersFramesMember.do;jsessionid=AC6E7C468863D3E58C3E3BF1D6E3C614?key=org.altec.trackstar.om.TrackMember%3Btrack_member_id%5B1393981%5D</a:t>
            </a:r>
          </a:p>
          <a:p>
            <a:r>
              <a:rPr lang="en-US" dirty="0"/>
              <a:t>http://</a:t>
            </a:r>
            <a:r>
              <a:rPr lang="en-US" dirty="0" smtClean="0"/>
              <a:t>www.nationalww2museum.org/learn/education/for-students/ww2-history/at-a-glance/women-in-ww2.html</a:t>
            </a:r>
          </a:p>
          <a:p>
            <a:r>
              <a:rPr lang="en-US" dirty="0"/>
              <a:t>http://</a:t>
            </a:r>
            <a:r>
              <a:rPr lang="en-US" dirty="0" smtClean="0"/>
              <a:t>matterhorn1959.blogspot.com/2012/02/walt-disney-world-war-2-food-saving.html</a:t>
            </a:r>
          </a:p>
          <a:p>
            <a:r>
              <a:rPr lang="en-US" dirty="0"/>
              <a:t>http://</a:t>
            </a:r>
            <a:r>
              <a:rPr lang="en-US" dirty="0" smtClean="0"/>
              <a:t>en.wikipedia.org/wiki/German_armored_fighting_vehicle_production_during_World_War_II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7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2774"/>
            <a:ext cx="10820400" cy="4815912"/>
          </a:xfrm>
        </p:spPr>
        <p:txBody>
          <a:bodyPr>
            <a:normAutofit/>
          </a:bodyPr>
          <a:lstStyle/>
          <a:p>
            <a:r>
              <a:rPr lang="en-US" sz="2800" dirty="0"/>
              <a:t>II. America During the 1930 ’ </a:t>
            </a:r>
            <a:r>
              <a:rPr lang="en-US" sz="2800" dirty="0" smtClean="0"/>
              <a:t>s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. The </a:t>
            </a:r>
            <a:r>
              <a:rPr lang="en-US" sz="2800" dirty="0"/>
              <a:t>Great Depression re -enforced a policy of isolationism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B. FDR and Congress pass a series of four Neutrality Acts in the late 1930’s to re -enforce this</a:t>
            </a:r>
          </a:p>
        </p:txBody>
      </p:sp>
      <p:pic>
        <p:nvPicPr>
          <p:cNvPr id="3074" name="Picture 2" descr="https://encrypted-tbn2.gstatic.com/images?q=tbn:ANd9GcR2_e4PX_itELexjVBIEJMlKAPBIU6q9XflYoG67gLXhIYcSW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93" y="3764539"/>
            <a:ext cx="3620226" cy="27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vinghistoryfarm.org/farminginthe30s/media/life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11" y="3492355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9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428"/>
            <a:ext cx="10820400" cy="4878258"/>
          </a:xfrm>
        </p:spPr>
        <p:txBody>
          <a:bodyPr>
            <a:normAutofit/>
          </a:bodyPr>
          <a:lstStyle/>
          <a:p>
            <a:r>
              <a:rPr lang="en-US" sz="2800" dirty="0"/>
              <a:t>III. Global Conditions between WWI and WWII </a:t>
            </a:r>
            <a:endParaRPr lang="en-US" sz="2800" dirty="0" smtClean="0"/>
          </a:p>
          <a:p>
            <a:pPr lvl="1"/>
            <a:r>
              <a:rPr lang="en-US" sz="2800" dirty="0" smtClean="0"/>
              <a:t>A</a:t>
            </a:r>
            <a:r>
              <a:rPr lang="en-US" sz="2800" dirty="0"/>
              <a:t>. After WWI, countries looked to America for economic help </a:t>
            </a:r>
            <a:endParaRPr lang="en-US" sz="2800" dirty="0" smtClean="0"/>
          </a:p>
          <a:p>
            <a:pPr lvl="1"/>
            <a:r>
              <a:rPr lang="en-US" sz="2800" dirty="0" smtClean="0"/>
              <a:t>B</a:t>
            </a:r>
            <a:r>
              <a:rPr lang="en-US" sz="2800" dirty="0"/>
              <a:t>. The stock market crash started a global depression. </a:t>
            </a:r>
            <a:endParaRPr lang="en-US" sz="2800" dirty="0" smtClean="0"/>
          </a:p>
          <a:p>
            <a:pPr lvl="1"/>
            <a:r>
              <a:rPr lang="en-US" sz="2800" dirty="0" smtClean="0"/>
              <a:t>C</a:t>
            </a:r>
            <a:r>
              <a:rPr lang="en-US" sz="2800" dirty="0"/>
              <a:t>. There was a 50% decrease in world trade during the 1930’s. </a:t>
            </a:r>
            <a:endParaRPr lang="en-US" sz="2800" dirty="0" smtClean="0"/>
          </a:p>
          <a:p>
            <a:pPr lvl="1"/>
            <a:r>
              <a:rPr lang="en-US" sz="2800" dirty="0" smtClean="0"/>
              <a:t>D. Totalitarianism</a:t>
            </a:r>
            <a:r>
              <a:rPr lang="en-US" sz="2800" dirty="0"/>
              <a:t>, fascism, and dictatorships are on the rise in Europe and Asia as a result of these hard times. </a:t>
            </a:r>
            <a:endParaRPr lang="en-US" sz="2800" dirty="0" smtClean="0"/>
          </a:p>
          <a:p>
            <a:pPr lvl="1"/>
            <a:r>
              <a:rPr lang="en-US" sz="2800" dirty="0" smtClean="0"/>
              <a:t>E</a:t>
            </a:r>
            <a:r>
              <a:rPr lang="en-US" sz="2800" dirty="0"/>
              <a:t>. Strong leaders thrive in these conditions.</a:t>
            </a:r>
          </a:p>
        </p:txBody>
      </p:sp>
    </p:spTree>
    <p:extLst>
      <p:ext uri="{BB962C8B-B14F-4D97-AF65-F5344CB8AC3E}">
        <p14:creationId xmlns:p14="http://schemas.microsoft.com/office/powerpoint/2010/main" val="382431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the Dictators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2441864" cy="4024125"/>
          </a:xfrm>
        </p:spPr>
        <p:txBody>
          <a:bodyPr/>
          <a:lstStyle/>
          <a:p>
            <a:r>
              <a:rPr lang="en-US" dirty="0" smtClean="0"/>
              <a:t>Germany: Adolf Hitler</a:t>
            </a:r>
          </a:p>
          <a:p>
            <a:r>
              <a:rPr lang="en-US" dirty="0" smtClean="0"/>
              <a:t>Italy: Benito Mussolini</a:t>
            </a:r>
          </a:p>
          <a:p>
            <a:r>
              <a:rPr lang="en-US" dirty="0" smtClean="0"/>
              <a:t>Soviet Union: Joseph Stalin</a:t>
            </a:r>
            <a:endParaRPr lang="en-US" dirty="0"/>
          </a:p>
        </p:txBody>
      </p:sp>
      <p:pic>
        <p:nvPicPr>
          <p:cNvPr id="4098" name="Picture 2" descr="http://img.thesun.co.uk/aidemitlum/archive/01652/SNF1134HIT--_165238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4" y="2194560"/>
            <a:ext cx="2629529" cy="41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3.wikia.nocookie.net/godfather/images/7/7c/Benito_Mussolini.png/revision/latest?cb=201109251225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4" y="2194560"/>
            <a:ext cx="2930236" cy="41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9/9b/CroppedStalin1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6" y="2194560"/>
            <a:ext cx="3112839" cy="41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4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Hitler’s Rise to Power Included the Use of…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036" y="2236123"/>
            <a:ext cx="3221182" cy="4024125"/>
          </a:xfrm>
        </p:spPr>
        <p:txBody>
          <a:bodyPr/>
          <a:lstStyle/>
          <a:p>
            <a:r>
              <a:rPr lang="en-US" dirty="0" smtClean="0"/>
              <a:t>Scapegoating </a:t>
            </a:r>
          </a:p>
          <a:p>
            <a:r>
              <a:rPr lang="en-US" dirty="0" smtClean="0"/>
              <a:t>Extreme </a:t>
            </a:r>
            <a:r>
              <a:rPr lang="en-US" dirty="0"/>
              <a:t>Nationalism </a:t>
            </a:r>
            <a:endParaRPr lang="en-US" dirty="0" smtClean="0"/>
          </a:p>
          <a:p>
            <a:r>
              <a:rPr lang="en-US" dirty="0" smtClean="0"/>
              <a:t>Propaganda </a:t>
            </a:r>
          </a:p>
          <a:p>
            <a:r>
              <a:rPr lang="en-US" dirty="0" smtClean="0"/>
              <a:t>Fear </a:t>
            </a:r>
            <a:r>
              <a:rPr lang="en-US" dirty="0"/>
              <a:t>tactics</a:t>
            </a:r>
          </a:p>
        </p:txBody>
      </p:sp>
      <p:pic>
        <p:nvPicPr>
          <p:cNvPr id="5126" name="Picture 6" descr="http://2.bp.blogspot.com/-1Ci60fdS1K0/Uj3h95hdEgI/AAAAAAAACwU/9Y_vtY3CG6M/s1600/hit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29" y="1813934"/>
            <a:ext cx="5310043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7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German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301834"/>
          </a:xfrm>
        </p:spPr>
        <p:txBody>
          <a:bodyPr/>
          <a:lstStyle/>
          <a:p>
            <a:r>
              <a:rPr lang="en-US" dirty="0"/>
              <a:t>1921 - takes control of the National Socialist Party (a.k.a. the Nazis) </a:t>
            </a:r>
            <a:endParaRPr lang="en-US" dirty="0" smtClean="0"/>
          </a:p>
          <a:p>
            <a:r>
              <a:rPr lang="en-US" dirty="0" smtClean="0"/>
              <a:t>1923 </a:t>
            </a:r>
            <a:r>
              <a:rPr lang="en-US" dirty="0"/>
              <a:t>- attempts Putsch (seizure of government) and fails; lands in jail, where he writes Mein </a:t>
            </a:r>
            <a:r>
              <a:rPr lang="en-US" dirty="0" err="1"/>
              <a:t>Kampf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1933 </a:t>
            </a:r>
            <a:r>
              <a:rPr lang="en-US" dirty="0"/>
              <a:t>- becomes Germany’s Chancellor – Begins passing restrictive laws for Jews – Germany leaves League of Nations – Dachau opens </a:t>
            </a:r>
            <a:endParaRPr lang="en-US" dirty="0" smtClean="0"/>
          </a:p>
          <a:p>
            <a:r>
              <a:rPr lang="en-US" dirty="0" smtClean="0"/>
              <a:t>1934 </a:t>
            </a:r>
            <a:r>
              <a:rPr lang="en-US" dirty="0"/>
              <a:t>- German president dies; Hitler takes </a:t>
            </a:r>
            <a:r>
              <a:rPr lang="en-US" dirty="0" smtClean="0"/>
              <a:t>over </a:t>
            </a:r>
          </a:p>
          <a:p>
            <a:r>
              <a:rPr lang="en-US" dirty="0" smtClean="0"/>
              <a:t>1936 </a:t>
            </a:r>
            <a:r>
              <a:rPr lang="en-US" dirty="0"/>
              <a:t>- Takes back the Rhineland (forbidden!) </a:t>
            </a:r>
            <a:endParaRPr lang="en-US" dirty="0" smtClean="0"/>
          </a:p>
          <a:p>
            <a:r>
              <a:rPr lang="en-US" dirty="0" smtClean="0"/>
              <a:t>1937 </a:t>
            </a:r>
            <a:r>
              <a:rPr lang="en-US" dirty="0"/>
              <a:t>- Hitler renounces Treaty of Versailles </a:t>
            </a:r>
            <a:endParaRPr lang="en-US" dirty="0" smtClean="0"/>
          </a:p>
          <a:p>
            <a:r>
              <a:rPr lang="en-US" dirty="0" smtClean="0"/>
              <a:t>1938 </a:t>
            </a:r>
            <a:r>
              <a:rPr lang="en-US" dirty="0"/>
              <a:t>- Munich Pact - gives Hitler Czechoslovakia </a:t>
            </a:r>
            <a:endParaRPr lang="en-US" dirty="0" smtClean="0"/>
          </a:p>
          <a:p>
            <a:r>
              <a:rPr lang="en-US" dirty="0" smtClean="0"/>
              <a:t>1939 </a:t>
            </a:r>
            <a:r>
              <a:rPr lang="en-US" dirty="0"/>
              <a:t>- Non-aggression Pact with USSR</a:t>
            </a:r>
          </a:p>
        </p:txBody>
      </p:sp>
    </p:spTree>
    <p:extLst>
      <p:ext uri="{BB962C8B-B14F-4D97-AF65-F5344CB8AC3E}">
        <p14:creationId xmlns:p14="http://schemas.microsoft.com/office/powerpoint/2010/main" val="56635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Mussolini’s Rise to Power and a “New Roman Empire”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039591" cy="4024125"/>
          </a:xfrm>
        </p:spPr>
        <p:txBody>
          <a:bodyPr/>
          <a:lstStyle/>
          <a:p>
            <a:r>
              <a:rPr lang="en-US" dirty="0" smtClean="0"/>
              <a:t>Originally </a:t>
            </a:r>
            <a:r>
              <a:rPr lang="en-US" dirty="0"/>
              <a:t>disliked Hitler (viewed Germany as competition in his conquest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1935 </a:t>
            </a:r>
            <a:r>
              <a:rPr lang="en-US" dirty="0"/>
              <a:t>- retakes Ethiopia easily (tanks vs. rifles) –Germany fully supports </a:t>
            </a:r>
            <a:endParaRPr lang="en-US" dirty="0" smtClean="0"/>
          </a:p>
          <a:p>
            <a:r>
              <a:rPr lang="en-US" dirty="0" smtClean="0"/>
              <a:t>1936 </a:t>
            </a:r>
            <a:r>
              <a:rPr lang="en-US" dirty="0"/>
              <a:t>- Germany and Italy form “an axis around which all European states animated by the desire for peace may collaborate”</a:t>
            </a:r>
          </a:p>
        </p:txBody>
      </p:sp>
      <p:pic>
        <p:nvPicPr>
          <p:cNvPr id="6146" name="Picture 2" descr="http://skepticism-images.s3-website-us-east-1.amazonaws.com/images/jreviews/Mussolini-1935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2" y="2205046"/>
            <a:ext cx="4592781" cy="41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1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Imperialism during the 1930’s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18" y="4865024"/>
            <a:ext cx="10820400" cy="1546167"/>
          </a:xfrm>
        </p:spPr>
        <p:txBody>
          <a:bodyPr/>
          <a:lstStyle/>
          <a:p>
            <a:r>
              <a:rPr lang="en-US" dirty="0"/>
              <a:t>A. Japan wanted to reduce their reliance on foreign imports so in 1931 they invaded China to have resources available closer to home.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By 1937, Japan had launched an all out war with </a:t>
            </a:r>
            <a:r>
              <a:rPr lang="en-US" dirty="0" smtClean="0"/>
              <a:t>China, Manchuria </a:t>
            </a:r>
            <a:r>
              <a:rPr lang="en-US" dirty="0"/>
              <a:t>(which the League of Nations disapproved </a:t>
            </a:r>
            <a:r>
              <a:rPr lang="en-US" dirty="0" smtClean="0"/>
              <a:t>of)</a:t>
            </a:r>
            <a:endParaRPr lang="en-US" dirty="0"/>
          </a:p>
        </p:txBody>
      </p:sp>
      <p:pic>
        <p:nvPicPr>
          <p:cNvPr id="7172" name="Picture 4" descr="http://upload.wikimedia.org/wikipedia/commons/4/44/Hirohito_in_dress_uni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1631373"/>
            <a:ext cx="2207369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608118"/>
            <a:ext cx="209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Emperor Hirohito</a:t>
            </a:r>
            <a:endParaRPr lang="en-US" dirty="0"/>
          </a:p>
        </p:txBody>
      </p:sp>
      <p:pic>
        <p:nvPicPr>
          <p:cNvPr id="7174" name="Picture 6" descr="http://a66c7b.medialib.glogster.com/media/d9/d97fe03f239f0f3499c39954c7b5110c691752d2adf5020543c63814cbfb2188/japan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65" y="2224694"/>
            <a:ext cx="31718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232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173</TotalTime>
  <Words>876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World war ii</vt:lpstr>
      <vt:lpstr>From Versailles to Pearl Harbor U.S. Isolationism: 1919 - 1941</vt:lpstr>
      <vt:lpstr>PowerPoint Presentation</vt:lpstr>
      <vt:lpstr>PowerPoint Presentation</vt:lpstr>
      <vt:lpstr>The Rise of the Dictators in Europe</vt:lpstr>
      <vt:lpstr>Hitler’s Rise to Power Included the Use of…</vt:lpstr>
      <vt:lpstr>Timeline of German Aggression</vt:lpstr>
      <vt:lpstr>Mussolini’s Rise to Power and a “New Roman Empire”</vt:lpstr>
      <vt:lpstr>Japanese Imperialism during the 1930’s</vt:lpstr>
      <vt:lpstr>Signs of Conflict</vt:lpstr>
      <vt:lpstr>WWII Begins in Europe and the Pacific 1939-1945</vt:lpstr>
      <vt:lpstr>The Alliances of WWII</vt:lpstr>
      <vt:lpstr>Sunday December 7th, 1941  “A day that will live in infamy” -FDR</vt:lpstr>
      <vt:lpstr>PowerPoint Presentation</vt:lpstr>
      <vt:lpstr>The U.S. is Fighting a Two Front War!!!</vt:lpstr>
      <vt:lpstr>The United States Home Front 1941-1945</vt:lpstr>
      <vt:lpstr>Women performed a variety of military jobs.</vt:lpstr>
      <vt:lpstr>Violation of Civil Liberties</vt:lpstr>
      <vt:lpstr>PowerPoint Presentation</vt:lpstr>
      <vt:lpstr>The Epitome of American Hypocrisy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Andrea B</dc:creator>
  <cp:lastModifiedBy>Default Student</cp:lastModifiedBy>
  <cp:revision>14</cp:revision>
  <dcterms:created xsi:type="dcterms:W3CDTF">2015-03-29T22:25:44Z</dcterms:created>
  <dcterms:modified xsi:type="dcterms:W3CDTF">2015-04-08T12:57:54Z</dcterms:modified>
</cp:coreProperties>
</file>