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306" r:id="rId35"/>
    <p:sldId id="307"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2BB8-F17D-498C-9DF7-6C754A7EAA46}"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BD73B-C5C1-49D9-967C-D96B88D69C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C2BA9A6-9229-420F-98D1-0A5B0B6F7AFE}" type="slidenum">
              <a:rPr lang="en-US" altLang="en-US"/>
              <a:pPr/>
              <a:t>47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66DC3EC-A141-4FAE-BBB5-FEE68F052EF7}" type="slidenum">
              <a:rPr lang="en-US" altLang="en-US"/>
              <a:pPr/>
              <a:t>48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4D7767E-18DC-446D-A8D9-805CD9B9DB07}" type="slidenum">
              <a:rPr lang="en-US" altLang="en-US"/>
              <a:pPr/>
              <a:t>49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F9EBC4C-760D-481F-BA36-BC69AC07AF8A}" type="datetimeFigureOut">
              <a:rPr lang="en-US" smtClean="0"/>
              <a:pPr/>
              <a:t>10/8/2014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8CC383-F3F9-4C2F-A938-3CA426DD817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EBC4C-760D-481F-BA36-BC69AC07AF8A}"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C383-F3F9-4C2F-A938-3CA426DD81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38CC383-F3F9-4C2F-A938-3CA426DD817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EBC4C-760D-481F-BA36-BC69AC07AF8A}"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A26C4632-9100-49E2-97EA-F6093DC330E0}"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35AE32D0-A2A4-4363-A62E-DB929473926F}" type="slidenum">
              <a:rPr lang="en-US"/>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AF132C25-F7F8-46BE-BCD5-EDAFA92FB88E}"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B8C704D8-45C0-409B-9E40-C16A5DF94935}" type="slidenum">
              <a:rPr lang="en-US"/>
              <a:pPr/>
              <a:t>‹#›</a:t>
            </a:fld>
            <a:endParaRPr lang="en-US"/>
          </a:p>
        </p:txBody>
      </p:sp>
      <p:sp>
        <p:nvSpPr>
          <p:cNvPr id="7" name="Date Placeholder 6"/>
          <p:cNvSpPr>
            <a:spLocks noGrp="1"/>
          </p:cNvSpPr>
          <p:nvPr>
            <p:ph type="dt" sz="half" idx="11"/>
          </p:nvPr>
        </p:nvSpPr>
        <p:spPr>
          <a:xfrm>
            <a:off x="457200" y="6243638"/>
            <a:ext cx="2133600" cy="457200"/>
          </a:xfrm>
        </p:spPr>
        <p:txBody>
          <a:bodyPr/>
          <a:lstStyle>
            <a:lvl1pPr>
              <a:defRPr/>
            </a:lvl1pPr>
          </a:lstStyle>
          <a:p>
            <a:endParaRPr lang="en-US"/>
          </a:p>
        </p:txBody>
      </p:sp>
      <p:sp>
        <p:nvSpPr>
          <p:cNvPr id="8" name="Footer Placeholder 7"/>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9EBC4C-760D-481F-BA36-BC69AC07AF8A}"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38CC383-F3F9-4C2F-A938-3CA426DD817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F9EBC4C-760D-481F-BA36-BC69AC07AF8A}" type="datetimeFigureOut">
              <a:rPr lang="en-US" smtClean="0"/>
              <a:pPr/>
              <a:t>10/8/2014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38CC383-F3F9-4C2F-A938-3CA426DD817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F9EBC4C-760D-481F-BA36-BC69AC07AF8A}"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CC383-F3F9-4C2F-A938-3CA426DD817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F9EBC4C-760D-481F-BA36-BC69AC07AF8A}" type="datetimeFigureOut">
              <a:rPr lang="en-US" smtClean="0"/>
              <a:pPr/>
              <a:t>10/8/2014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38CC383-F3F9-4C2F-A938-3CA426DD817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9EBC4C-760D-481F-BA36-BC69AC07AF8A}"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38CC383-F3F9-4C2F-A938-3CA426DD81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F9EBC4C-760D-481F-BA36-BC69AC07AF8A}"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38CC383-F3F9-4C2F-A938-3CA426DD81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38CC383-F3F9-4C2F-A938-3CA426DD817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F9EBC4C-760D-481F-BA36-BC69AC07AF8A}" type="datetimeFigureOut">
              <a:rPr lang="en-US" smtClean="0"/>
              <a:pPr/>
              <a:t>10/8/2014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38CC383-F3F9-4C2F-A938-3CA426DD817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F9EBC4C-760D-481F-BA36-BC69AC07AF8A}" type="datetimeFigureOut">
              <a:rPr lang="en-US" smtClean="0"/>
              <a:pPr/>
              <a:t>10/8/2014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F9EBC4C-760D-481F-BA36-BC69AC07AF8A}" type="datetimeFigureOut">
              <a:rPr lang="en-US" smtClean="0"/>
              <a:pPr/>
              <a:t>10/8/2014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38CC383-F3F9-4C2F-A938-3CA426DD817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reedomoutpost.com/wp-content/uploads/2013/12/constitution.jpg"/>
          <p:cNvPicPr>
            <a:picLocks noChangeAspect="1" noChangeArrowheads="1"/>
          </p:cNvPicPr>
          <p:nvPr/>
        </p:nvPicPr>
        <p:blipFill>
          <a:blip r:embed="rId2" cstate="print"/>
          <a:srcRect/>
          <a:stretch>
            <a:fillRect/>
          </a:stretch>
        </p:blipFill>
        <p:spPr bwMode="auto">
          <a:xfrm>
            <a:off x="-609600" y="0"/>
            <a:ext cx="109728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685800" y="2130425"/>
            <a:ext cx="7772400" cy="122237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smtClean="0"/>
              <a:t>The United States Constitution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Checks and Balances"/>
          <p:cNvPicPr>
            <a:picLocks noGrp="1" noChangeAspect="1" noChangeArrowheads="1"/>
          </p:cNvPicPr>
          <p:nvPr>
            <p:ph/>
          </p:nvPr>
        </p:nvPicPr>
        <p:blipFill>
          <a:blip r:embed="rId2" cstate="print"/>
          <a:stretch>
            <a:fillRect/>
          </a:stretch>
        </p:blipFill>
        <p:spPr>
          <a:xfrm>
            <a:off x="1447800" y="441805"/>
            <a:ext cx="6248400" cy="580659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200"/>
            <a:ext cx="8229600" cy="1143000"/>
          </a:xfrm>
        </p:spPr>
        <p:txBody>
          <a:bodyPr>
            <a:normAutofit fontScale="90000"/>
          </a:bodyPr>
          <a:lstStyle/>
          <a:p>
            <a:r>
              <a:rPr lang="en-US" sz="4000" dirty="0"/>
              <a:t>The Six Basic Principles of the Constitution</a:t>
            </a:r>
          </a:p>
        </p:txBody>
      </p:sp>
      <p:pic>
        <p:nvPicPr>
          <p:cNvPr id="53253" name="Picture 5" descr="Judge Judy"/>
          <p:cNvPicPr>
            <a:picLocks noGrp="1" noChangeAspect="1" noChangeArrowheads="1"/>
          </p:cNvPicPr>
          <p:nvPr>
            <p:ph sz="half" idx="1"/>
          </p:nvPr>
        </p:nvPicPr>
        <p:blipFill>
          <a:blip r:embed="rId2" cstate="print"/>
          <a:srcRect/>
          <a:stretch>
            <a:fillRect/>
          </a:stretch>
        </p:blipFill>
        <p:spPr>
          <a:xfrm>
            <a:off x="685800" y="1447800"/>
            <a:ext cx="3170238" cy="5029200"/>
          </a:xfrm>
          <a:noFill/>
          <a:ln/>
        </p:spPr>
      </p:pic>
      <p:sp>
        <p:nvSpPr>
          <p:cNvPr id="53251" name="Rectangle 3"/>
          <p:cNvSpPr>
            <a:spLocks noGrp="1" noChangeArrowheads="1"/>
          </p:cNvSpPr>
          <p:nvPr>
            <p:ph type="body" sz="half" idx="2"/>
          </p:nvPr>
        </p:nvSpPr>
        <p:spPr>
          <a:xfrm>
            <a:off x="3657600" y="1828800"/>
            <a:ext cx="5181600" cy="5486400"/>
          </a:xfrm>
        </p:spPr>
        <p:txBody>
          <a:bodyPr/>
          <a:lstStyle/>
          <a:p>
            <a:r>
              <a:rPr lang="en-US" sz="3600" dirty="0"/>
              <a:t>5. Judicial Review</a:t>
            </a:r>
          </a:p>
          <a:p>
            <a:pPr lvl="1"/>
            <a:r>
              <a:rPr lang="en-US" sz="3600" dirty="0"/>
              <a:t>Courts may determine whether or not what the President or Congress does is Constitutional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500" fill="hold"/>
                                        <p:tgtEl>
                                          <p:spTgt spid="5325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 calcmode="lin" valueType="num">
                                      <p:cBhvr>
                                        <p:cTn id="15" dur="500" fill="hold"/>
                                        <p:tgtEl>
                                          <p:spTgt spid="532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32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32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3253"/>
                                        </p:tgtEl>
                                        <p:attrNameLst>
                                          <p:attrName>style.visibility</p:attrName>
                                        </p:attrNameLst>
                                      </p:cBhvr>
                                      <p:to>
                                        <p:strVal val="visible"/>
                                      </p:to>
                                    </p:set>
                                    <p:animEffect transition="in" filter="fade">
                                      <p:cBhvr>
                                        <p:cTn id="23" dur="1000"/>
                                        <p:tgtEl>
                                          <p:spTgt spid="53253"/>
                                        </p:tgtEl>
                                      </p:cBhvr>
                                    </p:animEffect>
                                    <p:anim calcmode="lin" valueType="num">
                                      <p:cBhvr>
                                        <p:cTn id="24" dur="1000" fill="hold"/>
                                        <p:tgtEl>
                                          <p:spTgt spid="53253"/>
                                        </p:tgtEl>
                                        <p:attrNameLst>
                                          <p:attrName>ppt_x</p:attrName>
                                        </p:attrNameLst>
                                      </p:cBhvr>
                                      <p:tavLst>
                                        <p:tav tm="0">
                                          <p:val>
                                            <p:strVal val="#ppt_x"/>
                                          </p:val>
                                        </p:tav>
                                        <p:tav tm="100000">
                                          <p:val>
                                            <p:strVal val="#ppt_x"/>
                                          </p:val>
                                        </p:tav>
                                      </p:tavLst>
                                    </p:anim>
                                    <p:anim calcmode="lin" valueType="num">
                                      <p:cBhvr>
                                        <p:cTn id="25" dur="900" decel="100000" fill="hold"/>
                                        <p:tgtEl>
                                          <p:spTgt spid="5325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25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53251">
                                            <p:txEl>
                                              <p:pRg st="1" end="1"/>
                                            </p:txEl>
                                          </p:spTgt>
                                        </p:tgtEl>
                                        <p:attrNameLst>
                                          <p:attrName>ppt_w</p:attrName>
                                        </p:attrNameLst>
                                      </p:cBhvr>
                                      <p:tavLst>
                                        <p:tav tm="0">
                                          <p:val>
                                            <p:strVal val="ppt_w"/>
                                          </p:val>
                                        </p:tav>
                                        <p:tav tm="100000">
                                          <p:val>
                                            <p:fltVal val="0"/>
                                          </p:val>
                                        </p:tav>
                                      </p:tavLst>
                                    </p:anim>
                                    <p:anim calcmode="lin" valueType="num">
                                      <p:cBhvr>
                                        <p:cTn id="31" dur="500"/>
                                        <p:tgtEl>
                                          <p:spTgt spid="53251">
                                            <p:txEl>
                                              <p:pRg st="1" end="1"/>
                                            </p:txEl>
                                          </p:spTgt>
                                        </p:tgtEl>
                                        <p:attrNameLst>
                                          <p:attrName>ppt_h</p:attrName>
                                        </p:attrNameLst>
                                      </p:cBhvr>
                                      <p:tavLst>
                                        <p:tav tm="0">
                                          <p:val>
                                            <p:strVal val="ppt_h"/>
                                          </p:val>
                                        </p:tav>
                                        <p:tav tm="100000">
                                          <p:val>
                                            <p:strVal val="ppt_h"/>
                                          </p:val>
                                        </p:tav>
                                      </p:tavLst>
                                    </p:anim>
                                    <p:set>
                                      <p:cBhvr>
                                        <p:cTn id="32" dur="1" fill="hold">
                                          <p:stCondLst>
                                            <p:cond delay="499"/>
                                          </p:stCondLst>
                                        </p:cTn>
                                        <p:tgtEl>
                                          <p:spTgt spid="5325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
            <a:ext cx="8229600" cy="1143000"/>
          </a:xfrm>
        </p:spPr>
        <p:txBody>
          <a:bodyPr>
            <a:normAutofit fontScale="90000"/>
          </a:bodyPr>
          <a:lstStyle/>
          <a:p>
            <a:r>
              <a:rPr lang="en-US" sz="4000" dirty="0"/>
              <a:t>The Six Basic Principles of the Constitution</a:t>
            </a:r>
          </a:p>
        </p:txBody>
      </p:sp>
      <p:pic>
        <p:nvPicPr>
          <p:cNvPr id="56324" name="Picture 4" descr="Judge Judy"/>
          <p:cNvPicPr>
            <a:picLocks noGrp="1" noChangeAspect="1" noChangeArrowheads="1"/>
          </p:cNvPicPr>
          <p:nvPr>
            <p:ph sz="half" idx="1"/>
          </p:nvPr>
        </p:nvPicPr>
        <p:blipFill>
          <a:blip r:embed="rId2" cstate="print"/>
          <a:srcRect/>
          <a:stretch>
            <a:fillRect/>
          </a:stretch>
        </p:blipFill>
        <p:spPr>
          <a:xfrm>
            <a:off x="685800" y="1447800"/>
            <a:ext cx="3170238" cy="5029200"/>
          </a:xfrm>
          <a:noFill/>
          <a:ln/>
        </p:spPr>
      </p:pic>
      <p:sp>
        <p:nvSpPr>
          <p:cNvPr id="56323" name="Rectangle 3"/>
          <p:cNvSpPr>
            <a:spLocks noGrp="1" noChangeArrowheads="1"/>
          </p:cNvSpPr>
          <p:nvPr>
            <p:ph type="body" sz="half" idx="2"/>
          </p:nvPr>
        </p:nvSpPr>
        <p:spPr>
          <a:xfrm>
            <a:off x="3962400" y="1828800"/>
            <a:ext cx="5181600" cy="5486400"/>
          </a:xfrm>
        </p:spPr>
        <p:txBody>
          <a:bodyPr/>
          <a:lstStyle/>
          <a:p>
            <a:r>
              <a:rPr lang="en-US" sz="3600"/>
              <a:t>5. Judicial Review</a:t>
            </a:r>
          </a:p>
          <a:p>
            <a:pPr lvl="1"/>
            <a:r>
              <a:rPr lang="en-US" sz="3600"/>
              <a:t>If court declares an act unconstitutional, the act is not a law, and the decision cannot be overridden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additive="base">
                                        <p:cTn id="7"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1752" y="460248"/>
            <a:ext cx="8534400" cy="758952"/>
          </a:xfrm>
        </p:spPr>
        <p:txBody>
          <a:bodyPr>
            <a:normAutofit fontScale="90000"/>
          </a:bodyPr>
          <a:lstStyle/>
          <a:p>
            <a:r>
              <a:rPr lang="en-US" sz="4000" dirty="0"/>
              <a:t>The Six Basic Principles of the Constitution</a:t>
            </a:r>
          </a:p>
        </p:txBody>
      </p:sp>
      <p:sp>
        <p:nvSpPr>
          <p:cNvPr id="55299" name="Rectangle 3"/>
          <p:cNvSpPr>
            <a:spLocks noGrp="1" noChangeArrowheads="1"/>
          </p:cNvSpPr>
          <p:nvPr>
            <p:ph sz="quarter" idx="1"/>
          </p:nvPr>
        </p:nvSpPr>
        <p:spPr/>
        <p:txBody>
          <a:bodyPr/>
          <a:lstStyle/>
          <a:p>
            <a:r>
              <a:rPr lang="en-US" sz="4000"/>
              <a:t>6. Federalism</a:t>
            </a:r>
          </a:p>
          <a:p>
            <a:pPr lvl="1"/>
            <a:r>
              <a:rPr lang="en-US" sz="4000"/>
              <a:t>The national government is given certain powers by the Constitution</a:t>
            </a:r>
          </a:p>
          <a:p>
            <a:pPr lvl="1"/>
            <a:r>
              <a:rPr lang="en-US" sz="4000"/>
              <a:t>Whatever is left is a power for the states to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Scale>
                                      <p:cBhvr>
                                        <p:cTn id="7" dur="1000" decel="50000" fill="hold">
                                          <p:stCondLst>
                                            <p:cond delay="0"/>
                                          </p:stCondLst>
                                        </p:cTn>
                                        <p:tgtEl>
                                          <p:spTgt spid="552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299">
                                            <p:txEl>
                                              <p:pRg st="0" end="0"/>
                                            </p:txEl>
                                          </p:spTgt>
                                        </p:tgtEl>
                                        <p:attrNameLst>
                                          <p:attrName>ppt_x</p:attrName>
                                          <p:attrName>ppt_y</p:attrName>
                                        </p:attrNameLst>
                                      </p:cBhvr>
                                    </p:animMotion>
                                    <p:animEffect transition="in" filter="fade">
                                      <p:cBhvr>
                                        <p:cTn id="9" dur="1000"/>
                                        <p:tgtEl>
                                          <p:spTgt spid="552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Scale>
                                      <p:cBhvr>
                                        <p:cTn id="14" dur="1000" decel="50000" fill="hold">
                                          <p:stCondLst>
                                            <p:cond delay="0"/>
                                          </p:stCondLst>
                                        </p:cTn>
                                        <p:tgtEl>
                                          <p:spTgt spid="552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5299">
                                            <p:txEl>
                                              <p:pRg st="1" end="1"/>
                                            </p:txEl>
                                          </p:spTgt>
                                        </p:tgtEl>
                                        <p:attrNameLst>
                                          <p:attrName>ppt_x</p:attrName>
                                          <p:attrName>ppt_y</p:attrName>
                                        </p:attrNameLst>
                                      </p:cBhvr>
                                    </p:animMotion>
                                    <p:animEffect transition="in" filter="fade">
                                      <p:cBhvr>
                                        <p:cTn id="16" dur="1000"/>
                                        <p:tgtEl>
                                          <p:spTgt spid="552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Scale>
                                      <p:cBhvr>
                                        <p:cTn id="21" dur="1000" decel="50000" fill="hold">
                                          <p:stCondLst>
                                            <p:cond delay="0"/>
                                          </p:stCondLst>
                                        </p:cTn>
                                        <p:tgtEl>
                                          <p:spTgt spid="5529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5299">
                                            <p:txEl>
                                              <p:pRg st="2" end="2"/>
                                            </p:txEl>
                                          </p:spTgt>
                                        </p:tgtEl>
                                        <p:attrNameLst>
                                          <p:attrName>ppt_x</p:attrName>
                                          <p:attrName>ppt_y</p:attrName>
                                        </p:attrNameLst>
                                      </p:cBhvr>
                                    </p:animMotion>
                                    <p:animEffect transition="in" filter="fade">
                                      <p:cBhvr>
                                        <p:cTn id="23" dur="10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Article I---Legislative Branch</a:t>
            </a:r>
          </a:p>
        </p:txBody>
      </p:sp>
      <p:sp>
        <p:nvSpPr>
          <p:cNvPr id="7171" name="Rectangle 3"/>
          <p:cNvSpPr>
            <a:spLocks noGrp="1" noChangeArrowheads="1"/>
          </p:cNvSpPr>
          <p:nvPr>
            <p:ph type="body" idx="1"/>
          </p:nvPr>
        </p:nvSpPr>
        <p:spPr>
          <a:xfrm>
            <a:off x="685800" y="1981200"/>
            <a:ext cx="7772400" cy="4419600"/>
          </a:xfrm>
        </p:spPr>
        <p:txBody>
          <a:bodyPr/>
          <a:lstStyle/>
          <a:p>
            <a:r>
              <a:rPr lang="en-US"/>
              <a:t>Section One—What is a Congress?</a:t>
            </a:r>
          </a:p>
          <a:p>
            <a:pPr>
              <a:buFontTx/>
              <a:buNone/>
            </a:pPr>
            <a:r>
              <a:rPr lang="en-US"/>
              <a:t>	1.  Bicameral Legislature---There are two houses, a Senate and House of Representatives.</a:t>
            </a:r>
          </a:p>
          <a:p>
            <a:r>
              <a:rPr lang="en-US"/>
              <a:t>Section Two---House of Representatives</a:t>
            </a:r>
          </a:p>
          <a:p>
            <a:pPr>
              <a:buFontTx/>
              <a:buNone/>
            </a:pPr>
            <a:r>
              <a:rPr lang="en-US"/>
              <a:t>	1.  Clause One</a:t>
            </a:r>
          </a:p>
          <a:p>
            <a:pPr lvl="2">
              <a:buFont typeface="Wingdings" pitchFamily="2" charset="2"/>
              <a:buChar char="Ø"/>
            </a:pPr>
            <a:r>
              <a:rPr lang="en-US"/>
              <a:t> </a:t>
            </a:r>
            <a:r>
              <a:rPr lang="en-US" sz="2000"/>
              <a:t>A Representative serves a two year </a:t>
            </a:r>
          </a:p>
          <a:p>
            <a:pPr lvl="2">
              <a:buFont typeface="Wingdings" pitchFamily="2" charset="2"/>
              <a:buNone/>
            </a:pPr>
            <a:r>
              <a:rPr lang="en-US" sz="2000"/>
              <a:t>term</a:t>
            </a:r>
          </a:p>
        </p:txBody>
      </p:sp>
      <p:pic>
        <p:nvPicPr>
          <p:cNvPr id="7172" name="Picture 4" descr="A:\houseofrepsseal.gif"/>
          <p:cNvPicPr>
            <a:picLocks noChangeAspect="1" noChangeArrowheads="1"/>
          </p:cNvPicPr>
          <p:nvPr/>
        </p:nvPicPr>
        <p:blipFill>
          <a:blip r:embed="rId2" cstate="print"/>
          <a:srcRect/>
          <a:stretch>
            <a:fillRect/>
          </a:stretch>
        </p:blipFill>
        <p:spPr bwMode="auto">
          <a:xfrm>
            <a:off x="6067261" y="4038600"/>
            <a:ext cx="2733839" cy="2284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dissolve">
                                      <p:cBhvr>
                                        <p:cTn id="25" dur="500"/>
                                        <p:tgtEl>
                                          <p:spTgt spid="7171">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dissolve">
                                      <p:cBhvr>
                                        <p:cTn id="28"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qmc.marines.mil/portals/61/Site%20Images/OLA/House%20II.jpg"/>
          <p:cNvPicPr>
            <a:picLocks noChangeAspect="1" noChangeArrowheads="1"/>
          </p:cNvPicPr>
          <p:nvPr/>
        </p:nvPicPr>
        <p:blipFill>
          <a:blip r:embed="rId2" cstate="print"/>
          <a:srcRect/>
          <a:stretch>
            <a:fillRect/>
          </a:stretch>
        </p:blipFill>
        <p:spPr bwMode="auto">
          <a:xfrm>
            <a:off x="-457200" y="0"/>
            <a:ext cx="10536030" cy="6858000"/>
          </a:xfrm>
          <a:prstGeom prst="rect">
            <a:avLst/>
          </a:prstGeom>
          <a:noFill/>
        </p:spPr>
      </p:pic>
      <p:sp>
        <p:nvSpPr>
          <p:cNvPr id="8194" name="Text Box 2"/>
          <p:cNvSpPr txBox="1">
            <a:spLocks noChangeArrowheads="1"/>
          </p:cNvSpPr>
          <p:nvPr/>
        </p:nvSpPr>
        <p:spPr bwMode="auto">
          <a:xfrm>
            <a:off x="609600" y="1676400"/>
            <a:ext cx="8001000" cy="33085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a:spAutoFit/>
          </a:bodyPr>
          <a:lstStyle/>
          <a:p>
            <a:pPr>
              <a:spcBef>
                <a:spcPct val="50000"/>
              </a:spcBef>
            </a:pPr>
            <a:r>
              <a:rPr lang="en-US" sz="2800" dirty="0" smtClean="0"/>
              <a:t>2</a:t>
            </a:r>
            <a:r>
              <a:rPr lang="en-US" sz="2800" dirty="0"/>
              <a:t>.  Clause Two---What are the Qualifications for a </a:t>
            </a:r>
            <a:r>
              <a:rPr lang="en-US" sz="2800" dirty="0" smtClean="0"/>
              <a:t>member </a:t>
            </a:r>
            <a:r>
              <a:rPr lang="en-US" sz="2800" dirty="0"/>
              <a:t>of the U.S. House of Representatives?</a:t>
            </a:r>
          </a:p>
          <a:p>
            <a:pPr>
              <a:spcBef>
                <a:spcPct val="50000"/>
              </a:spcBef>
            </a:pPr>
            <a:r>
              <a:rPr lang="en-US" dirty="0"/>
              <a:t>		</a:t>
            </a:r>
            <a:r>
              <a:rPr lang="en-US" sz="2800" dirty="0"/>
              <a:t>•25 years old</a:t>
            </a:r>
          </a:p>
          <a:p>
            <a:pPr lvl="3">
              <a:spcBef>
                <a:spcPct val="50000"/>
              </a:spcBef>
              <a:buFont typeface="Wingdings" pitchFamily="2" charset="2"/>
              <a:buNone/>
            </a:pPr>
            <a:r>
              <a:rPr lang="en-US" sz="2800" dirty="0"/>
              <a:t>	•7 year citizen of the United States</a:t>
            </a:r>
          </a:p>
          <a:p>
            <a:pPr lvl="3">
              <a:spcBef>
                <a:spcPct val="50000"/>
              </a:spcBef>
              <a:buFont typeface="Wingdings" pitchFamily="2" charset="2"/>
              <a:buNone/>
            </a:pPr>
            <a:r>
              <a:rPr lang="en-US" sz="2800" dirty="0"/>
              <a:t>  	•Resident of the state one is elected in</a:t>
            </a:r>
          </a:p>
          <a:p>
            <a:pPr lvl="3">
              <a:spcBef>
                <a:spcPct val="50000"/>
              </a:spcBef>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dissolve">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dissolve">
                                      <p:cBhvr>
                                        <p:cTn id="12" dur="5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dissolve">
                                      <p:cBhvr>
                                        <p:cTn id="17" dur="500"/>
                                        <p:tgtEl>
                                          <p:spTgt spid="8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dissolve">
                                      <p:cBhvr>
                                        <p:cTn id="22" dur="5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Section Three---The Senate</a:t>
            </a:r>
          </a:p>
        </p:txBody>
      </p:sp>
      <p:sp>
        <p:nvSpPr>
          <p:cNvPr id="14339" name="Rectangle 3"/>
          <p:cNvSpPr>
            <a:spLocks noGrp="1" noChangeArrowheads="1"/>
          </p:cNvSpPr>
          <p:nvPr>
            <p:ph type="body" idx="1"/>
          </p:nvPr>
        </p:nvSpPr>
        <p:spPr/>
        <p:txBody>
          <a:bodyPr/>
          <a:lstStyle/>
          <a:p>
            <a:pPr marL="609600" indent="-609600">
              <a:buNone/>
            </a:pPr>
            <a:r>
              <a:rPr lang="en-US" sz="2800" dirty="0" smtClean="0"/>
              <a:t>	How </a:t>
            </a:r>
            <a:r>
              <a:rPr lang="en-US" sz="2800" dirty="0"/>
              <a:t>is a Senator different from a member of the House of Representatives?</a:t>
            </a:r>
          </a:p>
          <a:p>
            <a:pPr marL="990600" lvl="1" indent="-533400">
              <a:buFont typeface="Wingdings" pitchFamily="2" charset="2"/>
              <a:buChar char="Ø"/>
            </a:pPr>
            <a:r>
              <a:rPr lang="en-US" sz="2400" dirty="0"/>
              <a:t>Senators term is 6 years</a:t>
            </a:r>
          </a:p>
          <a:p>
            <a:pPr marL="990600" lvl="1" indent="-533400">
              <a:buFont typeface="Wingdings" pitchFamily="2" charset="2"/>
              <a:buChar char="Ø"/>
            </a:pPr>
            <a:r>
              <a:rPr lang="en-US" sz="2400" dirty="0"/>
              <a:t>1 voter per Senator</a:t>
            </a:r>
          </a:p>
          <a:p>
            <a:pPr marL="990600" lvl="1" indent="-533400">
              <a:buFont typeface="Wingdings" pitchFamily="2" charset="2"/>
              <a:buChar char="Ø"/>
            </a:pPr>
            <a:r>
              <a:rPr lang="en-US" sz="2400" dirty="0"/>
              <a:t>2 Senators per state (all states get the same amount)</a:t>
            </a:r>
          </a:p>
          <a:p>
            <a:pPr marL="990600" lvl="1" indent="-533400">
              <a:buFont typeface="Wingdings" pitchFamily="2" charset="2"/>
              <a:buChar char="Ø"/>
            </a:pPr>
            <a:r>
              <a:rPr lang="en-US" sz="2400" dirty="0"/>
              <a:t>Originally Senators were chosen by state legislatures</a:t>
            </a:r>
          </a:p>
          <a:p>
            <a:pPr marL="990600" lvl="1" indent="-533400">
              <a:buFont typeface="Wingdings" pitchFamily="2" charset="2"/>
              <a:buChar char="Ø"/>
            </a:pPr>
            <a:r>
              <a:rPr lang="en-US" sz="2400" dirty="0"/>
              <a:t>Today chosen by direct election (17</a:t>
            </a:r>
            <a:r>
              <a:rPr lang="en-US" sz="2400" baseline="30000" dirty="0"/>
              <a:t>th</a:t>
            </a:r>
            <a:r>
              <a:rPr lang="en-US" sz="2400" dirty="0"/>
              <a:t> Amendment)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228600"/>
            <a:ext cx="8458200" cy="6124754"/>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2"/>
            </a:pPr>
            <a:r>
              <a:rPr lang="en-US" sz="2800" dirty="0"/>
              <a:t>Clause Two--Is it possible for both Senators from one state to be up for re-election at the same time? (No)</a:t>
            </a:r>
          </a:p>
          <a:p>
            <a:pPr marL="457200" indent="-457200">
              <a:spcBef>
                <a:spcPct val="50000"/>
              </a:spcBef>
            </a:pPr>
            <a:r>
              <a:rPr lang="en-US" sz="2800" dirty="0"/>
              <a:t>	All of the members from the first Senate did not get a 6 year term.</a:t>
            </a:r>
          </a:p>
          <a:p>
            <a:pPr marL="457200" indent="-457200">
              <a:spcBef>
                <a:spcPct val="50000"/>
              </a:spcBef>
            </a:pPr>
            <a:r>
              <a:rPr lang="en-US" sz="2800" dirty="0"/>
              <a:t>	The founding fathers wanted the Senate to have experienced members so they created a staggered election.</a:t>
            </a:r>
          </a:p>
          <a:p>
            <a:pPr marL="914400" lvl="1" indent="-457200">
              <a:spcBef>
                <a:spcPct val="50000"/>
              </a:spcBef>
              <a:buFont typeface="Wingdings" pitchFamily="2" charset="2"/>
              <a:buChar char="Ø"/>
            </a:pPr>
            <a:r>
              <a:rPr lang="en-US" sz="2000" dirty="0"/>
              <a:t>First class = 2 year term</a:t>
            </a:r>
          </a:p>
          <a:p>
            <a:pPr marL="914400" lvl="1" indent="-457200">
              <a:spcBef>
                <a:spcPct val="50000"/>
              </a:spcBef>
              <a:buFont typeface="Wingdings" pitchFamily="2" charset="2"/>
              <a:buChar char="Ø"/>
            </a:pPr>
            <a:r>
              <a:rPr lang="en-US" sz="2000" dirty="0"/>
              <a:t>Second class = 4 year term</a:t>
            </a:r>
          </a:p>
          <a:p>
            <a:pPr marL="914400" lvl="1" indent="-457200">
              <a:spcBef>
                <a:spcPct val="50000"/>
              </a:spcBef>
              <a:buFont typeface="Wingdings" pitchFamily="2" charset="2"/>
              <a:buChar char="Ø"/>
            </a:pPr>
            <a:r>
              <a:rPr lang="en-US" sz="2000" dirty="0"/>
              <a:t>Third class = 6 year term</a:t>
            </a:r>
          </a:p>
          <a:p>
            <a:pPr marL="914400" lvl="1" indent="-457200">
              <a:spcBef>
                <a:spcPct val="50000"/>
              </a:spcBef>
              <a:buFont typeface="Wingdings" pitchFamily="2" charset="2"/>
              <a:buChar char="Ø"/>
            </a:pPr>
            <a:r>
              <a:rPr lang="en-US" sz="2000" dirty="0"/>
              <a:t>Never will the Senators term from one state be up for re-election at the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ssolv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ssolve">
                                      <p:cBhvr>
                                        <p:cTn id="17" dur="5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ssolve">
                                      <p:cBhvr>
                                        <p:cTn id="22" dur="500"/>
                                        <p:tgtEl>
                                          <p:spTgt spid="15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ssolve">
                                      <p:cBhvr>
                                        <p:cTn id="27" dur="500"/>
                                        <p:tgtEl>
                                          <p:spTgt spid="15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dissolve">
                                      <p:cBhvr>
                                        <p:cTn id="32" dur="500"/>
                                        <p:tgtEl>
                                          <p:spTgt spid="153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dissolve">
                                      <p:cBhvr>
                                        <p:cTn id="37" dur="5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90600" y="381000"/>
            <a:ext cx="7315200" cy="249299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3"/>
            </a:pPr>
            <a:r>
              <a:rPr lang="en-US" sz="2400" dirty="0"/>
              <a:t>Clause Three - What are the qualifications for a Senator?</a:t>
            </a:r>
          </a:p>
          <a:p>
            <a:pPr marL="914400" lvl="1" indent="-457200">
              <a:spcBef>
                <a:spcPct val="50000"/>
              </a:spcBef>
              <a:buFont typeface="Wingdings" pitchFamily="2" charset="2"/>
              <a:buChar char="Ø"/>
            </a:pPr>
            <a:r>
              <a:rPr lang="en-US" sz="2400" dirty="0"/>
              <a:t>30 years old</a:t>
            </a:r>
          </a:p>
          <a:p>
            <a:pPr marL="914400" lvl="1" indent="-457200">
              <a:spcBef>
                <a:spcPct val="50000"/>
              </a:spcBef>
              <a:buFont typeface="Wingdings" pitchFamily="2" charset="2"/>
              <a:buChar char="Ø"/>
            </a:pPr>
            <a:r>
              <a:rPr lang="en-US" sz="2400" dirty="0"/>
              <a:t>9 year citizen of the United States</a:t>
            </a:r>
          </a:p>
          <a:p>
            <a:pPr marL="914400" lvl="1" indent="-457200">
              <a:spcBef>
                <a:spcPct val="50000"/>
              </a:spcBef>
              <a:buFont typeface="Wingdings" pitchFamily="2" charset="2"/>
              <a:buChar char="Ø"/>
            </a:pPr>
            <a:r>
              <a:rPr lang="en-US" sz="2400" dirty="0"/>
              <a:t>Be a resident of the state you are elected from</a:t>
            </a:r>
          </a:p>
        </p:txBody>
      </p:sp>
      <p:sp>
        <p:nvSpPr>
          <p:cNvPr id="16387" name="Text Box 3"/>
          <p:cNvSpPr txBox="1">
            <a:spLocks noChangeArrowheads="1"/>
          </p:cNvSpPr>
          <p:nvPr/>
        </p:nvSpPr>
        <p:spPr bwMode="auto">
          <a:xfrm>
            <a:off x="990600" y="3276600"/>
            <a:ext cx="7543800" cy="2677656"/>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4"/>
            </a:pPr>
            <a:r>
              <a:rPr lang="en-US" sz="2400" dirty="0"/>
              <a:t>Clause Four—</a:t>
            </a:r>
          </a:p>
          <a:p>
            <a:pPr marL="914400" lvl="1" indent="-457200">
              <a:spcBef>
                <a:spcPct val="50000"/>
              </a:spcBef>
              <a:buFont typeface="Wingdings" pitchFamily="2" charset="2"/>
              <a:buChar char="Ø"/>
            </a:pPr>
            <a:r>
              <a:rPr lang="en-US" sz="2400" dirty="0"/>
              <a:t>The Vice-President </a:t>
            </a:r>
            <a:r>
              <a:rPr lang="en-US" sz="2400" dirty="0" smtClean="0"/>
              <a:t>(Joe Biden) </a:t>
            </a:r>
            <a:r>
              <a:rPr lang="en-US" sz="2400" dirty="0"/>
              <a:t>of the U.S. is the President of the Senate (very little power and seldom is seen on the Senate Floor )</a:t>
            </a:r>
          </a:p>
          <a:p>
            <a:pPr marL="914400" lvl="1" indent="-457200">
              <a:spcBef>
                <a:spcPct val="50000"/>
              </a:spcBef>
              <a:buFont typeface="Wingdings" pitchFamily="2" charset="2"/>
              <a:buChar char="Ø"/>
            </a:pPr>
            <a:r>
              <a:rPr lang="en-US" sz="2400" dirty="0"/>
              <a:t>President of the Senate </a:t>
            </a:r>
            <a:r>
              <a:rPr lang="en-US" sz="2400" dirty="0" smtClean="0"/>
              <a:t>(Biden) </a:t>
            </a:r>
            <a:r>
              <a:rPr lang="en-US" sz="2400" dirty="0"/>
              <a:t>only votes if there is a 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ssolv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dissolv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dissolve">
                                      <p:cBhvr>
                                        <p:cTn id="17" dur="5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dissolve">
                                      <p:cBhvr>
                                        <p:cTn id="22" dur="5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7">
                                            <p:txEl>
                                              <p:pRg st="0" end="0"/>
                                            </p:txEl>
                                          </p:spTgt>
                                        </p:tgtEl>
                                        <p:attrNameLst>
                                          <p:attrName>style.visibility</p:attrName>
                                        </p:attrNameLst>
                                      </p:cBhvr>
                                      <p:to>
                                        <p:strVal val="visible"/>
                                      </p:to>
                                    </p:set>
                                    <p:animEffect transition="in" filter="dissolve">
                                      <p:cBhvr>
                                        <p:cTn id="27" dur="500"/>
                                        <p:tgtEl>
                                          <p:spTgt spid="163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7">
                                            <p:txEl>
                                              <p:pRg st="1" end="1"/>
                                            </p:txEl>
                                          </p:spTgt>
                                        </p:tgtEl>
                                        <p:attrNameLst>
                                          <p:attrName>style.visibility</p:attrName>
                                        </p:attrNameLst>
                                      </p:cBhvr>
                                      <p:to>
                                        <p:strVal val="visible"/>
                                      </p:to>
                                    </p:set>
                                    <p:animEffect transition="in" filter="dissolve">
                                      <p:cBhvr>
                                        <p:cTn id="32" dur="500"/>
                                        <p:tgtEl>
                                          <p:spTgt spid="1638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7">
                                            <p:txEl>
                                              <p:pRg st="2" end="2"/>
                                            </p:txEl>
                                          </p:spTgt>
                                        </p:tgtEl>
                                        <p:attrNameLst>
                                          <p:attrName>style.visibility</p:attrName>
                                        </p:attrNameLst>
                                      </p:cBhvr>
                                      <p:to>
                                        <p:strVal val="visible"/>
                                      </p:to>
                                    </p:set>
                                    <p:animEffect transition="in" filter="dissolve">
                                      <p:cBhvr>
                                        <p:cTn id="3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2" autoUpdateAnimBg="0"/>
      <p:bldP spid="1638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Key Parts of Article I</a:t>
            </a:r>
          </a:p>
        </p:txBody>
      </p:sp>
      <p:sp>
        <p:nvSpPr>
          <p:cNvPr id="184323" name="Rectangle 3"/>
          <p:cNvSpPr>
            <a:spLocks noGrp="1" noChangeArrowheads="1"/>
          </p:cNvSpPr>
          <p:nvPr>
            <p:ph type="body" idx="1"/>
          </p:nvPr>
        </p:nvSpPr>
        <p:spPr>
          <a:xfrm>
            <a:off x="301752" y="1371600"/>
            <a:ext cx="8503920" cy="4873752"/>
          </a:xfrm>
        </p:spPr>
        <p:txBody>
          <a:bodyPr>
            <a:normAutofit/>
          </a:bodyPr>
          <a:lstStyle/>
          <a:p>
            <a:r>
              <a:rPr lang="en-US" sz="2600" dirty="0" smtClean="0"/>
              <a:t>Impeachment</a:t>
            </a:r>
          </a:p>
          <a:p>
            <a:pPr marL="457200" indent="-457200">
              <a:spcBef>
                <a:spcPct val="50000"/>
              </a:spcBef>
              <a:buNone/>
            </a:pPr>
            <a:r>
              <a:rPr lang="en-US" dirty="0" smtClean="0"/>
              <a:t>	Where does the impeachment process start?</a:t>
            </a:r>
          </a:p>
          <a:p>
            <a:pPr marL="914400" lvl="1" indent="-457200">
              <a:spcBef>
                <a:spcPct val="50000"/>
              </a:spcBef>
              <a:buFont typeface="Wingdings" pitchFamily="2" charset="2"/>
              <a:buChar char="Ø"/>
            </a:pPr>
            <a:r>
              <a:rPr lang="en-US" dirty="0" smtClean="0"/>
              <a:t>The House of Reps. will start the impeachment process</a:t>
            </a:r>
          </a:p>
          <a:p>
            <a:pPr marL="914400" lvl="1" indent="-457200">
              <a:spcBef>
                <a:spcPct val="50000"/>
              </a:spcBef>
              <a:buFont typeface="Wingdings" pitchFamily="2" charset="2"/>
              <a:buChar char="Ø"/>
            </a:pPr>
            <a:r>
              <a:rPr lang="en-US" dirty="0" smtClean="0"/>
              <a:t>Andrew Johnson---First U.S. President  to be impeached, but fell one vote shy of the Senate’s conviction</a:t>
            </a:r>
          </a:p>
          <a:p>
            <a:pPr marL="914400" lvl="1" indent="-457200">
              <a:spcBef>
                <a:spcPct val="50000"/>
              </a:spcBef>
              <a:buFont typeface="Wingdings" pitchFamily="2" charset="2"/>
              <a:buChar char="Ø"/>
            </a:pPr>
            <a:r>
              <a:rPr lang="en-US" dirty="0" smtClean="0"/>
              <a:t>Richard Nixon---Resigned before official impeachment could take place</a:t>
            </a:r>
          </a:p>
          <a:p>
            <a:pPr marL="914400" lvl="1" indent="-457200">
              <a:spcBef>
                <a:spcPct val="50000"/>
              </a:spcBef>
              <a:buFont typeface="Wingdings" pitchFamily="2" charset="2"/>
              <a:buChar char="Ø"/>
            </a:pPr>
            <a:r>
              <a:rPr lang="en-US" dirty="0" smtClean="0"/>
              <a:t>Bill Clinton---Impeachment articles were passed by the U.S. House of Reps,  but the Senate found him NOT guilty of those articles</a:t>
            </a:r>
          </a:p>
          <a:p>
            <a:pPr lvl="1">
              <a:buNone/>
            </a:pP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to="" calcmode="lin" valueType="num">
                                      <p:cBhvr>
                                        <p:cTn id="7" dur="1" fill="hold"/>
                                        <p:tgtEl>
                                          <p:spTgt spid="1843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 to="" calcmode="lin" valueType="num">
                                      <p:cBhvr>
                                        <p:cTn id="12" dur="1" fill="hold"/>
                                        <p:tgtEl>
                                          <p:spTgt spid="18432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anim to="" calcmode="lin" valueType="num">
                                      <p:cBhvr>
                                        <p:cTn id="15" dur="1" fill="hold"/>
                                        <p:tgtEl>
                                          <p:spTgt spid="18432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84323">
                                            <p:txEl>
                                              <p:pRg st="3" end="3"/>
                                            </p:txEl>
                                          </p:spTgt>
                                        </p:tgtEl>
                                        <p:attrNameLst>
                                          <p:attrName>style.visibility</p:attrName>
                                        </p:attrNameLst>
                                      </p:cBhvr>
                                      <p:to>
                                        <p:strVal val="visible"/>
                                      </p:to>
                                    </p:set>
                                    <p:anim to="" calcmode="lin" valueType="num">
                                      <p:cBhvr>
                                        <p:cTn id="18" dur="1" fill="hold"/>
                                        <p:tgtEl>
                                          <p:spTgt spid="18432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84323">
                                            <p:txEl>
                                              <p:pRg st="4" end="4"/>
                                            </p:txEl>
                                          </p:spTgt>
                                        </p:tgtEl>
                                        <p:attrNameLst>
                                          <p:attrName>style.visibility</p:attrName>
                                        </p:attrNameLst>
                                      </p:cBhvr>
                                      <p:to>
                                        <p:strVal val="visible"/>
                                      </p:to>
                                    </p:set>
                                    <p:anim to="" calcmode="lin" valueType="num">
                                      <p:cBhvr>
                                        <p:cTn id="21" dur="1" fill="hold"/>
                                        <p:tgtEl>
                                          <p:spTgt spid="18432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84323">
                                            <p:txEl>
                                              <p:pRg st="5" end="5"/>
                                            </p:txEl>
                                          </p:spTgt>
                                        </p:tgtEl>
                                        <p:attrNameLst>
                                          <p:attrName>style.visibility</p:attrName>
                                        </p:attrNameLst>
                                      </p:cBhvr>
                                      <p:to>
                                        <p:strVal val="visible"/>
                                      </p:to>
                                    </p:set>
                                    <p:anim to="" calcmode="lin" valueType="num">
                                      <p:cBhvr>
                                        <p:cTn id="24" dur="1" fill="hold"/>
                                        <p:tgtEl>
                                          <p:spTgt spid="18432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000"/>
              <a:t>Why Does the Constitution Matter?</a:t>
            </a:r>
          </a:p>
        </p:txBody>
      </p:sp>
      <p:sp>
        <p:nvSpPr>
          <p:cNvPr id="38915" name="Rectangle 3"/>
          <p:cNvSpPr>
            <a:spLocks noGrp="1" noChangeArrowheads="1"/>
          </p:cNvSpPr>
          <p:nvPr>
            <p:ph sz="quarter" idx="1"/>
          </p:nvPr>
        </p:nvSpPr>
        <p:spPr>
          <a:xfrm>
            <a:off x="457200" y="1371600"/>
            <a:ext cx="8229600" cy="5486400"/>
          </a:xfrm>
        </p:spPr>
        <p:txBody>
          <a:bodyPr>
            <a:normAutofit/>
          </a:bodyPr>
          <a:lstStyle/>
          <a:p>
            <a:r>
              <a:rPr lang="en-US" sz="4000" dirty="0"/>
              <a:t>Constitution – body of fundamental laws which say how a government is to operate</a:t>
            </a:r>
          </a:p>
          <a:p>
            <a:pPr lvl="1"/>
            <a:r>
              <a:rPr lang="en-US" sz="4000" dirty="0">
                <a:solidFill>
                  <a:schemeClr val="tx1"/>
                </a:solidFill>
              </a:rPr>
              <a:t>It is the supreme law of the land</a:t>
            </a:r>
          </a:p>
          <a:p>
            <a:pPr lvl="1"/>
            <a:r>
              <a:rPr lang="en-US" sz="4000" dirty="0">
                <a:solidFill>
                  <a:schemeClr val="tx1"/>
                </a:solidFill>
              </a:rPr>
              <a:t>It explains how the government works</a:t>
            </a:r>
          </a:p>
          <a:p>
            <a:pPr lvl="1"/>
            <a:r>
              <a:rPr lang="en-US" sz="4000" dirty="0">
                <a:solidFill>
                  <a:schemeClr val="tx1"/>
                </a:solidFill>
              </a:rPr>
              <a:t>It protects your civil rights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800" decel="100000"/>
                                        <p:tgtEl>
                                          <p:spTgt spid="38915">
                                            <p:txEl>
                                              <p:pRg st="0" end="0"/>
                                            </p:txEl>
                                          </p:spTgt>
                                        </p:tgtEl>
                                      </p:cBhvr>
                                    </p:animEffect>
                                    <p:anim calcmode="lin" valueType="num">
                                      <p:cBhvr>
                                        <p:cTn id="8" dur="800" decel="100000" fill="hold"/>
                                        <p:tgtEl>
                                          <p:spTgt spid="3891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891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891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800" decel="100000"/>
                                        <p:tgtEl>
                                          <p:spTgt spid="38915">
                                            <p:txEl>
                                              <p:pRg st="1" end="1"/>
                                            </p:txEl>
                                          </p:spTgt>
                                        </p:tgtEl>
                                      </p:cBhvr>
                                    </p:animEffect>
                                    <p:anim calcmode="lin" valueType="num">
                                      <p:cBhvr>
                                        <p:cTn id="18" dur="800" decel="100000" fill="hold"/>
                                        <p:tgtEl>
                                          <p:spTgt spid="3891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891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891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891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891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8915">
                                            <p:txEl>
                                              <p:pRg st="2" end="2"/>
                                            </p:txEl>
                                          </p:spTgt>
                                        </p:tgtEl>
                                        <p:attrNameLst>
                                          <p:attrName>style.visibility</p:attrName>
                                        </p:attrNameLst>
                                      </p:cBhvr>
                                      <p:to>
                                        <p:strVal val="visible"/>
                                      </p:to>
                                    </p:set>
                                    <p:animEffect transition="in" filter="fade">
                                      <p:cBhvr>
                                        <p:cTn id="27" dur="800" decel="100000"/>
                                        <p:tgtEl>
                                          <p:spTgt spid="38915">
                                            <p:txEl>
                                              <p:pRg st="2" end="2"/>
                                            </p:txEl>
                                          </p:spTgt>
                                        </p:tgtEl>
                                      </p:cBhvr>
                                    </p:animEffect>
                                    <p:anim calcmode="lin" valueType="num">
                                      <p:cBhvr>
                                        <p:cTn id="28" dur="800" decel="100000" fill="hold"/>
                                        <p:tgtEl>
                                          <p:spTgt spid="3891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891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891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891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891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8915">
                                            <p:txEl>
                                              <p:pRg st="3" end="3"/>
                                            </p:txEl>
                                          </p:spTgt>
                                        </p:tgtEl>
                                        <p:attrNameLst>
                                          <p:attrName>style.visibility</p:attrName>
                                        </p:attrNameLst>
                                      </p:cBhvr>
                                      <p:to>
                                        <p:strVal val="visible"/>
                                      </p:to>
                                    </p:set>
                                    <p:animEffect transition="in" filter="fade">
                                      <p:cBhvr>
                                        <p:cTn id="37" dur="800" decel="100000"/>
                                        <p:tgtEl>
                                          <p:spTgt spid="38915">
                                            <p:txEl>
                                              <p:pRg st="3" end="3"/>
                                            </p:txEl>
                                          </p:spTgt>
                                        </p:tgtEl>
                                      </p:cBhvr>
                                    </p:animEffect>
                                    <p:anim calcmode="lin" valueType="num">
                                      <p:cBhvr>
                                        <p:cTn id="38" dur="800" decel="100000" fill="hold"/>
                                        <p:tgtEl>
                                          <p:spTgt spid="3891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891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891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891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891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Key Parts of Article I</a:t>
            </a:r>
          </a:p>
        </p:txBody>
      </p:sp>
      <p:sp>
        <p:nvSpPr>
          <p:cNvPr id="184323" name="Rectangle 3"/>
          <p:cNvSpPr>
            <a:spLocks noGrp="1" noChangeArrowheads="1"/>
          </p:cNvSpPr>
          <p:nvPr>
            <p:ph type="body" idx="1"/>
          </p:nvPr>
        </p:nvSpPr>
        <p:spPr/>
        <p:txBody>
          <a:bodyPr>
            <a:normAutofit lnSpcReduction="10000"/>
          </a:bodyPr>
          <a:lstStyle/>
          <a:p>
            <a:r>
              <a:rPr lang="en-US" sz="2600"/>
              <a:t>Section 8</a:t>
            </a:r>
          </a:p>
          <a:p>
            <a:pPr lvl="1"/>
            <a:r>
              <a:rPr lang="en-US" sz="2600"/>
              <a:t>List of all expressed powers Congress has</a:t>
            </a:r>
          </a:p>
          <a:p>
            <a:pPr lvl="1"/>
            <a:r>
              <a:rPr lang="en-US" sz="2600"/>
              <a:t>Also includes the “necessary and proper” clause</a:t>
            </a:r>
          </a:p>
          <a:p>
            <a:pPr lvl="2"/>
            <a:r>
              <a:rPr lang="en-US" sz="2600"/>
              <a:t>Gives Congress additional “implied powers”</a:t>
            </a:r>
          </a:p>
          <a:p>
            <a:r>
              <a:rPr lang="en-US" sz="2600"/>
              <a:t>Section 9</a:t>
            </a:r>
          </a:p>
          <a:p>
            <a:pPr lvl="1"/>
            <a:r>
              <a:rPr lang="en-US" sz="2600"/>
              <a:t>Prohibits certain actions Congress may take</a:t>
            </a:r>
          </a:p>
          <a:p>
            <a:pPr lvl="2"/>
            <a:r>
              <a:rPr lang="en-US" sz="2600"/>
              <a:t>No ex post facto laws – punishment for doing something before it was illegal</a:t>
            </a:r>
          </a:p>
          <a:p>
            <a:pPr lvl="2"/>
            <a:r>
              <a:rPr lang="en-US" sz="2600"/>
              <a:t>No suspension of habeas corpus – the right to challenge one’s own detention in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to="" calcmode="lin" valueType="num">
                                      <p:cBhvr>
                                        <p:cTn id="7" dur="1" fill="hold"/>
                                        <p:tgtEl>
                                          <p:spTgt spid="1843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 to="" calcmode="lin" valueType="num">
                                      <p:cBhvr>
                                        <p:cTn id="12" dur="1" fill="hold"/>
                                        <p:tgtEl>
                                          <p:spTgt spid="1843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 to="" calcmode="lin" valueType="num">
                                      <p:cBhvr>
                                        <p:cTn id="17" dur="1" fill="hold"/>
                                        <p:tgtEl>
                                          <p:spTgt spid="1843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23">
                                            <p:txEl>
                                              <p:pRg st="3" end="3"/>
                                            </p:txEl>
                                          </p:spTgt>
                                        </p:tgtEl>
                                        <p:attrNameLst>
                                          <p:attrName>style.visibility</p:attrName>
                                        </p:attrNameLst>
                                      </p:cBhvr>
                                      <p:to>
                                        <p:strVal val="visible"/>
                                      </p:to>
                                    </p:set>
                                    <p:anim to="" calcmode="lin" valueType="num">
                                      <p:cBhvr>
                                        <p:cTn id="22" dur="1" fill="hold"/>
                                        <p:tgtEl>
                                          <p:spTgt spid="1843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4323">
                                            <p:txEl>
                                              <p:pRg st="4" end="4"/>
                                            </p:txEl>
                                          </p:spTgt>
                                        </p:tgtEl>
                                        <p:attrNameLst>
                                          <p:attrName>style.visibility</p:attrName>
                                        </p:attrNameLst>
                                      </p:cBhvr>
                                      <p:to>
                                        <p:strVal val="visible"/>
                                      </p:to>
                                    </p:set>
                                    <p:anim to="" calcmode="lin" valueType="num">
                                      <p:cBhvr>
                                        <p:cTn id="27" dur="1" fill="hold"/>
                                        <p:tgtEl>
                                          <p:spTgt spid="1843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4323">
                                            <p:txEl>
                                              <p:pRg st="5" end="5"/>
                                            </p:txEl>
                                          </p:spTgt>
                                        </p:tgtEl>
                                        <p:attrNameLst>
                                          <p:attrName>style.visibility</p:attrName>
                                        </p:attrNameLst>
                                      </p:cBhvr>
                                      <p:to>
                                        <p:strVal val="visible"/>
                                      </p:to>
                                    </p:set>
                                    <p:anim to="" calcmode="lin" valueType="num">
                                      <p:cBhvr>
                                        <p:cTn id="32" dur="1" fill="hold"/>
                                        <p:tgtEl>
                                          <p:spTgt spid="18432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84323">
                                            <p:txEl>
                                              <p:pRg st="6" end="6"/>
                                            </p:txEl>
                                          </p:spTgt>
                                        </p:tgtEl>
                                        <p:attrNameLst>
                                          <p:attrName>style.visibility</p:attrName>
                                        </p:attrNameLst>
                                      </p:cBhvr>
                                      <p:to>
                                        <p:strVal val="visible"/>
                                      </p:to>
                                    </p:set>
                                    <p:anim to="" calcmode="lin" valueType="num">
                                      <p:cBhvr>
                                        <p:cTn id="37" dur="1" fill="hold"/>
                                        <p:tgtEl>
                                          <p:spTgt spid="18432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84323">
                                            <p:txEl>
                                              <p:pRg st="7" end="7"/>
                                            </p:txEl>
                                          </p:spTgt>
                                        </p:tgtEl>
                                        <p:attrNameLst>
                                          <p:attrName>style.visibility</p:attrName>
                                        </p:attrNameLst>
                                      </p:cBhvr>
                                      <p:to>
                                        <p:strVal val="visible"/>
                                      </p:to>
                                    </p:set>
                                    <p:anim to="" calcmode="lin" valueType="num">
                                      <p:cBhvr>
                                        <p:cTn id="42" dur="1" fill="hold"/>
                                        <p:tgtEl>
                                          <p:spTgt spid="18432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762000" y="304800"/>
            <a:ext cx="7772400" cy="1143000"/>
          </a:xfrm>
        </p:spPr>
        <p:txBody>
          <a:bodyPr/>
          <a:lstStyle/>
          <a:p>
            <a:r>
              <a:rPr lang="en-US"/>
              <a:t>Article II—Executive Branch</a:t>
            </a:r>
          </a:p>
        </p:txBody>
      </p:sp>
      <p:sp>
        <p:nvSpPr>
          <p:cNvPr id="50179" name="Rectangle 3"/>
          <p:cNvSpPr>
            <a:spLocks noGrp="1" noChangeArrowheads="1"/>
          </p:cNvSpPr>
          <p:nvPr>
            <p:ph type="subTitle" idx="1"/>
          </p:nvPr>
        </p:nvSpPr>
        <p:spPr>
          <a:xfrm>
            <a:off x="1371600" y="1524000"/>
            <a:ext cx="6400800" cy="685800"/>
          </a:xfrm>
        </p:spPr>
        <p:txBody>
          <a:bodyPr/>
          <a:lstStyle/>
          <a:p>
            <a:r>
              <a:rPr lang="en-US" dirty="0"/>
              <a:t>Section One—President &amp; </a:t>
            </a:r>
          </a:p>
          <a:p>
            <a:r>
              <a:rPr lang="en-US" dirty="0"/>
              <a:t>Vice President</a:t>
            </a:r>
          </a:p>
        </p:txBody>
      </p:sp>
      <p:sp>
        <p:nvSpPr>
          <p:cNvPr id="50181" name="Text Box 5"/>
          <p:cNvSpPr txBox="1">
            <a:spLocks noChangeArrowheads="1"/>
          </p:cNvSpPr>
          <p:nvPr/>
        </p:nvSpPr>
        <p:spPr bwMode="auto">
          <a:xfrm>
            <a:off x="990600" y="2590800"/>
            <a:ext cx="7315200" cy="3785652"/>
          </a:xfrm>
          <a:prstGeom prst="rect">
            <a:avLst/>
          </a:prstGeom>
          <a:noFill/>
          <a:ln w="9525">
            <a:noFill/>
            <a:miter lim="800000"/>
            <a:headEnd/>
            <a:tailEnd/>
          </a:ln>
          <a:effectLst/>
        </p:spPr>
        <p:txBody>
          <a:bodyPr wrap="square">
            <a:spAutoFit/>
          </a:bodyPr>
          <a:lstStyle/>
          <a:p>
            <a:pPr marL="457200" indent="-457200">
              <a:spcBef>
                <a:spcPct val="50000"/>
              </a:spcBef>
            </a:pPr>
            <a:r>
              <a:rPr lang="en-US" dirty="0" smtClean="0"/>
              <a:t>	</a:t>
            </a:r>
            <a:r>
              <a:rPr lang="en-US" sz="2400" dirty="0" smtClean="0"/>
              <a:t>Clause </a:t>
            </a:r>
            <a:r>
              <a:rPr lang="en-US" sz="2400" dirty="0"/>
              <a:t>one—How long is the President in office?</a:t>
            </a:r>
          </a:p>
          <a:p>
            <a:pPr marL="914400" lvl="1" indent="-457200">
              <a:spcBef>
                <a:spcPct val="50000"/>
              </a:spcBef>
              <a:buFont typeface="Wingdings" pitchFamily="2" charset="2"/>
              <a:buChar char="Ø"/>
            </a:pPr>
            <a:r>
              <a:rPr lang="en-US" sz="2400" dirty="0"/>
              <a:t>Four year terms</a:t>
            </a:r>
          </a:p>
          <a:p>
            <a:pPr marL="914400" lvl="1" indent="-457200">
              <a:spcBef>
                <a:spcPct val="50000"/>
              </a:spcBef>
              <a:buFont typeface="Wingdings" pitchFamily="2" charset="2"/>
              <a:buChar char="Ø"/>
            </a:pPr>
            <a:r>
              <a:rPr lang="en-US" sz="2400" dirty="0"/>
              <a:t>1951—22 Amendment changed it to a maximum of 2 terms or ten years</a:t>
            </a:r>
          </a:p>
          <a:p>
            <a:pPr marL="914400" lvl="1" indent="-457200">
              <a:spcBef>
                <a:spcPct val="50000"/>
              </a:spcBef>
              <a:buFont typeface="Wingdings" pitchFamily="2" charset="2"/>
              <a:buChar char="Ø"/>
            </a:pPr>
            <a:r>
              <a:rPr lang="en-US" sz="2400" dirty="0"/>
              <a:t>FDR served the most years in office (12) </a:t>
            </a:r>
          </a:p>
          <a:p>
            <a:pPr marL="914400" lvl="1" indent="-457200">
              <a:spcBef>
                <a:spcPct val="50000"/>
              </a:spcBef>
              <a:buFont typeface="Wingdings" pitchFamily="2" charset="2"/>
              <a:buChar char="Ø"/>
            </a:pPr>
            <a:r>
              <a:rPr lang="en-US" sz="2400" dirty="0"/>
              <a:t>Grover Cleveland served 2 nonconsecutive terms (22nd &amp; 24th President of the United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dissolve">
                                      <p:cBhvr>
                                        <p:cTn id="7" dur="5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dissolve">
                                      <p:cBhvr>
                                        <p:cTn id="12" dur="5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dissolve">
                                      <p:cBhvr>
                                        <p:cTn id="17" dur="500"/>
                                        <p:tgtEl>
                                          <p:spTgt spid="50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dissolve">
                                      <p:cBhvr>
                                        <p:cTn id="22" dur="500"/>
                                        <p:tgtEl>
                                          <p:spTgt spid="50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81">
                                            <p:txEl>
                                              <p:pRg st="4" end="4"/>
                                            </p:txEl>
                                          </p:spTgt>
                                        </p:tgtEl>
                                        <p:attrNameLst>
                                          <p:attrName>style.visibility</p:attrName>
                                        </p:attrNameLst>
                                      </p:cBhvr>
                                      <p:to>
                                        <p:strVal val="visible"/>
                                      </p:to>
                                    </p:set>
                                    <p:animEffect transition="in" filter="dissolve">
                                      <p:cBhvr>
                                        <p:cTn id="27" dur="500"/>
                                        <p:tgtEl>
                                          <p:spTgt spid="50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57200" y="228600"/>
            <a:ext cx="8382000" cy="4185761"/>
          </a:xfrm>
          <a:prstGeom prst="rect">
            <a:avLst/>
          </a:prstGeom>
          <a:noFill/>
          <a:ln w="9525">
            <a:noFill/>
            <a:miter lim="800000"/>
            <a:headEnd/>
            <a:tailEnd/>
          </a:ln>
          <a:effectLst/>
        </p:spPr>
        <p:txBody>
          <a:bodyPr>
            <a:spAutoFit/>
          </a:bodyPr>
          <a:lstStyle/>
          <a:p>
            <a:pPr marL="457200" indent="-457200">
              <a:spcBef>
                <a:spcPct val="50000"/>
              </a:spcBef>
            </a:pPr>
            <a:r>
              <a:rPr lang="en-US" dirty="0"/>
              <a:t>	</a:t>
            </a:r>
            <a:r>
              <a:rPr lang="en-US" sz="2800" dirty="0" smtClean="0"/>
              <a:t>What </a:t>
            </a:r>
            <a:r>
              <a:rPr lang="en-US" sz="2800" dirty="0"/>
              <a:t>are the qualifications for U.S. President?</a:t>
            </a:r>
          </a:p>
          <a:p>
            <a:pPr marL="914400" lvl="1" indent="-457200">
              <a:spcBef>
                <a:spcPct val="50000"/>
              </a:spcBef>
              <a:buFont typeface="Wingdings" pitchFamily="2" charset="2"/>
              <a:buChar char="Ø"/>
            </a:pPr>
            <a:r>
              <a:rPr lang="en-US" sz="2800" dirty="0"/>
              <a:t>35 years old, 14 year resident, natural born citizen</a:t>
            </a:r>
          </a:p>
          <a:p>
            <a:pPr marL="914400" lvl="1" indent="-457200">
              <a:spcBef>
                <a:spcPct val="50000"/>
              </a:spcBef>
              <a:buFont typeface="Wingdings" pitchFamily="2" charset="2"/>
              <a:buChar char="Ø"/>
            </a:pPr>
            <a:r>
              <a:rPr lang="en-US" sz="2800" dirty="0"/>
              <a:t>1</a:t>
            </a:r>
            <a:r>
              <a:rPr lang="en-US" sz="2800" baseline="30000" dirty="0"/>
              <a:t>st</a:t>
            </a:r>
            <a:r>
              <a:rPr lang="en-US" sz="2800" dirty="0"/>
              <a:t> seven presidents were not natural born</a:t>
            </a:r>
          </a:p>
          <a:p>
            <a:pPr marL="914400" lvl="1" indent="-457200">
              <a:spcBef>
                <a:spcPct val="50000"/>
              </a:spcBef>
              <a:buFont typeface="Wingdings" pitchFamily="2" charset="2"/>
              <a:buChar char="Ø"/>
            </a:pPr>
            <a:r>
              <a:rPr lang="en-US" sz="2800" dirty="0"/>
              <a:t>1</a:t>
            </a:r>
            <a:r>
              <a:rPr lang="en-US" sz="2800" baseline="30000" dirty="0"/>
              <a:t>st</a:t>
            </a:r>
            <a:r>
              <a:rPr lang="en-US" sz="2800" dirty="0"/>
              <a:t> natural born was Martin Van </a:t>
            </a:r>
            <a:r>
              <a:rPr lang="en-US" sz="2800" dirty="0" smtClean="0"/>
              <a:t>Buren</a:t>
            </a:r>
            <a:endParaRPr lang="en-US" sz="2800" dirty="0"/>
          </a:p>
          <a:p>
            <a:pPr marL="914400" lvl="1" indent="-457200">
              <a:spcBef>
                <a:spcPct val="50000"/>
              </a:spcBef>
              <a:buFont typeface="Wingdings" pitchFamily="2" charset="2"/>
              <a:buChar char="Ø"/>
            </a:pPr>
            <a:r>
              <a:rPr lang="en-US" sz="2800" dirty="0"/>
              <a:t>Youngest elected—John Kennedy=43</a:t>
            </a:r>
          </a:p>
          <a:p>
            <a:pPr marL="914400" lvl="1" indent="-457200">
              <a:spcBef>
                <a:spcPct val="50000"/>
              </a:spcBef>
              <a:buFont typeface="Wingdings" pitchFamily="2" charset="2"/>
              <a:buChar char="Ø"/>
            </a:pPr>
            <a:r>
              <a:rPr lang="en-US" sz="2800" dirty="0"/>
              <a:t>Oldest—Ronald Reagan=69</a:t>
            </a:r>
          </a:p>
        </p:txBody>
      </p:sp>
      <p:pic>
        <p:nvPicPr>
          <p:cNvPr id="34818" name="Picture 2" descr="http://assets.nydailynews.com/polopoly_fs/1.1707157!/img/httpImage/image.jpg_gen/derivatives/article_970/jfk2n-2-web.jpg"/>
          <p:cNvPicPr>
            <a:picLocks noChangeAspect="1" noChangeArrowheads="1"/>
          </p:cNvPicPr>
          <p:nvPr/>
        </p:nvPicPr>
        <p:blipFill>
          <a:blip r:embed="rId2" cstate="print"/>
          <a:srcRect/>
          <a:stretch>
            <a:fillRect/>
          </a:stretch>
        </p:blipFill>
        <p:spPr bwMode="auto">
          <a:xfrm>
            <a:off x="1905000" y="4343400"/>
            <a:ext cx="1584307" cy="1981200"/>
          </a:xfrm>
          <a:prstGeom prst="rect">
            <a:avLst/>
          </a:prstGeom>
          <a:noFill/>
        </p:spPr>
      </p:pic>
      <p:sp>
        <p:nvSpPr>
          <p:cNvPr id="34820" name="AutoShape 4" descr="data:image/jpeg;base64,/9j/4AAQSkZJRgABAQAAAQABAAD/2wCEAAkGBxQTEhQUEhQUFBUXFhcVFBcUFBQXFBQUFBUWFhQXFBQYHCggGBwlHBQVITEhJSkrLi4uFx8zODMsNygtLisBCgoKDg0OGxAQGiwkICQsLCwsLCwsLCwsLCwsLCwsLCwsLCwsLCwsLCwsLCwsLCwsLCwsLCwsLCwsLCwsLCwsLP/AABEIAPsAyQMBIgACEQEDEQH/xAAcAAAABwEBAAAAAAAAAAAAAAAAAQIEBQYHAwj/xABHEAABAwEFBQUFBQQIBQUAAAABAAIRAwQFEiExBkFRYXEHEyKBkSMyobHBQlJi0fAUM3LhCCRDU4KSovEVNJOy0hZjo8LT/8QAGgEAAgMBAQAAAAAAAAAAAAAAAQQAAgMFBv/EACoRAAICAQMDAwQCAwAAAAAAAAABAhEDBBIhMUFRIjLwBRNh4TNxocHx/9oADAMBAAIRAxEAPwCP7OL0LnBpgYcuq1enVyWE7AVsNdbIy0wySYEKkmoykMYm5QiUbtOjvGFURzlZNsrd31QkHwtyCqzijjluVox1WNwnTGF5UHEYhMfzUOVpFrotZdjngYifzWbEq8XZntoe2egCwk67k3L4yldWV/DCauOaCTvkh1s9XCZiU6vG8zUaGwIHJR6BUcE3bCmdbKfGOquVxVIqBUugfEOqtl01QKjZMBL6k6v0/wBkkdn3kKlrLSAI381JWkh0ZYgDmOKjP+FtNd1QO5qes7WgZmAd6WyNWqFYJu0yn3vaGuqeFuEAR15plKeXyG967CZHy5JinodEJS6nQOQxLnKEqwDpiQxLnKEqEOgKUCuUow5Qh3BRgrkClAqEOwRwuYKPEiQf7KV8NcHcrrfV/F4wMMDes5sBIfkrGzRK6u1M7f0jHGUNz7BVh4XdFEuUy8ZHoVD4Zy45I6Z+lmH1iNZU/wABWnaRzaDrOAC0/KMwqup/aS430IcR4XKATUa7HO57igiJS8OSQw5ogBKSUpxSUQoEqWuuwVK2bXQAooFXS44ZZ8Y6+izm6RZN+SBL6lCthLp4+at9JrqrY/Wio1qtJq1sXEjqtHui00KeBtYtDnaNHeOeObgw5fBL5oN1XU0xySu3wU697Kab4MDLKdTuR2e5LS+MFnruB0Io1C2OOKIhaPeD6DAXUq1mBGveNqY+WrYGup4Kj3ltI8vl1pD5GlPGYBOYw4WtniZ4LSLdUZuC62c2bI2wzFA5ZH2lEQeYL8lxvDZy00W46lI4NcbHMqM3TLmOMajVNzelMZe04ubLWAgjTIE+q60r2ALnMtVWiCc2w/SP7xmmpHu7h5XVlaRGooU1ZLuda82VqdSpmcLhFVwABkva2CZIb44JOhUTVpFri1wII1BRA4nNGhCJQqLBXQLkClyoQ6BHK5tK6SiQfXNdznMdU3NUtS0Cuj7lbRu8tAzwyesKmURkElqZXM9F9JVY2g3fQpjdkd9TxZjGJ9U/IUJXrmmcQ1BkI6buL/WF6oMtPa2wupUnsjAMiAstUjeV71a043EjcNwUcnIJpcnKk03wdJySWlEjB3KxQJEUERUCObLY3VJwiY1VxuBzKdAmt7k4TGpJ0A5/QFR2ydL2dV3JJsjnVSKYAwgy4kSC4k55iBAgQsJSuTXgtVJMuV4bLWKlZBbKT4rH3aZkgl5gQS4xGvqqzaAymAWiXOg66jPC0HhlicdVZzdRextMDgW6wYzyzXG+9lqtWn4aZESJB6DMbpEo7l3C8cn0RnlutLqmri75dGjQeSbtpxJ4Cc9+6PkrbatlagaHPaWtHAZ5fZbwnjuCr1qoFrJIzxZa56wOispJlXFrqRhJ1PH470pj+PkEfdGP1nHBIwxqrgO1MkZyWk6EEgxviNFL0b0dWHd13YnARTqO98EQGtLz9nKM9J5KHbnmf15pVWqMoA9Ac/NBqw2PnNjI5RkZ1lJSaVbGJOuh0+iWqlWAI0SMKFRTUqUQKOESG9X0z+qP/h+iyyzHwrUqtXHYieLPosvu6kXnC3Mykc/k9B9NkluskLnsJqvyGQCj7HdneWzu8MtBM8AtMuC6BRpZ+8Rms+F8mzXi4ZYSSTKtgTimxPX5lmyLwiC242dp2Ukg5uOQVPV82/2joWoFrQcbHZHcqGnMbbXIjNJS4JS7qcAOgEEwVIWeyMa5zi3FkYCYXGzGS0mAM1PAkk4R7o+SUzSak0bY4JqyoWr3jlGei5QutpeS5xOsrlCdXQXLDsxXIZVB90Nkqw7AXf3snE6SfEJ8I38MlVLqqgUqwOrm4Rxzy+q1Ps5sQZQBE5md+v6lYT4bNsUd0ki62CytYIAE/FPDTOs6rlRkFFarUQRw9QqJpLk6G3mkJvKyMczNoM5Ks2vZehMubP0U9+0zkT8QFzt1eCs5yT5LRh2aKdemz1nAypN5EaqlXxcrJ8P0laFetXXxNHDPXhvVRtzM/wAljHLJS4YM2CDXQo9os5aYO7douL6oiMIgfr1UxewB6jVQT10YS3KzkyjtdHexvh0bj9P0U9UdZffHn8in6LKMCUESMIFRYSpSAjRIbjchxWAc2fRR+xV0NYwuObpPzT3ZN02Fv8H0TnZ13gPUpKfLQ/FtJk3hyWCbfUHOt72szO6FvY0WW3ldBfeuOQGgTnvWsXtMpxbVGVvpOBIIMjVc1qu2t2MpUqj6TAXuEkjUc1lSYhPcZShtO1jr4Hg7t/RT9rvxgaO7GZ1VaCNVnhjNpsMckoqkTllunvJeTzhMLZZA3Meid3ZbC0SD5Jtb7UXLOG/fT6GslD7afc7WOz5MP3nAfoLcLjptpUWSd0hZTYrrBs1mqBxxutBp4RuaGBxdxnNa6+wNNJpqRgY2XTwA/kpm5fBfSKrbHFHaKhMOqBp/EIGXNOX2yjUiHNcNxB5FUe973oU24jYnxBwnCWugOaCM9TLxkAd+ZhMrHejHkdzjpnex7CHCd/NYSlJLpY5Fpyqy8ACHOnJuR6wD9Uu9qlNskkCBJJ03a/5go2+6ZoWRwBxOMue7mRoB6eio123k21B/7VWLAzItYPG8xPpzWdPpRo5pEzb7/oZ+LFEmB1AEqt2m8mVZLcjwkZjj1UleFlsFnA7yk8F3u986oMWQOQDcDsi05O3hV2306cipQyG8DcRuj0R+2kYyySfgj7xaYJUC8q0Wlkt6hViq2CU3gfAjnVOxdk98efyKkCEwsfveX8vqn5WrF2AIQgEECoYSkkISoQ3C5aRs9iipqGwhspVxMJ4k/NRu2V7T7Fnn0TrY3KlCRcvVR2JYHHEpvuWtpyWMdpdrfStrXNcRvMb4K2IvgElYZ2k2vvLSSNBkt4U5JCc09jaI29dpatR8tcQ3DBB3qCcVNUdnKj2tezNpEk8FD1mQSNYMJiG1cRF5NvqJCCAQWhUc2WqACCkVSlGwVQMXdvjjhMLiGGdCqUrstu4o1LYSy95QY2JwVmuOsgPpuE//AB/JaYWyI3frL9Qs57MLVhrGl96li6Fj2j5VCtIbUG/escqW8f0fOJEfeVpqNGFoaAfMxzH80xu+wgEvPiJ/CAPISclKXs6kwFz3QNSJ+SZ3LbTWBeG4KZMUwdXN+8TzWE/dQ6orbdEZti89yWgbs81SNkmd3X8IBJBJkTMf7n0Cu22dcMECDqJnRZtYbY6laGl5Ba8wI+yd3qsudzorLbcWy/X5Z6deHPoAvAgOAYTEaAugxyVO/wCEljnQIa6JGrhBO7IAZ7pnNXO01w5jc84Vet1T1CrLI7LywRqyLrURpyjI/QgfBVC10CXlozJdA9Va6tU6lRjrKR3lQRIa4t5GMz6D4rXDPa2J58aklR22e9hVa3Iip7KrGjmuMOYRvaogaKWu+qHhjiIhxcSBupsL3H4KJATGNt3YtqVFRil+QwggEFqJgKCNBQhdK1Uvc5x1JlXDY53sz1VOwqRuy+e5Y5o1XLTpnrdZic4KMfJY9p78FNpYz3j8FlF+taXsNQ5E+LjzVirVC8lzjJKru1DPC081rhd5ELarTrHpZIuJvWytskU3eGI89FllaMRjSTCPvDhw7tYXNP48ey+TgSluoC7WIeNuU5hcVO7O2TFnlqrTlSsqlfBqF2PD6ABa2I4LO9smBlQYQB0Wi3NSikN6oHaCyHtKUh7kMy9rJXscrl14+LP2D/KH03fMD1Wn2qrhnl8MysC2avx9jrsr08y2Q5pMB7He80nduM8QFuVitrbVZ2VmAgVWEwcyDmIPGCjqE+wxo5qqK/Qput1oOKe4pnx8Hu+4OXH0Vutl3Mdhc6RgzYWuLSOWWvmq/YLa6zWJhFGpUwA962mG4w4HxnCYxZyVJWO8K9ei2qyi/C9uJsvpgxzbiyPJZxSUfIxLI2+WUXbeyWkkhjpYXEj7wHMQqM+xPJGIuMcZyPJajflpqU2Oa6jUke8SBE66g56Ki2+9GsMOaQ7fIGp0yGmSGNtcJGGZRbtv/JPXRbS6lhd7zRv3jiou3WrxQjugPqPpljTrIyIBGkZ8dPNOL0sQFXoXg9WEj5Z+axcUpG/3XKAzIlqRUZILQYnIyc8P2iOcE+oXdpyXKfHnlGYJyESJz8j6oooxlaKIosLGz7zmgnUjIvP/AGj1UcE+vi2d7Uke6BAjf94+Z+QTAJ7Gmo89TmZ5KU+OnRCkSEoBaGIaNFKChC6wmNEeM9VIkJhRHjd1XM8ntsnWI6wqG2pZ7IHmp3Covamn7HzVsPvRhrleCS/BWbBZpp1HEGANeajQnjLxeKRpD3TqmgXTinbs8mwirFszZi7fDZzVdKm9mQ5z8AMNnNVy+0MeprVgcBSAaqB2ityYd8rQbLSbTpDDnks97Q3yGdUtF+tDE/aUrFkta7JL3D7M+zk+Ki4uaONOoZPo7F6hZIpbZa+TZLSysJLR4agH2qbveHyI5gJnJDdGjPDk2Ts9D2GMVSNCQ7zLRPyXG03fSILSS0Eme7e6m4HkWkHeUq7rSx7WvpuDmOAc0jTCcxHqnNWyA6x5/RLK6OjasrV92aiGnvMVXIeF9RxaRmBiBMHXeqPeAptfiFKm12oDWjXmVeNoruceAERmR1/JVqjcQqP97LVztwG+CdVhOTumXaVcI6bPVorYnfZY4g8XBu7ylV2ra8bi78T3esN+hT223oxlV4bkGseBzJEfAKu0K2Gj+I/LM/VBRbRnKSXA472TA0C4XwTNMHTu5A4TUf8AkuVB0xzzPRSO11z1LO6ganu1qDKlPKI+8zqJBP8AEExijUhTPK4EEgiRhMCYESOEcIgAAlIgjlAhd4TNjYqHyUxdliNWoGN3n0CTf9iFK0lg3NC5qPaZZpOK7jdqF6XeX2aq7c0JzYbI6o4NaJJVwvu6hTsNRg1wEnqrQi+opr86jDb3Z52RhGiXVPMBFSFzWhzXhrd5hMCpLZyqxldrqnujNVmvSwo2K6rG4URj4Khdo8eCOKvl03+21U3d2PC3L0VE7QKfhaeaTjxkQxL2FGQQQTwuad2R2p7qVemCZpuY9gJyh4diAG7Nk+a0EXy2Jdk4bj+W/qFnHYpYajqtqqD90yk3HIObnVIYB5CoVddp6QFFz2jMfCUjnuMm0dDTyuCON9X8zMZQfM7o+JVOvG/HlrmsnMxOgAUBUr1ajssWCYBOh6KQvGyGjTD6hzOQHErJxt+o0eSVelcELXbJJJ6+eslNn1ZP4R8UCXVNBlw4nipXZzZqranRTEUwYfUPuji1v3j+skyoidktsBcv7TXBePZsOKpwMe6zz+Uq19se1TGUqVma1j6hd3jsQkMpwWwR+Kf9E8FIB1G7bK52jWCfxPefqSsOva8X2is+tUMue6TyG5o5AQPJaY1RScrQ6GYDhodPqCjCjrNXLDlmDqDoev5qZZRbUBdRJMCXU3R3jeOE6PHSDyWjj4MHwcQUEkFGCqADSkQCVCJDfNibo7un3jh4nacgqjtow/tsASXAR6rV6FINaGjcFTLzsjTeDXHPJJyjtikddaiUsjmx9stcgosDne+4Z8uQTzaOlNnqj8B+Sk2aBNL3bNKoPwn5Lako0LTnKc3KR5Wqt8RHM/NJIUpRIbXqYojE4Z9SuFuwYimFLmhRoYlBd7PZXVDDBPEkgNHVxyCfsuuk397Wn8NJpP8AqdEehWii2Vcki39nF9UaNCo2o4Agk5+qr+0F5vtjiKTHOaCfdaSNd50CZVbRQZ+6ogn71U4z/lyb8E2rXjUfGJxgaAGAOQAyHks/tR3bmH7jcaQYuhw/ePps4jEHO9GyJ5EhGaVJsRifxL4DfJg+pKaOeeKErTgpybf2Gg1LHeGEZ4mBoyzwsLmj1JUxb7O2rTzGKm/CSM5I4FI/o92Asu+pVP8AbV3Fv8FNrWD/AFB6mtpLILNUxD9zWf5UqzjmCdzXnTg4kfaEKahXyP6Saj6TP9o6TA6mxjQPEMmiIAjJRm012OtNqZRZ7rG5xpJiZ+CtVsu+bRTAaXEyctSTnlHn8Fe9mtmG0SatQDvHZ4dzevE/rotjhJvgczTjGPJRLo7MWvwmsDToAe6DFWueZ1ps/wBR5DM3J92spsDKbGsY0Q1rQA0AcAFaK4VA7Ttp22GzF0jvXy2g06l0ZvI+62QT5Den8cVFUjmTk5uzJe1u/O8r/szD4KWb40NQjTyB9TyVASqjy4lziXOJJcSZJJMkk7yiVkigAulCqWuDmkgjMELmjRAWiz7QUq2VspBx/vWeF88yNfOVJs2WZWGKyWhj5+xVGB45YhIPmGqitKdWO1OpmWuc3+EkH4FHh9SrRN3nctos/wC/pPYNziJpnpUEtPqmOMcVOXTtxVpZd5UjeMiOczqpf/15S/uqf/SZ/wCKH215AbyAqhfGVsZ0VxCp1/f83T6JDP7V/Z0MfVlip6BN7Z7ruh+S6sOSaXjWDWOJ4FWcqRSKtnmW/GxaKw/9x3zTRrZOem/ond+VMVoquG95Kas0Kch7UKz4bO5rmIGQ3AaD8+q5F6Qgr2UoMlBqACWAgQThSngmABJOQA1J3ABG0Kz9mN0/tN62WmRLWv75/DDRGMTyLg0eahF1PS2y10ix2Kz2cQO6pNDjpL4mo7zcXHzWZbXdqjnVHU7Gyk+kJBdVYXitEyQ2QAzfxOuQWibcV3iyvp0ZNWt7JgGviycR0bK8435Zv2V1WnLXuY80wWmQXAwQDxafD5FYysYxpXyaN2ddowdbBQtYoM7wBlF7GYe7fJApucSSQ4RnOsDfls0rxVUJcSTHi1AHpE8+BXrHs/p2ttgoC3EOrYRnmX4IGAVSdXgan5nMmqKyludk7brQ2mxz3uDWNaXOc4wGtaJcSdwABXkvb7ad14WypWMimDgoMP2KQ0y4nNx5nkFrPb9tZ3dJthpO8dUB9cg5tpA+Fn+Jwz5N/EsEVkVAEaJGrIgEJRI1ABo5RIKEFAo0gI0QHsMlU3aP/m6StznZLPr+vMOtrADk1c3PL0nQxQbbLiw5BUnbm+YBpNOZ1hTd9Xy2jSmcyMgsxtdY1HOc7MkyspytUO6HTbpbn0KHejYqOXE6BO78EVSmtXhyhdTE7ijj6lbcsl+WFCBSmohqtDAWgUZRKAAStV/o6WLFa7VWP9nRazzqvn5UisnqFb1/R6sJFir1C0gVK8Bx0e2mwCBvgOL5P84qy0UXLa+/G2ShUtbhLwO7szTve6c/OJP4WnivNF8EuGJ5xPe59RzhEuc9x8Ry3xMQNZ3rUe16/mVrZ+zh3hs7YIGhrVIL56MDR5u6HOb6p6AQMgM9wkZ7zlxG6Vju9VDSh6LJvsw2bFotlnfUEsDnOLTpipnIEdQCvR18XjTs1CrXqmKdJhe7o0aDmdAOJWI9jjyGh/3K5B6PptmOGo+Kf/0hdqIbSsFM+9FavH3QfZMPUguj8LeK07GFUY7tBe9S12mraKp8dV5ceDRo1o5NaA0cgo9BBEgaCCCIAIIIKEAgggoQNGiRogZ6Y2tv0UKUA+N2QWYi24X43GTMp7fltNasSTkMgoO8W5t6ri3vfJ6yOnWLA/JI228HVnS7TcE2chRCNyjVIZxxS6FPv9vthzhMKpzUtfrfajp9Cod66uD+NHk9cq1Ev7OoGSKnqlOSaY1WomKKJGUlQgmJK9TbIhlguWi9wgU7Ma7hvLng1nDqS6F5cs1EvqNY33nuaxv8TiGj4lejO1+8BRsVKxsOdUtBEkexo4SdOLgwbssSrN0jSEW5UYxQc+pUfWeSXvc6o50xLnkufHmTv3eira2RvjrvAy4TGIZxoSnLGBogRl1z/XOElzOnrGHPiYA035Q70Xsf20q+fP2T3ZlejaH7T3uTKQdWflBhoHqTkBxkLN7+vZ9qtFW0VffquLj+EaNaOTWgAcguxvMihUpN/tqgdUPGnTzYzzcZP8DVFlbroI2EjQhBEAEaJGiQJGggoQJGEEFCACNAI0QGmNamF5buqlIUbemg6rix6nuM/wDGxdLRG9Jo6BKqKSKwfBW9oRBB8lBgSQpvaoYajW/hk+f+yhqQzXT038SPJ6+V6ibXkU8oU0TkbdFuJBlJKCS8okLH2Z2IVr1sbToKoqnhFFpq58vArftdfBtlsqVs8EYKQnSm2cJjdJJd5qkbE1nMrVHNy9i9k8BUhroO6W4grI8Z5R+WfIT6LDI+w7p4cbjlUPCZHOQBIGvCTHDMJtb/AA0nun7JjITMEAcszGvA7k9Yxs6cOp1PllllyUDtXa4ApA5mHOzERuGXE58oVIq2bTe2Lb+fP9lZKEII0wc8JBBBQISNABAqEAgiRqEAgggoQUEEaCIDTpyTG8hkE93JxeN2EWU1SOnmVxE+T3GoaWPnuQ9J2SeWCzl5k6BNbuoF5A3b1YsApsJ+6CT5CVhnybfSuphKVRRmm01fFaapGgdhH+AYfoVG0d/6/WiO0PJcSdSZPU5oqWnmu/CO2Kj4R46ctzcvLsDijnJJcUJVyocpDyjSHqBRYtjzGONSY13AcP8AF8VZiOvIa6kcNchEgZwFU9mXRllqTvkzl9PjvVoc7p+efPXjpKwl1Ohh9q+fP2FVqBrXPdMAS4wDG8xnmYE6jf1VAtdoNR7nu1cZ6cB5DJWLam2QwUxq7N0GfCDprIk8dwVWCtBd2Y5529q+f8FIiggtBYCCCCgS39muw770tBYXGnQpgOrVBEifdYycsToOZyABPAHbGdjV1ACaVV0bzXqZ9YIWL7Kdpdqu+zihZqVmDcRe5zmVDUqOdveRUAyEAQBkApl3bleMR3dk/wCnV/8A1UIaFW7JLpeSxjK7D95lZxI6Y5HwVXv/ALBqjQXWK0h/CnXbhd071uRPVoVaodsVvY4uDbNJ403/APml1e2q9Do6g3pRH/2JQshQLZZX0qj6VRuF9NzmPaYlr2EtcMssiCuQXW32x9arUq1DifUe57zAEueSXGBkMyuLSiQ6IIgjlEqbHstdBtFQD7IguP0Vs7QrAG2FzWjSE67OqLRZwQMzqU827H9VeuTCKWNzO/rNRLJnUeyMzuSy4GcyhtBVw2asfwEf5svqnN3HwqI2xd/V3dW/9wXNxL7moV+RnUS2YJP8Mzeqc0bNB+t65vK6M0C9OeXfQSSggUAiQJIeUsrm9RhRN7Pk8/T7MjMcc8uuUqyCqPlqBHHOdd2oMg8BnV7lGQO+XfANj5lS1seRTqQSPA74gg/DJYyXI3ifp+fn9lbvS1d5Uc7do3+EZD8/NNUaAWiQs3bsCIo0kIgDCEokEAglBBEoQNBBBQgEbUSNqiILCNEgrF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http://www.ontheissues.org/Ronald_Reagan.jpg"/>
          <p:cNvPicPr>
            <a:picLocks noChangeAspect="1" noChangeArrowheads="1"/>
          </p:cNvPicPr>
          <p:nvPr/>
        </p:nvPicPr>
        <p:blipFill>
          <a:blip r:embed="rId3" cstate="print"/>
          <a:srcRect/>
          <a:stretch>
            <a:fillRect/>
          </a:stretch>
        </p:blipFill>
        <p:spPr bwMode="auto">
          <a:xfrm>
            <a:off x="5883584" y="4267200"/>
            <a:ext cx="1584016"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dissolve">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dissolve">
                                      <p:cBhvr>
                                        <p:cTn id="12" dur="500"/>
                                        <p:tgtEl>
                                          <p:spTgt spid="54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Effect transition="in" filter="dissolve">
                                      <p:cBhvr>
                                        <p:cTn id="17" dur="500"/>
                                        <p:tgtEl>
                                          <p:spTgt spid="54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274">
                                            <p:txEl>
                                              <p:pRg st="3" end="3"/>
                                            </p:txEl>
                                          </p:spTgt>
                                        </p:tgtEl>
                                        <p:attrNameLst>
                                          <p:attrName>style.visibility</p:attrName>
                                        </p:attrNameLst>
                                      </p:cBhvr>
                                      <p:to>
                                        <p:strVal val="visible"/>
                                      </p:to>
                                    </p:set>
                                    <p:animEffect transition="in" filter="dissolve">
                                      <p:cBhvr>
                                        <p:cTn id="22" dur="500"/>
                                        <p:tgtEl>
                                          <p:spTgt spid="542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274">
                                            <p:txEl>
                                              <p:pRg st="4" end="4"/>
                                            </p:txEl>
                                          </p:spTgt>
                                        </p:tgtEl>
                                        <p:attrNameLst>
                                          <p:attrName>style.visibility</p:attrName>
                                        </p:attrNameLst>
                                      </p:cBhvr>
                                      <p:to>
                                        <p:strVal val="visible"/>
                                      </p:to>
                                    </p:set>
                                    <p:animEffect transition="in" filter="dissolve">
                                      <p:cBhvr>
                                        <p:cTn id="27" dur="500"/>
                                        <p:tgtEl>
                                          <p:spTgt spid="542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274">
                                            <p:txEl>
                                              <p:pRg st="5" end="5"/>
                                            </p:txEl>
                                          </p:spTgt>
                                        </p:tgtEl>
                                        <p:attrNameLst>
                                          <p:attrName>style.visibility</p:attrName>
                                        </p:attrNameLst>
                                      </p:cBhvr>
                                      <p:to>
                                        <p:strVal val="visible"/>
                                      </p:to>
                                    </p:set>
                                    <p:animEffect transition="in" filter="dissolve">
                                      <p:cBhvr>
                                        <p:cTn id="32" dur="500"/>
                                        <p:tgtEl>
                                          <p:spTgt spid="542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81000" y="279400"/>
            <a:ext cx="8229600" cy="2585323"/>
          </a:xfrm>
          <a:prstGeom prst="rect">
            <a:avLst/>
          </a:prstGeom>
          <a:noFill/>
          <a:ln w="9525">
            <a:noFill/>
            <a:miter lim="800000"/>
            <a:headEnd/>
            <a:tailEnd/>
          </a:ln>
          <a:effectLst/>
        </p:spPr>
        <p:txBody>
          <a:bodyPr>
            <a:spAutoFit/>
          </a:bodyPr>
          <a:lstStyle/>
          <a:p>
            <a:pPr marL="457200" indent="-457200">
              <a:spcBef>
                <a:spcPct val="50000"/>
              </a:spcBef>
            </a:pPr>
            <a:r>
              <a:rPr lang="en-US" dirty="0"/>
              <a:t>	</a:t>
            </a:r>
            <a:r>
              <a:rPr lang="en-US" dirty="0" smtClean="0"/>
              <a:t>Can </a:t>
            </a:r>
            <a:r>
              <a:rPr lang="en-US" dirty="0"/>
              <a:t>the Congress decrease the President’s salary midway through the term? (No)</a:t>
            </a:r>
          </a:p>
          <a:p>
            <a:pPr marL="914400" lvl="1" indent="-457200">
              <a:spcBef>
                <a:spcPct val="50000"/>
              </a:spcBef>
              <a:buFont typeface="Wingdings" pitchFamily="2" charset="2"/>
              <a:buChar char="Ø"/>
            </a:pPr>
            <a:r>
              <a:rPr lang="en-US" dirty="0"/>
              <a:t>Can not increase or decrease during the term</a:t>
            </a:r>
          </a:p>
          <a:p>
            <a:pPr marL="914400" lvl="1" indent="-457200">
              <a:spcBef>
                <a:spcPct val="50000"/>
              </a:spcBef>
              <a:buFont typeface="Wingdings" pitchFamily="2" charset="2"/>
              <a:buChar char="Ø"/>
            </a:pPr>
            <a:r>
              <a:rPr lang="en-US" dirty="0"/>
              <a:t>Can not receive any other salary from the federal government during the term</a:t>
            </a:r>
          </a:p>
          <a:p>
            <a:pPr marL="914400" lvl="1" indent="-457200">
              <a:spcBef>
                <a:spcPct val="50000"/>
              </a:spcBef>
              <a:buFont typeface="Wingdings" pitchFamily="2" charset="2"/>
              <a:buChar char="Ø"/>
            </a:pPr>
            <a:r>
              <a:rPr lang="en-US" dirty="0"/>
              <a:t>Pays taxes on the income</a:t>
            </a:r>
          </a:p>
          <a:p>
            <a:pPr marL="914400" lvl="1" indent="-457200">
              <a:spcBef>
                <a:spcPct val="50000"/>
              </a:spcBef>
              <a:buFont typeface="Wingdings" pitchFamily="2" charset="2"/>
              <a:buChar char="Ø"/>
            </a:pPr>
            <a:r>
              <a:rPr lang="en-US" dirty="0"/>
              <a:t>2001 - Salary doubled to $400,000/ year</a:t>
            </a:r>
          </a:p>
        </p:txBody>
      </p:sp>
      <p:sp>
        <p:nvSpPr>
          <p:cNvPr id="55299" name="Text Box 3"/>
          <p:cNvSpPr txBox="1">
            <a:spLocks noChangeArrowheads="1"/>
          </p:cNvSpPr>
          <p:nvPr/>
        </p:nvSpPr>
        <p:spPr bwMode="auto">
          <a:xfrm>
            <a:off x="533400" y="3581400"/>
            <a:ext cx="8001000" cy="2308324"/>
          </a:xfrm>
          <a:prstGeom prst="rect">
            <a:avLst/>
          </a:prstGeom>
          <a:noFill/>
          <a:ln w="9525">
            <a:noFill/>
            <a:miter lim="800000"/>
            <a:headEnd/>
            <a:tailEnd/>
          </a:ln>
          <a:effectLst/>
        </p:spPr>
        <p:txBody>
          <a:bodyPr>
            <a:spAutoFit/>
          </a:bodyPr>
          <a:lstStyle/>
          <a:p>
            <a:pPr marL="457200" indent="-457200">
              <a:spcBef>
                <a:spcPct val="50000"/>
              </a:spcBef>
            </a:pPr>
            <a:r>
              <a:rPr lang="en-US" dirty="0"/>
              <a:t>	</a:t>
            </a:r>
            <a:r>
              <a:rPr lang="en-US" dirty="0" smtClean="0"/>
              <a:t>The </a:t>
            </a:r>
            <a:r>
              <a:rPr lang="en-US" dirty="0"/>
              <a:t>Presidential Oath</a:t>
            </a:r>
          </a:p>
          <a:p>
            <a:pPr marL="914400" lvl="1" indent="-457200">
              <a:spcBef>
                <a:spcPct val="50000"/>
              </a:spcBef>
              <a:buFont typeface="Wingdings" pitchFamily="2" charset="2"/>
              <a:buChar char="Ø"/>
            </a:pPr>
            <a:r>
              <a:rPr lang="en-US" dirty="0"/>
              <a:t>Any judge can swear a president into office, most common is the Chief Justice of the Supreme Court</a:t>
            </a:r>
          </a:p>
          <a:p>
            <a:pPr marL="914400" lvl="1" indent="-457200">
              <a:spcBef>
                <a:spcPct val="50000"/>
              </a:spcBef>
              <a:buFont typeface="Wingdings" pitchFamily="2" charset="2"/>
              <a:buChar char="Ø"/>
            </a:pPr>
            <a:r>
              <a:rPr lang="en-US" dirty="0"/>
              <a:t>Calvin Coolidge—Sworn in by his father - a Justice of the Peace</a:t>
            </a:r>
          </a:p>
          <a:p>
            <a:pPr marL="914400" lvl="1" indent="-457200">
              <a:spcBef>
                <a:spcPct val="50000"/>
              </a:spcBef>
              <a:buFont typeface="Wingdings" pitchFamily="2" charset="2"/>
              <a:buChar char="Ø"/>
            </a:pPr>
            <a:r>
              <a:rPr lang="en-US" dirty="0"/>
              <a:t>LBJ—sworn in on Air Force One by a Dallas judge</a:t>
            </a:r>
          </a:p>
          <a:p>
            <a:pPr marL="914400" lvl="1" indent="-457200">
              <a:spcBef>
                <a:spcPct val="50000"/>
              </a:spcBef>
              <a:buFont typeface="Wingdings" pitchFamily="2" charset="2"/>
              <a:buChar char="Ø"/>
            </a:pPr>
            <a:r>
              <a:rPr lang="en-US" dirty="0"/>
              <a:t>“So help me God.”---Washington added this to Oath</a:t>
            </a:r>
          </a:p>
        </p:txBody>
      </p:sp>
      <p:pic>
        <p:nvPicPr>
          <p:cNvPr id="55300" name="Picture 4" descr="A:\White_House.gif"/>
          <p:cNvPicPr>
            <a:picLocks noChangeAspect="1" noChangeArrowheads="1"/>
          </p:cNvPicPr>
          <p:nvPr/>
        </p:nvPicPr>
        <p:blipFill>
          <a:blip r:embed="rId2" cstate="print"/>
          <a:srcRect/>
          <a:stretch>
            <a:fillRect/>
          </a:stretch>
        </p:blipFill>
        <p:spPr bwMode="auto">
          <a:xfrm>
            <a:off x="6553200" y="1981200"/>
            <a:ext cx="2362200" cy="1304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dissolve">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dissolve">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dissolve">
                                      <p:cBhvr>
                                        <p:cTn id="17" dur="500"/>
                                        <p:tgtEl>
                                          <p:spTgt spid="55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298">
                                            <p:txEl>
                                              <p:pRg st="3" end="3"/>
                                            </p:txEl>
                                          </p:spTgt>
                                        </p:tgtEl>
                                        <p:attrNameLst>
                                          <p:attrName>style.visibility</p:attrName>
                                        </p:attrNameLst>
                                      </p:cBhvr>
                                      <p:to>
                                        <p:strVal val="visible"/>
                                      </p:to>
                                    </p:set>
                                    <p:animEffect transition="in" filter="dissolve">
                                      <p:cBhvr>
                                        <p:cTn id="22" dur="500"/>
                                        <p:tgtEl>
                                          <p:spTgt spid="55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298">
                                            <p:txEl>
                                              <p:pRg st="4" end="4"/>
                                            </p:txEl>
                                          </p:spTgt>
                                        </p:tgtEl>
                                        <p:attrNameLst>
                                          <p:attrName>style.visibility</p:attrName>
                                        </p:attrNameLst>
                                      </p:cBhvr>
                                      <p:to>
                                        <p:strVal val="visible"/>
                                      </p:to>
                                    </p:set>
                                    <p:animEffect transition="in" filter="dissolve">
                                      <p:cBhvr>
                                        <p:cTn id="27" dur="500"/>
                                        <p:tgtEl>
                                          <p:spTgt spid="552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299">
                                            <p:txEl>
                                              <p:pRg st="0" end="0"/>
                                            </p:txEl>
                                          </p:spTgt>
                                        </p:tgtEl>
                                        <p:attrNameLst>
                                          <p:attrName>style.visibility</p:attrName>
                                        </p:attrNameLst>
                                      </p:cBhvr>
                                      <p:to>
                                        <p:strVal val="visible"/>
                                      </p:to>
                                    </p:set>
                                    <p:animEffect transition="in" filter="dissolve">
                                      <p:cBhvr>
                                        <p:cTn id="32" dur="500"/>
                                        <p:tgtEl>
                                          <p:spTgt spid="552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299">
                                            <p:txEl>
                                              <p:pRg st="1" end="1"/>
                                            </p:txEl>
                                          </p:spTgt>
                                        </p:tgtEl>
                                        <p:attrNameLst>
                                          <p:attrName>style.visibility</p:attrName>
                                        </p:attrNameLst>
                                      </p:cBhvr>
                                      <p:to>
                                        <p:strVal val="visible"/>
                                      </p:to>
                                    </p:set>
                                    <p:animEffect transition="in" filter="dissolve">
                                      <p:cBhvr>
                                        <p:cTn id="37" dur="500"/>
                                        <p:tgtEl>
                                          <p:spTgt spid="552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299">
                                            <p:txEl>
                                              <p:pRg st="2" end="2"/>
                                            </p:txEl>
                                          </p:spTgt>
                                        </p:tgtEl>
                                        <p:attrNameLst>
                                          <p:attrName>style.visibility</p:attrName>
                                        </p:attrNameLst>
                                      </p:cBhvr>
                                      <p:to>
                                        <p:strVal val="visible"/>
                                      </p:to>
                                    </p:set>
                                    <p:animEffect transition="in" filter="dissolve">
                                      <p:cBhvr>
                                        <p:cTn id="42" dur="500"/>
                                        <p:tgtEl>
                                          <p:spTgt spid="5529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299">
                                            <p:txEl>
                                              <p:pRg st="3" end="3"/>
                                            </p:txEl>
                                          </p:spTgt>
                                        </p:tgtEl>
                                        <p:attrNameLst>
                                          <p:attrName>style.visibility</p:attrName>
                                        </p:attrNameLst>
                                      </p:cBhvr>
                                      <p:to>
                                        <p:strVal val="visible"/>
                                      </p:to>
                                    </p:set>
                                    <p:animEffect transition="in" filter="dissolve">
                                      <p:cBhvr>
                                        <p:cTn id="47" dur="500"/>
                                        <p:tgtEl>
                                          <p:spTgt spid="5529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299">
                                            <p:txEl>
                                              <p:pRg st="4" end="4"/>
                                            </p:txEl>
                                          </p:spTgt>
                                        </p:tgtEl>
                                        <p:attrNameLst>
                                          <p:attrName>style.visibility</p:attrName>
                                        </p:attrNameLst>
                                      </p:cBhvr>
                                      <p:to>
                                        <p:strVal val="visible"/>
                                      </p:to>
                                    </p:set>
                                    <p:animEffect transition="in" filter="dissolve">
                                      <p:cBhvr>
                                        <p:cTn id="52"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2" autoUpdateAnimBg="0"/>
      <p:bldP spid="5529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Key Parts of Article II</a:t>
            </a:r>
          </a:p>
        </p:txBody>
      </p:sp>
      <p:sp>
        <p:nvSpPr>
          <p:cNvPr id="185347" name="Rectangle 3"/>
          <p:cNvSpPr>
            <a:spLocks noGrp="1" noChangeArrowheads="1"/>
          </p:cNvSpPr>
          <p:nvPr>
            <p:ph type="body" idx="1"/>
          </p:nvPr>
        </p:nvSpPr>
        <p:spPr/>
        <p:txBody>
          <a:bodyPr>
            <a:normAutofit fontScale="92500"/>
          </a:bodyPr>
          <a:lstStyle/>
          <a:p>
            <a:r>
              <a:rPr lang="en-US" sz="2600" dirty="0"/>
              <a:t>Section </a:t>
            </a:r>
            <a:r>
              <a:rPr lang="en-US" sz="2600" dirty="0" smtClean="0"/>
              <a:t>2</a:t>
            </a:r>
          </a:p>
          <a:p>
            <a:pPr lvl="1"/>
            <a:r>
              <a:rPr lang="en-US" sz="2600" dirty="0" smtClean="0"/>
              <a:t>President is Commander and Chief-head of military</a:t>
            </a:r>
            <a:endParaRPr lang="en-US" sz="2600" dirty="0"/>
          </a:p>
          <a:p>
            <a:pPr lvl="1"/>
            <a:r>
              <a:rPr lang="en-US" sz="2600" dirty="0"/>
              <a:t>President can appoint people to many positions</a:t>
            </a:r>
          </a:p>
          <a:p>
            <a:pPr lvl="1"/>
            <a:r>
              <a:rPr lang="en-US" sz="2600" dirty="0"/>
              <a:t>Must have “advice and consent” of the Senate</a:t>
            </a:r>
          </a:p>
          <a:p>
            <a:pPr lvl="2"/>
            <a:r>
              <a:rPr lang="en-US" sz="2600" dirty="0"/>
              <a:t>Senate takes a majority vote to confirm </a:t>
            </a:r>
            <a:r>
              <a:rPr lang="en-US" sz="2600" dirty="0" smtClean="0"/>
              <a:t>appointment</a:t>
            </a:r>
            <a:endParaRPr lang="en-US" sz="2600" dirty="0"/>
          </a:p>
          <a:p>
            <a:r>
              <a:rPr lang="en-US" sz="2600" dirty="0"/>
              <a:t>Section </a:t>
            </a:r>
            <a:r>
              <a:rPr lang="en-US" sz="2600" dirty="0" smtClean="0"/>
              <a:t>3</a:t>
            </a:r>
          </a:p>
          <a:p>
            <a:pPr lvl="1"/>
            <a:r>
              <a:rPr lang="en-US" sz="2600" dirty="0" smtClean="0"/>
              <a:t>State of the Union Address</a:t>
            </a:r>
          </a:p>
          <a:p>
            <a:r>
              <a:rPr lang="en-US" sz="2600" dirty="0" smtClean="0"/>
              <a:t>Section 4</a:t>
            </a:r>
            <a:endParaRPr lang="en-US" sz="2600" dirty="0"/>
          </a:p>
          <a:p>
            <a:pPr lvl="1"/>
            <a:r>
              <a:rPr lang="en-US" sz="2600" dirty="0"/>
              <a:t>Can only be removed by impeachment for “high crimes and misdemeanors</a:t>
            </a:r>
            <a:r>
              <a:rPr lang="en-US" sz="2600" dirty="0" smtClean="0"/>
              <a:t>”</a:t>
            </a:r>
          </a:p>
          <a:p>
            <a:pPr lvl="1"/>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to="" calcmode="lin" valueType="num">
                                      <p:cBhvr>
                                        <p:cTn id="7" dur="1" fill="hold"/>
                                        <p:tgtEl>
                                          <p:spTgt spid="18534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5347">
                                            <p:txEl>
                                              <p:pRg st="1" end="1"/>
                                            </p:txEl>
                                          </p:spTgt>
                                        </p:tgtEl>
                                        <p:attrNameLst>
                                          <p:attrName>style.visibility</p:attrName>
                                        </p:attrNameLst>
                                      </p:cBhvr>
                                      <p:to>
                                        <p:strVal val="visible"/>
                                      </p:to>
                                    </p:set>
                                    <p:anim to="" calcmode="lin" valueType="num">
                                      <p:cBhvr>
                                        <p:cTn id="10" dur="1" fill="hold"/>
                                        <p:tgtEl>
                                          <p:spTgt spid="18534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85347">
                                            <p:txEl>
                                              <p:pRg st="2" end="2"/>
                                            </p:txEl>
                                          </p:spTgt>
                                        </p:tgtEl>
                                        <p:attrNameLst>
                                          <p:attrName>style.visibility</p:attrName>
                                        </p:attrNameLst>
                                      </p:cBhvr>
                                      <p:to>
                                        <p:strVal val="visible"/>
                                      </p:to>
                                    </p:set>
                                    <p:anim to="" calcmode="lin" valueType="num">
                                      <p:cBhvr>
                                        <p:cTn id="13" dur="1" fill="hold"/>
                                        <p:tgtEl>
                                          <p:spTgt spid="185347">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85347">
                                            <p:txEl>
                                              <p:pRg st="3" end="3"/>
                                            </p:txEl>
                                          </p:spTgt>
                                        </p:tgtEl>
                                        <p:attrNameLst>
                                          <p:attrName>style.visibility</p:attrName>
                                        </p:attrNameLst>
                                      </p:cBhvr>
                                      <p:to>
                                        <p:strVal val="visible"/>
                                      </p:to>
                                    </p:set>
                                    <p:anim to="" calcmode="lin" valueType="num">
                                      <p:cBhvr>
                                        <p:cTn id="18" dur="1" fill="hold"/>
                                        <p:tgtEl>
                                          <p:spTgt spid="185347">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85347">
                                            <p:txEl>
                                              <p:pRg st="4" end="4"/>
                                            </p:txEl>
                                          </p:spTgt>
                                        </p:tgtEl>
                                        <p:attrNameLst>
                                          <p:attrName>style.visibility</p:attrName>
                                        </p:attrNameLst>
                                      </p:cBhvr>
                                      <p:to>
                                        <p:strVal val="visible"/>
                                      </p:to>
                                    </p:set>
                                    <p:anim to="" calcmode="lin" valueType="num">
                                      <p:cBhvr>
                                        <p:cTn id="23" dur="1" fill="hold"/>
                                        <p:tgtEl>
                                          <p:spTgt spid="18534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85347">
                                            <p:txEl>
                                              <p:pRg st="5" end="5"/>
                                            </p:txEl>
                                          </p:spTgt>
                                        </p:tgtEl>
                                        <p:attrNameLst>
                                          <p:attrName>style.visibility</p:attrName>
                                        </p:attrNameLst>
                                      </p:cBhvr>
                                      <p:to>
                                        <p:strVal val="visible"/>
                                      </p:to>
                                    </p:set>
                                    <p:anim to="" calcmode="lin" valueType="num">
                                      <p:cBhvr>
                                        <p:cTn id="28" dur="1" fill="hold"/>
                                        <p:tgtEl>
                                          <p:spTgt spid="185347">
                                            <p:txEl>
                                              <p:pRg st="5" end="5"/>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85347">
                                            <p:txEl>
                                              <p:pRg st="6" end="6"/>
                                            </p:txEl>
                                          </p:spTgt>
                                        </p:tgtEl>
                                        <p:attrNameLst>
                                          <p:attrName>style.visibility</p:attrName>
                                        </p:attrNameLst>
                                      </p:cBhvr>
                                      <p:to>
                                        <p:strVal val="visible"/>
                                      </p:to>
                                    </p:set>
                                    <p:anim to="" calcmode="lin" valueType="num">
                                      <p:cBhvr>
                                        <p:cTn id="31" dur="1" fill="hold"/>
                                        <p:tgtEl>
                                          <p:spTgt spid="185347">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85347">
                                            <p:txEl>
                                              <p:pRg st="7" end="7"/>
                                            </p:txEl>
                                          </p:spTgt>
                                        </p:tgtEl>
                                        <p:attrNameLst>
                                          <p:attrName>style.visibility</p:attrName>
                                        </p:attrNameLst>
                                      </p:cBhvr>
                                      <p:to>
                                        <p:strVal val="visible"/>
                                      </p:to>
                                    </p:set>
                                    <p:anim to="" calcmode="lin" valueType="num">
                                      <p:cBhvr>
                                        <p:cTn id="36" dur="1" fill="hold"/>
                                        <p:tgtEl>
                                          <p:spTgt spid="185347">
                                            <p:txEl>
                                              <p:pRg st="7" end="7"/>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85347">
                                            <p:txEl>
                                              <p:pRg st="8" end="8"/>
                                            </p:txEl>
                                          </p:spTgt>
                                        </p:tgtEl>
                                        <p:attrNameLst>
                                          <p:attrName>style.visibility</p:attrName>
                                        </p:attrNameLst>
                                      </p:cBhvr>
                                      <p:to>
                                        <p:strVal val="visible"/>
                                      </p:to>
                                    </p:set>
                                    <p:anim to="" calcmode="lin" valueType="num">
                                      <p:cBhvr>
                                        <p:cTn id="41" dur="1" fill="hold"/>
                                        <p:tgtEl>
                                          <p:spTgt spid="18534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838200" y="304800"/>
            <a:ext cx="7772400" cy="1447800"/>
          </a:xfrm>
        </p:spPr>
        <p:txBody>
          <a:bodyPr/>
          <a:lstStyle/>
          <a:p>
            <a:r>
              <a:rPr lang="en-US"/>
              <a:t>Article III—Judicial Branch</a:t>
            </a:r>
            <a:br>
              <a:rPr lang="en-US"/>
            </a:br>
            <a:r>
              <a:rPr lang="en-US"/>
              <a:t>Section One—Federal Courts</a:t>
            </a:r>
          </a:p>
        </p:txBody>
      </p:sp>
      <p:sp>
        <p:nvSpPr>
          <p:cNvPr id="60419" name="Rectangle 3"/>
          <p:cNvSpPr>
            <a:spLocks noGrp="1" noChangeArrowheads="1"/>
          </p:cNvSpPr>
          <p:nvPr>
            <p:ph type="subTitle" idx="1"/>
          </p:nvPr>
        </p:nvSpPr>
        <p:spPr>
          <a:xfrm>
            <a:off x="609600" y="2667000"/>
            <a:ext cx="7772400" cy="3505200"/>
          </a:xfrm>
        </p:spPr>
        <p:txBody>
          <a:bodyPr/>
          <a:lstStyle/>
          <a:p>
            <a:pPr marL="609600" indent="-609600" algn="l"/>
            <a:r>
              <a:rPr lang="en-US" sz="2400" dirty="0" smtClean="0"/>
              <a:t>	Who </a:t>
            </a:r>
            <a:r>
              <a:rPr lang="en-US" sz="2400" dirty="0"/>
              <a:t>interprets the law?</a:t>
            </a:r>
          </a:p>
          <a:p>
            <a:pPr marL="990600" lvl="1" indent="-533400" algn="l">
              <a:buFont typeface="Wingdings" pitchFamily="2" charset="2"/>
              <a:buChar char="Ø"/>
            </a:pPr>
            <a:r>
              <a:rPr lang="en-US" sz="2400" dirty="0"/>
              <a:t>Judicial branch interprets the law (Courts)</a:t>
            </a:r>
          </a:p>
          <a:p>
            <a:pPr marL="990600" lvl="1" indent="-533400" algn="l">
              <a:buFont typeface="Wingdings" pitchFamily="2" charset="2"/>
              <a:buChar char="Ø"/>
            </a:pPr>
            <a:r>
              <a:rPr lang="en-US" sz="2400" dirty="0"/>
              <a:t>Legislative makes the law (Congress)</a:t>
            </a:r>
          </a:p>
          <a:p>
            <a:pPr marL="990600" lvl="1" indent="-533400" algn="l">
              <a:buFont typeface="Wingdings" pitchFamily="2" charset="2"/>
              <a:buChar char="Ø"/>
            </a:pPr>
            <a:r>
              <a:rPr lang="en-US" sz="2400" dirty="0"/>
              <a:t>Executive enforces the law (President)</a:t>
            </a:r>
          </a:p>
          <a:p>
            <a:pPr marL="990600" lvl="1" indent="-533400" algn="l">
              <a:buFont typeface="Wingdings" pitchFamily="2" charset="2"/>
              <a:buChar char="Ø"/>
            </a:pPr>
            <a:r>
              <a:rPr lang="en-US" sz="2400" dirty="0"/>
              <a:t>Judicial powers—the power to hear cases</a:t>
            </a:r>
          </a:p>
          <a:p>
            <a:pPr marL="990600" lvl="1" indent="-533400" algn="l">
              <a:buFont typeface="Wingdings" pitchFamily="2" charset="2"/>
              <a:buChar char="Ø"/>
            </a:pPr>
            <a:r>
              <a:rPr lang="en-US" sz="2400" dirty="0"/>
              <a:t>Federal Judges are appointed by the President and approved by the Senate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dissolve">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dissolve">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dissolve">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dissolve">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dissolve">
                                      <p:cBhvr>
                                        <p:cTn id="3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762000" y="381000"/>
            <a:ext cx="7772400" cy="1524000"/>
          </a:xfrm>
        </p:spPr>
        <p:txBody>
          <a:bodyPr/>
          <a:lstStyle/>
          <a:p>
            <a:r>
              <a:rPr lang="en-US"/>
              <a:t>Section Two—Jurisdiction of the Federal Courts</a:t>
            </a:r>
          </a:p>
        </p:txBody>
      </p:sp>
      <p:sp>
        <p:nvSpPr>
          <p:cNvPr id="61443" name="Rectangle 3"/>
          <p:cNvSpPr>
            <a:spLocks noGrp="1" noChangeArrowheads="1"/>
          </p:cNvSpPr>
          <p:nvPr>
            <p:ph type="subTitle" idx="1"/>
          </p:nvPr>
        </p:nvSpPr>
        <p:spPr>
          <a:xfrm>
            <a:off x="1295400" y="2514600"/>
            <a:ext cx="6629400" cy="3581400"/>
          </a:xfrm>
        </p:spPr>
        <p:txBody>
          <a:bodyPr>
            <a:normAutofit lnSpcReduction="10000"/>
          </a:bodyPr>
          <a:lstStyle/>
          <a:p>
            <a:pPr marL="609600" indent="-609600" algn="l"/>
            <a:r>
              <a:rPr lang="en-US" sz="2400" dirty="0" smtClean="0"/>
              <a:t>	Jurisdiction</a:t>
            </a:r>
            <a:endParaRPr lang="en-US" sz="2400" dirty="0"/>
          </a:p>
          <a:p>
            <a:pPr marL="990600" lvl="1" indent="-533400" algn="l">
              <a:buFont typeface="Wingdings" pitchFamily="2" charset="2"/>
              <a:buChar char="Ø"/>
            </a:pPr>
            <a:r>
              <a:rPr lang="en-US" sz="2400" dirty="0"/>
              <a:t>Jurisdiction—power and right to apply law</a:t>
            </a:r>
          </a:p>
          <a:p>
            <a:pPr marL="990600" lvl="1" indent="-533400" algn="l">
              <a:buFont typeface="Wingdings" pitchFamily="2" charset="2"/>
              <a:buChar char="Ø"/>
            </a:pPr>
            <a:r>
              <a:rPr lang="en-US" sz="2400" dirty="0"/>
              <a:t>Plaintiff—one who brings charges</a:t>
            </a:r>
          </a:p>
          <a:p>
            <a:pPr marL="990600" lvl="1" indent="-533400" algn="l">
              <a:buFont typeface="Wingdings" pitchFamily="2" charset="2"/>
              <a:buChar char="Ø"/>
            </a:pPr>
            <a:r>
              <a:rPr lang="en-US" sz="2400" dirty="0"/>
              <a:t>Defendant—one being charged</a:t>
            </a:r>
          </a:p>
          <a:p>
            <a:pPr marL="990600" lvl="1" indent="-533400" algn="l">
              <a:buFont typeface="Wingdings" pitchFamily="2" charset="2"/>
              <a:buChar char="Ø"/>
            </a:pPr>
            <a:r>
              <a:rPr lang="en-US" sz="2400" dirty="0"/>
              <a:t>Criminal case—when government is plaintiff (California vs. O.J. Simpson)</a:t>
            </a:r>
          </a:p>
          <a:p>
            <a:pPr marL="990600" lvl="1" indent="-533400" algn="l">
              <a:buFont typeface="Wingdings" pitchFamily="2" charset="2"/>
              <a:buChar char="Ø"/>
            </a:pPr>
            <a:r>
              <a:rPr lang="en-US" sz="2400" dirty="0"/>
              <a:t>Civil case—between two or more people   (O. J. Simpson vs. Goldman family)</a:t>
            </a:r>
          </a:p>
          <a:p>
            <a:pPr marL="990600" lvl="1" indent="-533400" algn="l">
              <a:buFont typeface="Wingdings" pitchFamily="2" charset="2"/>
              <a:buChar char="Ø"/>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dissolve">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dissolve">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dissolve">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dissolve">
                                      <p:cBhvr>
                                        <p:cTn id="27" dur="5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dissolve">
                                      <p:cBhvr>
                                        <p:cTn id="3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33400" y="304800"/>
            <a:ext cx="8229600" cy="3416320"/>
          </a:xfrm>
          <a:prstGeom prst="rect">
            <a:avLst/>
          </a:prstGeom>
          <a:noFill/>
          <a:ln w="9525">
            <a:noFill/>
            <a:miter lim="800000"/>
            <a:headEnd/>
            <a:tailEnd/>
          </a:ln>
          <a:effectLst/>
        </p:spPr>
        <p:txBody>
          <a:bodyPr wrap="square">
            <a:spAutoFit/>
          </a:bodyPr>
          <a:lstStyle/>
          <a:p>
            <a:pPr marL="457200" indent="-457200">
              <a:spcBef>
                <a:spcPct val="50000"/>
              </a:spcBef>
            </a:pPr>
            <a:r>
              <a:rPr lang="en-US" dirty="0"/>
              <a:t>	</a:t>
            </a:r>
            <a:r>
              <a:rPr lang="en-US" dirty="0" smtClean="0"/>
              <a:t>How </a:t>
            </a:r>
            <a:r>
              <a:rPr lang="en-US" dirty="0"/>
              <a:t>does a case reach the Supreme Court?</a:t>
            </a:r>
          </a:p>
          <a:p>
            <a:pPr marL="914400" lvl="1" indent="-457200">
              <a:spcBef>
                <a:spcPct val="50000"/>
              </a:spcBef>
              <a:buFont typeface="Wingdings" pitchFamily="2" charset="2"/>
              <a:buChar char="Ø"/>
            </a:pPr>
            <a:r>
              <a:rPr lang="en-US" dirty="0" smtClean="0"/>
              <a:t>Supreme Court </a:t>
            </a:r>
            <a:r>
              <a:rPr lang="en-US" dirty="0"/>
              <a:t>has two kinds of jurisdiction: </a:t>
            </a:r>
          </a:p>
          <a:p>
            <a:pPr marL="914400" lvl="1" indent="-457200">
              <a:spcBef>
                <a:spcPct val="50000"/>
              </a:spcBef>
              <a:buFont typeface="Wingdings" pitchFamily="2" charset="2"/>
              <a:buNone/>
            </a:pPr>
            <a:r>
              <a:rPr lang="en-US" dirty="0"/>
              <a:t>	a.  Original—a case is first heard by the SC</a:t>
            </a:r>
          </a:p>
          <a:p>
            <a:pPr marL="914400" lvl="1" indent="-457200">
              <a:spcBef>
                <a:spcPct val="50000"/>
              </a:spcBef>
              <a:buFont typeface="Wingdings" pitchFamily="2" charset="2"/>
              <a:buNone/>
            </a:pPr>
            <a:r>
              <a:rPr lang="en-US" dirty="0"/>
              <a:t>	b.  Appellate—cases that are appealed by a lower court (Most cases come to the SC through appellate jurisdiction)</a:t>
            </a:r>
          </a:p>
          <a:p>
            <a:pPr marL="914400" lvl="1" indent="-457200">
              <a:spcBef>
                <a:spcPct val="50000"/>
              </a:spcBef>
              <a:buFont typeface="Wingdings" pitchFamily="2" charset="2"/>
              <a:buChar char="Ø"/>
            </a:pPr>
            <a:r>
              <a:rPr lang="en-US" dirty="0"/>
              <a:t>Thousands of cases are brought to the SC each year</a:t>
            </a:r>
          </a:p>
          <a:p>
            <a:pPr marL="914400" lvl="1" indent="-457200">
              <a:spcBef>
                <a:spcPct val="50000"/>
              </a:spcBef>
              <a:buFont typeface="Wingdings" pitchFamily="2" charset="2"/>
              <a:buChar char="Ø"/>
            </a:pPr>
            <a:r>
              <a:rPr lang="en-US" dirty="0"/>
              <a:t>About 75 are heard each year</a:t>
            </a:r>
          </a:p>
          <a:p>
            <a:pPr marL="914400" lvl="1" indent="-457200">
              <a:spcBef>
                <a:spcPct val="50000"/>
              </a:spcBef>
              <a:buFont typeface="Wingdings" pitchFamily="2" charset="2"/>
              <a:buChar char="Ø"/>
            </a:pPr>
            <a:r>
              <a:rPr lang="en-US" dirty="0"/>
              <a:t>Writ of Certiorari—an order from a higher court to a lower court to see the records and proceedings of a previous case</a:t>
            </a:r>
          </a:p>
        </p:txBody>
      </p:sp>
      <p:pic>
        <p:nvPicPr>
          <p:cNvPr id="41986" name="Picture 2" descr="http://ffrf.org/uploads/images/Did_You_Know/supreme_court.jpg"/>
          <p:cNvPicPr>
            <a:picLocks noChangeAspect="1" noChangeArrowheads="1"/>
          </p:cNvPicPr>
          <p:nvPr/>
        </p:nvPicPr>
        <p:blipFill>
          <a:blip r:embed="rId2" cstate="print"/>
          <a:srcRect/>
          <a:stretch>
            <a:fillRect/>
          </a:stretch>
        </p:blipFill>
        <p:spPr bwMode="auto">
          <a:xfrm>
            <a:off x="2590800" y="3733799"/>
            <a:ext cx="3962400"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dissolve">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dissolve">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dissolve">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animEffect transition="in" filter="dissolve">
                                      <p:cBhvr>
                                        <p:cTn id="22" dur="500"/>
                                        <p:tgtEl>
                                          <p:spTgt spid="62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66">
                                            <p:txEl>
                                              <p:pRg st="4" end="4"/>
                                            </p:txEl>
                                          </p:spTgt>
                                        </p:tgtEl>
                                        <p:attrNameLst>
                                          <p:attrName>style.visibility</p:attrName>
                                        </p:attrNameLst>
                                      </p:cBhvr>
                                      <p:to>
                                        <p:strVal val="visible"/>
                                      </p:to>
                                    </p:set>
                                    <p:animEffect transition="in" filter="dissolve">
                                      <p:cBhvr>
                                        <p:cTn id="27" dur="500"/>
                                        <p:tgtEl>
                                          <p:spTgt spid="62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466">
                                            <p:txEl>
                                              <p:pRg st="5" end="5"/>
                                            </p:txEl>
                                          </p:spTgt>
                                        </p:tgtEl>
                                        <p:attrNameLst>
                                          <p:attrName>style.visibility</p:attrName>
                                        </p:attrNameLst>
                                      </p:cBhvr>
                                      <p:to>
                                        <p:strVal val="visible"/>
                                      </p:to>
                                    </p:set>
                                    <p:animEffect transition="in" filter="dissolve">
                                      <p:cBhvr>
                                        <p:cTn id="32" dur="500"/>
                                        <p:tgtEl>
                                          <p:spTgt spid="624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66">
                                            <p:txEl>
                                              <p:pRg st="6" end="6"/>
                                            </p:txEl>
                                          </p:spTgt>
                                        </p:tgtEl>
                                        <p:attrNameLst>
                                          <p:attrName>style.visibility</p:attrName>
                                        </p:attrNameLst>
                                      </p:cBhvr>
                                      <p:to>
                                        <p:strVal val="visible"/>
                                      </p:to>
                                    </p:set>
                                    <p:animEffect transition="in" filter="dissolve">
                                      <p:cBhvr>
                                        <p:cTn id="37" dur="500"/>
                                        <p:tgtEl>
                                          <p:spTgt spid="624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762000" y="381000"/>
            <a:ext cx="7772400" cy="1143000"/>
          </a:xfrm>
        </p:spPr>
        <p:txBody>
          <a:bodyPr/>
          <a:lstStyle/>
          <a:p>
            <a:r>
              <a:rPr lang="en-US" dirty="0"/>
              <a:t>Section Three--Treason</a:t>
            </a:r>
          </a:p>
        </p:txBody>
      </p:sp>
      <p:sp>
        <p:nvSpPr>
          <p:cNvPr id="64515" name="Rectangle 3"/>
          <p:cNvSpPr>
            <a:spLocks noGrp="1" noChangeArrowheads="1"/>
          </p:cNvSpPr>
          <p:nvPr>
            <p:ph type="subTitle" idx="1"/>
          </p:nvPr>
        </p:nvSpPr>
        <p:spPr>
          <a:xfrm>
            <a:off x="685800" y="2438400"/>
            <a:ext cx="7848600" cy="3048000"/>
          </a:xfrm>
        </p:spPr>
        <p:txBody>
          <a:bodyPr/>
          <a:lstStyle/>
          <a:p>
            <a:pPr marL="609600" indent="-609600" algn="l"/>
            <a:r>
              <a:rPr lang="en-US" sz="2400" dirty="0" smtClean="0"/>
              <a:t>	</a:t>
            </a:r>
            <a:r>
              <a:rPr lang="en-US" sz="1800" dirty="0" smtClean="0">
                <a:solidFill>
                  <a:schemeClr val="tx1"/>
                </a:solidFill>
              </a:rPr>
              <a:t>What </a:t>
            </a:r>
            <a:r>
              <a:rPr lang="en-US" sz="1800" dirty="0">
                <a:solidFill>
                  <a:schemeClr val="tx1"/>
                </a:solidFill>
              </a:rPr>
              <a:t>is treason?</a:t>
            </a:r>
          </a:p>
          <a:p>
            <a:pPr marL="990600" lvl="1" indent="-533400" algn="l"/>
            <a:r>
              <a:rPr lang="en-US" sz="1800" dirty="0" smtClean="0">
                <a:solidFill>
                  <a:schemeClr val="tx1"/>
                </a:solidFill>
              </a:rPr>
              <a:t>	Only </a:t>
            </a:r>
            <a:r>
              <a:rPr lang="en-US" sz="1800" dirty="0">
                <a:solidFill>
                  <a:schemeClr val="tx1"/>
                </a:solidFill>
              </a:rPr>
              <a:t>crime defined in the Constitution (helping a nation’s enemies or carrying out war against your country)</a:t>
            </a:r>
          </a:p>
          <a:p>
            <a:pPr marL="990600" lvl="1" indent="-533400" algn="l"/>
            <a:r>
              <a:rPr lang="en-US" sz="1800" dirty="0" smtClean="0">
                <a:solidFill>
                  <a:schemeClr val="tx1"/>
                </a:solidFill>
              </a:rPr>
              <a:t>	2 </a:t>
            </a:r>
            <a:r>
              <a:rPr lang="en-US" sz="1800" dirty="0">
                <a:solidFill>
                  <a:schemeClr val="tx1"/>
                </a:solidFill>
              </a:rPr>
              <a:t>ways of being convicted:</a:t>
            </a:r>
          </a:p>
          <a:p>
            <a:pPr marL="990600" lvl="1" indent="-533400" algn="l">
              <a:buFont typeface="Wingdings" pitchFamily="2" charset="2"/>
              <a:buNone/>
            </a:pPr>
            <a:r>
              <a:rPr lang="en-US" sz="1800" dirty="0">
                <a:solidFill>
                  <a:schemeClr val="tx1"/>
                </a:solidFill>
              </a:rPr>
              <a:t>	</a:t>
            </a:r>
            <a:r>
              <a:rPr lang="en-US" sz="1800" dirty="0" smtClean="0">
                <a:solidFill>
                  <a:schemeClr val="tx1"/>
                </a:solidFill>
              </a:rPr>
              <a:t>	1</a:t>
            </a:r>
            <a:r>
              <a:rPr lang="en-US" sz="1800" dirty="0">
                <a:solidFill>
                  <a:schemeClr val="tx1"/>
                </a:solidFill>
              </a:rPr>
              <a:t>.  Confession in court room</a:t>
            </a:r>
          </a:p>
          <a:p>
            <a:pPr marL="990600" lvl="1" indent="-533400" algn="l">
              <a:buFont typeface="Wingdings" pitchFamily="2" charset="2"/>
              <a:buNone/>
            </a:pPr>
            <a:r>
              <a:rPr lang="en-US" sz="1800" dirty="0">
                <a:solidFill>
                  <a:schemeClr val="tx1"/>
                </a:solidFill>
              </a:rPr>
              <a:t>	</a:t>
            </a:r>
            <a:r>
              <a:rPr lang="en-US" sz="1800" dirty="0" smtClean="0">
                <a:solidFill>
                  <a:schemeClr val="tx1"/>
                </a:solidFill>
              </a:rPr>
              <a:t>	2</a:t>
            </a:r>
            <a:r>
              <a:rPr lang="en-US" sz="1800" dirty="0">
                <a:solidFill>
                  <a:schemeClr val="tx1"/>
                </a:solidFill>
              </a:rPr>
              <a:t>.  Having two witnesses testify against you</a:t>
            </a:r>
          </a:p>
        </p:txBody>
      </p:sp>
      <p:sp>
        <p:nvSpPr>
          <p:cNvPr id="64517" name="Text Box 5"/>
          <p:cNvSpPr txBox="1">
            <a:spLocks noChangeArrowheads="1"/>
          </p:cNvSpPr>
          <p:nvPr/>
        </p:nvSpPr>
        <p:spPr bwMode="auto">
          <a:xfrm>
            <a:off x="685800" y="4431774"/>
            <a:ext cx="7848600" cy="1892826"/>
          </a:xfrm>
          <a:prstGeom prst="rect">
            <a:avLst/>
          </a:prstGeom>
          <a:noFill/>
          <a:ln w="9525">
            <a:noFill/>
            <a:miter lim="800000"/>
            <a:headEnd/>
            <a:tailEnd/>
          </a:ln>
          <a:effectLst/>
        </p:spPr>
        <p:txBody>
          <a:bodyPr>
            <a:spAutoFit/>
          </a:bodyPr>
          <a:lstStyle/>
          <a:p>
            <a:pPr marL="457200" indent="-457200">
              <a:spcBef>
                <a:spcPct val="50000"/>
              </a:spcBef>
            </a:pPr>
            <a:r>
              <a:rPr lang="en-US" dirty="0"/>
              <a:t>	</a:t>
            </a:r>
            <a:r>
              <a:rPr lang="en-US" dirty="0" smtClean="0"/>
              <a:t>What </a:t>
            </a:r>
            <a:r>
              <a:rPr lang="en-US" dirty="0"/>
              <a:t>is the penalty for treason?</a:t>
            </a:r>
          </a:p>
          <a:p>
            <a:pPr marL="914400" lvl="1" indent="-457200">
              <a:spcBef>
                <a:spcPct val="50000"/>
              </a:spcBef>
              <a:buFont typeface="Wingdings" pitchFamily="2" charset="2"/>
              <a:buChar char="Ø"/>
            </a:pPr>
            <a:r>
              <a:rPr lang="en-US" dirty="0"/>
              <a:t>Treason can only happen during time of war</a:t>
            </a:r>
          </a:p>
          <a:p>
            <a:pPr marL="914400" lvl="1" indent="-457200">
              <a:spcBef>
                <a:spcPct val="50000"/>
              </a:spcBef>
              <a:buFont typeface="Wingdings" pitchFamily="2" charset="2"/>
              <a:buChar char="Ø"/>
            </a:pPr>
            <a:r>
              <a:rPr lang="en-US" dirty="0"/>
              <a:t>Maximum penalty is death</a:t>
            </a:r>
          </a:p>
          <a:p>
            <a:pPr marL="914400" lvl="1" indent="-457200">
              <a:spcBef>
                <a:spcPct val="50000"/>
              </a:spcBef>
              <a:buFont typeface="Wingdings" pitchFamily="2" charset="2"/>
              <a:buChar char="Ø"/>
            </a:pPr>
            <a:r>
              <a:rPr lang="en-US" dirty="0"/>
              <a:t>Espionage, Sabotage, conspiracy to overthrow the government are all similar to treason but happen during times of peace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dissolv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dissolv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dissolve">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dissolve">
                                      <p:cBhvr>
                                        <p:cTn id="27" dur="5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517">
                                            <p:txEl>
                                              <p:pRg st="0" end="0"/>
                                            </p:txEl>
                                          </p:spTgt>
                                        </p:tgtEl>
                                        <p:attrNameLst>
                                          <p:attrName>style.visibility</p:attrName>
                                        </p:attrNameLst>
                                      </p:cBhvr>
                                      <p:to>
                                        <p:strVal val="visible"/>
                                      </p:to>
                                    </p:set>
                                    <p:animEffect transition="in" filter="dissolve">
                                      <p:cBhvr>
                                        <p:cTn id="32" dur="500"/>
                                        <p:tgtEl>
                                          <p:spTgt spid="645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4517">
                                            <p:txEl>
                                              <p:pRg st="1" end="1"/>
                                            </p:txEl>
                                          </p:spTgt>
                                        </p:tgtEl>
                                        <p:attrNameLst>
                                          <p:attrName>style.visibility</p:attrName>
                                        </p:attrNameLst>
                                      </p:cBhvr>
                                      <p:to>
                                        <p:strVal val="visible"/>
                                      </p:to>
                                    </p:set>
                                    <p:animEffect transition="in" filter="dissolve">
                                      <p:cBhvr>
                                        <p:cTn id="37" dur="500"/>
                                        <p:tgtEl>
                                          <p:spTgt spid="6451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4517">
                                            <p:txEl>
                                              <p:pRg st="2" end="2"/>
                                            </p:txEl>
                                          </p:spTgt>
                                        </p:tgtEl>
                                        <p:attrNameLst>
                                          <p:attrName>style.visibility</p:attrName>
                                        </p:attrNameLst>
                                      </p:cBhvr>
                                      <p:to>
                                        <p:strVal val="visible"/>
                                      </p:to>
                                    </p:set>
                                    <p:animEffect transition="in" filter="dissolve">
                                      <p:cBhvr>
                                        <p:cTn id="42" dur="500"/>
                                        <p:tgtEl>
                                          <p:spTgt spid="6451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4517">
                                            <p:txEl>
                                              <p:pRg st="3" end="3"/>
                                            </p:txEl>
                                          </p:spTgt>
                                        </p:tgtEl>
                                        <p:attrNameLst>
                                          <p:attrName>style.visibility</p:attrName>
                                        </p:attrNameLst>
                                      </p:cBhvr>
                                      <p:to>
                                        <p:strVal val="visible"/>
                                      </p:to>
                                    </p:set>
                                    <p:animEffect transition="in" filter="dissolve">
                                      <p:cBhvr>
                                        <p:cTn id="47" dur="500"/>
                                        <p:tgtEl>
                                          <p:spTgt spid="645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5" autoUpdateAnimBg="0"/>
      <p:bldP spid="6451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n-US" sz="4000" dirty="0" smtClean="0"/>
              <a:t>Article </a:t>
            </a:r>
            <a:r>
              <a:rPr lang="en-US" sz="4000" dirty="0"/>
              <a:t>IV</a:t>
            </a:r>
          </a:p>
        </p:txBody>
      </p:sp>
      <p:sp>
        <p:nvSpPr>
          <p:cNvPr id="187395" name="Rectangle 3"/>
          <p:cNvSpPr>
            <a:spLocks noGrp="1" noChangeArrowheads="1"/>
          </p:cNvSpPr>
          <p:nvPr>
            <p:ph type="body" idx="1"/>
          </p:nvPr>
        </p:nvSpPr>
        <p:spPr/>
        <p:txBody>
          <a:bodyPr/>
          <a:lstStyle/>
          <a:p>
            <a:pPr>
              <a:lnSpc>
                <a:spcPct val="90000"/>
              </a:lnSpc>
            </a:pPr>
            <a:r>
              <a:rPr lang="en-US" sz="2800" dirty="0"/>
              <a:t>Section 1 – Full Faith and Credit Clause</a:t>
            </a:r>
          </a:p>
          <a:p>
            <a:pPr lvl="1">
              <a:lnSpc>
                <a:spcPct val="90000"/>
              </a:lnSpc>
            </a:pPr>
            <a:r>
              <a:rPr lang="en-US" dirty="0"/>
              <a:t>States must grant each other “full faith and credit” on “public acts, records, and judicial proceedings”</a:t>
            </a:r>
          </a:p>
          <a:p>
            <a:pPr lvl="2">
              <a:lnSpc>
                <a:spcPct val="90000"/>
              </a:lnSpc>
            </a:pPr>
            <a:r>
              <a:rPr lang="en-US" sz="2800" dirty="0"/>
              <a:t>Means legal decisions of states must be respected and held to by other states</a:t>
            </a:r>
          </a:p>
          <a:p>
            <a:pPr>
              <a:lnSpc>
                <a:spcPct val="90000"/>
              </a:lnSpc>
            </a:pPr>
            <a:r>
              <a:rPr lang="en-US" sz="2800" dirty="0"/>
              <a:t>Section 2 – Privileges and Immunities Clause</a:t>
            </a:r>
          </a:p>
          <a:p>
            <a:pPr lvl="1">
              <a:lnSpc>
                <a:spcPct val="90000"/>
              </a:lnSpc>
            </a:pPr>
            <a:r>
              <a:rPr lang="en-US" dirty="0"/>
              <a:t>States must grant residents of other states all “privileges and immunities” they give to their own residents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to="" calcmode="lin" valueType="num">
                                      <p:cBhvr>
                                        <p:cTn id="7" dur="1" fill="hold"/>
                                        <p:tgtEl>
                                          <p:spTgt spid="1873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 to="" calcmode="lin" valueType="num">
                                      <p:cBhvr>
                                        <p:cTn id="12" dur="1" fill="hold"/>
                                        <p:tgtEl>
                                          <p:spTgt spid="18739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 to="" calcmode="lin" valueType="num">
                                      <p:cBhvr>
                                        <p:cTn id="17" dur="1" fill="hold"/>
                                        <p:tgtEl>
                                          <p:spTgt spid="1873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 to="" calcmode="lin" valueType="num">
                                      <p:cBhvr>
                                        <p:cTn id="22" dur="1" fill="hold"/>
                                        <p:tgtEl>
                                          <p:spTgt spid="18739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7395">
                                            <p:txEl>
                                              <p:pRg st="4" end="4"/>
                                            </p:txEl>
                                          </p:spTgt>
                                        </p:tgtEl>
                                        <p:attrNameLst>
                                          <p:attrName>style.visibility</p:attrName>
                                        </p:attrNameLst>
                                      </p:cBhvr>
                                      <p:to>
                                        <p:strVal val="visible"/>
                                      </p:to>
                                    </p:set>
                                    <p:anim to="" calcmode="lin" valueType="num">
                                      <p:cBhvr>
                                        <p:cTn id="27" dur="1" fill="hold"/>
                                        <p:tgtEl>
                                          <p:spTgt spid="18739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 Brief Outline</a:t>
            </a:r>
          </a:p>
        </p:txBody>
      </p:sp>
      <p:sp>
        <p:nvSpPr>
          <p:cNvPr id="39939" name="Rectangle 3"/>
          <p:cNvSpPr>
            <a:spLocks noGrp="1" noChangeArrowheads="1"/>
          </p:cNvSpPr>
          <p:nvPr>
            <p:ph sz="quarter" idx="1"/>
          </p:nvPr>
        </p:nvSpPr>
        <p:spPr>
          <a:xfrm>
            <a:off x="381000" y="1371600"/>
            <a:ext cx="8229600" cy="4191000"/>
          </a:xfrm>
        </p:spPr>
        <p:txBody>
          <a:bodyPr/>
          <a:lstStyle/>
          <a:p>
            <a:r>
              <a:rPr lang="en-US" sz="4000" dirty="0"/>
              <a:t>The Preamble – lays out the purpose and introduces the Constitution</a:t>
            </a:r>
          </a:p>
          <a:p>
            <a:r>
              <a:rPr lang="en-US" sz="4000" dirty="0"/>
              <a:t>The Articles – the substance of governmental law</a:t>
            </a:r>
          </a:p>
          <a:p>
            <a:r>
              <a:rPr lang="en-US" sz="4000" dirty="0"/>
              <a:t>The Amendments</a:t>
            </a:r>
          </a:p>
        </p:txBody>
      </p:sp>
      <p:pic>
        <p:nvPicPr>
          <p:cNvPr id="39940" name="Picture 4" descr="Uncle Sam"/>
          <p:cNvPicPr>
            <a:picLocks noChangeAspect="1" noChangeArrowheads="1"/>
          </p:cNvPicPr>
          <p:nvPr/>
        </p:nvPicPr>
        <p:blipFill>
          <a:blip r:embed="rId2" cstate="print"/>
          <a:srcRect/>
          <a:stretch>
            <a:fillRect/>
          </a:stretch>
        </p:blipFill>
        <p:spPr bwMode="auto">
          <a:xfrm>
            <a:off x="6400800" y="3962400"/>
            <a:ext cx="2108200" cy="2667000"/>
          </a:xfrm>
          <a:prstGeom prst="rect">
            <a:avLst/>
          </a:prstGeom>
          <a:noFill/>
        </p:spPr>
      </p:pic>
      <p:sp>
        <p:nvSpPr>
          <p:cNvPr id="39941" name="Text Box 5"/>
          <p:cNvSpPr txBox="1">
            <a:spLocks noChangeArrowheads="1"/>
          </p:cNvSpPr>
          <p:nvPr/>
        </p:nvSpPr>
        <p:spPr bwMode="auto">
          <a:xfrm>
            <a:off x="2133600" y="5334000"/>
            <a:ext cx="4343400" cy="954107"/>
          </a:xfrm>
          <a:prstGeom prst="rect">
            <a:avLst/>
          </a:prstGeom>
          <a:noFill/>
          <a:ln w="9525">
            <a:noFill/>
            <a:miter lim="800000"/>
            <a:headEnd/>
            <a:tailEnd/>
          </a:ln>
          <a:effectLst/>
        </p:spPr>
        <p:txBody>
          <a:bodyPr>
            <a:spAutoFit/>
          </a:bodyPr>
          <a:lstStyle/>
          <a:p>
            <a:pPr>
              <a:spcBef>
                <a:spcPct val="50000"/>
              </a:spcBef>
            </a:pPr>
            <a:r>
              <a:rPr lang="en-US" sz="2800" dirty="0">
                <a:solidFill>
                  <a:schemeClr val="tx1"/>
                </a:solidFill>
              </a:rPr>
              <a:t>Uncle Sam needs </a:t>
            </a:r>
            <a:r>
              <a:rPr lang="en-US" sz="2800" b="1" i="1" u="sng" dirty="0">
                <a:solidFill>
                  <a:schemeClr val="tx1"/>
                </a:solidFill>
              </a:rPr>
              <a:t>you</a:t>
            </a:r>
            <a:r>
              <a:rPr lang="en-US" sz="2800" dirty="0">
                <a:solidFill>
                  <a:schemeClr val="tx1"/>
                </a:solidFill>
              </a:rPr>
              <a:t> to study harder!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1000" fill="hold"/>
                                        <p:tgtEl>
                                          <p:spTgt spid="3993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9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 calcmode="lin" valueType="num">
                                      <p:cBhvr>
                                        <p:cTn id="14" dur="1000" fill="hold"/>
                                        <p:tgtEl>
                                          <p:spTgt spid="3993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99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99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p:cTn id="21" dur="1000" fill="hold"/>
                                        <p:tgtEl>
                                          <p:spTgt spid="3993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99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715962"/>
          </a:xfrm>
        </p:spPr>
        <p:txBody>
          <a:bodyPr/>
          <a:lstStyle/>
          <a:p>
            <a:r>
              <a:rPr lang="en-US" sz="3200" dirty="0"/>
              <a:t>Article V - Formal Amendment Process</a:t>
            </a:r>
          </a:p>
        </p:txBody>
      </p:sp>
      <p:sp>
        <p:nvSpPr>
          <p:cNvPr id="64515" name="Rectangle 3"/>
          <p:cNvSpPr>
            <a:spLocks noGrp="1" noChangeArrowheads="1"/>
          </p:cNvSpPr>
          <p:nvPr>
            <p:ph type="body" sz="half" idx="3"/>
          </p:nvPr>
        </p:nvSpPr>
        <p:spPr/>
        <p:txBody>
          <a:bodyPr/>
          <a:lstStyle/>
          <a:p>
            <a:pPr>
              <a:lnSpc>
                <a:spcPct val="80000"/>
              </a:lnSpc>
            </a:pPr>
            <a:r>
              <a:rPr lang="en-US"/>
              <a:t>Step 1 – Must Be Proposed (happens at the national level)</a:t>
            </a:r>
          </a:p>
          <a:p>
            <a:pPr>
              <a:lnSpc>
                <a:spcPct val="80000"/>
              </a:lnSpc>
            </a:pPr>
            <a:r>
              <a:rPr lang="en-US"/>
              <a:t>Step 2 – Must Be Ratified (happens at the state level)</a:t>
            </a:r>
          </a:p>
          <a:p>
            <a:pPr lvl="1">
              <a:lnSpc>
                <a:spcPct val="80000"/>
              </a:lnSpc>
            </a:pPr>
            <a:r>
              <a:rPr lang="en-US" sz="3200"/>
              <a:t>This is a reflection of federalism</a:t>
            </a:r>
          </a:p>
        </p:txBody>
      </p:sp>
      <p:pic>
        <p:nvPicPr>
          <p:cNvPr id="64518" name="Picture 6" descr="Senators"/>
          <p:cNvPicPr>
            <a:picLocks noGrp="1" noChangeAspect="1" noChangeArrowheads="1"/>
          </p:cNvPicPr>
          <p:nvPr>
            <p:ph sz="quarter" idx="1"/>
          </p:nvPr>
        </p:nvPicPr>
        <p:blipFill>
          <a:blip r:embed="rId2" cstate="print"/>
          <a:srcRect/>
          <a:stretch>
            <a:fillRect/>
          </a:stretch>
        </p:blipFill>
        <p:spPr>
          <a:xfrm>
            <a:off x="228600" y="1243013"/>
            <a:ext cx="4191000" cy="2709862"/>
          </a:xfrm>
          <a:noFill/>
          <a:ln/>
        </p:spPr>
      </p:pic>
      <p:pic>
        <p:nvPicPr>
          <p:cNvPr id="64519" name="Picture 7" descr="2000 Election"/>
          <p:cNvPicPr>
            <a:picLocks noGrp="1" noChangeAspect="1" noChangeArrowheads="1"/>
          </p:cNvPicPr>
          <p:nvPr>
            <p:ph sz="quarter" idx="2"/>
          </p:nvPr>
        </p:nvPicPr>
        <p:blipFill>
          <a:blip r:embed="rId3" cstate="print"/>
          <a:srcRect/>
          <a:stretch>
            <a:fillRect/>
          </a:stretch>
        </p:blipFill>
        <p:spPr>
          <a:xfrm>
            <a:off x="4419600" y="1143000"/>
            <a:ext cx="4495800" cy="2787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to="" calcmode="lin" valueType="num">
                                      <p:cBhvr>
                                        <p:cTn id="7" dur="1" fill="hold"/>
                                        <p:tgtEl>
                                          <p:spTgt spid="645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 to="" calcmode="lin" valueType="num">
                                      <p:cBhvr>
                                        <p:cTn id="12" dur="1" fill="hold"/>
                                        <p:tgtEl>
                                          <p:spTgt spid="6451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 to="" calcmode="lin" valueType="num">
                                      <p:cBhvr>
                                        <p:cTn id="17" dur="1" fill="hold"/>
                                        <p:tgtEl>
                                          <p:spTgt spid="6451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74638"/>
            <a:ext cx="9144000" cy="715962"/>
          </a:xfrm>
        </p:spPr>
        <p:txBody>
          <a:bodyPr/>
          <a:lstStyle/>
          <a:p>
            <a:r>
              <a:rPr lang="en-US" dirty="0"/>
              <a:t>2 Ways to Propose an Amendment</a:t>
            </a:r>
          </a:p>
        </p:txBody>
      </p:sp>
      <p:sp>
        <p:nvSpPr>
          <p:cNvPr id="66563" name="Rectangle 3"/>
          <p:cNvSpPr>
            <a:spLocks noGrp="1" noChangeArrowheads="1"/>
          </p:cNvSpPr>
          <p:nvPr>
            <p:ph type="body" idx="1"/>
          </p:nvPr>
        </p:nvSpPr>
        <p:spPr/>
        <p:txBody>
          <a:bodyPr/>
          <a:lstStyle/>
          <a:p>
            <a:r>
              <a:rPr lang="en-US" sz="4000"/>
              <a:t>1. 2/3 vote in both houses of Congress</a:t>
            </a:r>
          </a:p>
          <a:p>
            <a:pPr lvl="1"/>
            <a:r>
              <a:rPr lang="en-US" sz="3600"/>
              <a:t>All 27 Amendments were proposed this way</a:t>
            </a:r>
          </a:p>
          <a:p>
            <a:r>
              <a:rPr lang="en-US" sz="4000"/>
              <a:t>2. Constitutional Convention requested by 2/3 of the states</a:t>
            </a:r>
          </a:p>
          <a:p>
            <a:pPr lvl="1"/>
            <a:r>
              <a:rPr lang="en-US" sz="3600"/>
              <a:t>Has not ever been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to="" calcmode="lin" valueType="num">
                                      <p:cBhvr>
                                        <p:cTn id="7" dur="1" fill="hold"/>
                                        <p:tgtEl>
                                          <p:spTgt spid="6656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 to="" calcmode="lin" valueType="num">
                                      <p:cBhvr>
                                        <p:cTn id="12" dur="1" fill="hold"/>
                                        <p:tgtEl>
                                          <p:spTgt spid="6656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to="" calcmode="lin" valueType="num">
                                      <p:cBhvr>
                                        <p:cTn id="17" dur="1" fill="hold"/>
                                        <p:tgtEl>
                                          <p:spTgt spid="6656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 to="" calcmode="lin" valueType="num">
                                      <p:cBhvr>
                                        <p:cTn id="22" dur="1" fill="hold"/>
                                        <p:tgtEl>
                                          <p:spTgt spid="6656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2 Ways to Ratify an Amendment</a:t>
            </a:r>
          </a:p>
        </p:txBody>
      </p:sp>
      <p:sp>
        <p:nvSpPr>
          <p:cNvPr id="67587" name="Rectangle 3"/>
          <p:cNvSpPr>
            <a:spLocks noGrp="1" noChangeArrowheads="1"/>
          </p:cNvSpPr>
          <p:nvPr>
            <p:ph type="body" idx="1"/>
          </p:nvPr>
        </p:nvSpPr>
        <p:spPr>
          <a:xfrm>
            <a:off x="457200" y="1371600"/>
            <a:ext cx="8229600" cy="5257800"/>
          </a:xfrm>
        </p:spPr>
        <p:txBody>
          <a:bodyPr/>
          <a:lstStyle/>
          <a:p>
            <a:r>
              <a:rPr lang="en-US" sz="4000"/>
              <a:t>1. 3/4 of state legislatures approve it</a:t>
            </a:r>
          </a:p>
          <a:p>
            <a:pPr lvl="1"/>
            <a:r>
              <a:rPr lang="en-US" sz="3600"/>
              <a:t>26 of the 27 Amendments were ratified this way</a:t>
            </a:r>
          </a:p>
          <a:p>
            <a:r>
              <a:rPr lang="en-US" sz="4000"/>
              <a:t>2. 3/4 of conventions called by the states approve it</a:t>
            </a:r>
          </a:p>
          <a:p>
            <a:pPr lvl="1"/>
            <a:r>
              <a:rPr lang="en-US" sz="3600"/>
              <a:t>Only the 21</a:t>
            </a:r>
            <a:r>
              <a:rPr lang="en-US" sz="3600" baseline="30000"/>
              <a:t>st</a:t>
            </a:r>
            <a:r>
              <a:rPr lang="en-US" sz="3600"/>
              <a:t> Amendment was ratified this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to="" calcmode="lin" valueType="num">
                                      <p:cBhvr>
                                        <p:cTn id="7" dur="1" fill="hold"/>
                                        <p:tgtEl>
                                          <p:spTgt spid="6758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 to="" calcmode="lin" valueType="num">
                                      <p:cBhvr>
                                        <p:cTn id="12" dur="1" fill="hold"/>
                                        <p:tgtEl>
                                          <p:spTgt spid="6758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 to="" calcmode="lin" valueType="num">
                                      <p:cBhvr>
                                        <p:cTn id="17" dur="1" fill="hold"/>
                                        <p:tgtEl>
                                          <p:spTgt spid="6758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 to="" calcmode="lin" valueType="num">
                                      <p:cBhvr>
                                        <p:cTn id="22" dur="1" fill="hold"/>
                                        <p:tgtEl>
                                          <p:spTgt spid="675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en-US" sz="4000" dirty="0" smtClean="0"/>
              <a:t>Article </a:t>
            </a:r>
            <a:r>
              <a:rPr lang="en-US" sz="4000" dirty="0"/>
              <a:t>VI</a:t>
            </a:r>
          </a:p>
        </p:txBody>
      </p:sp>
      <p:sp>
        <p:nvSpPr>
          <p:cNvPr id="189443" name="Rectangle 3"/>
          <p:cNvSpPr>
            <a:spLocks noGrp="1" noChangeArrowheads="1"/>
          </p:cNvSpPr>
          <p:nvPr>
            <p:ph type="body" idx="1"/>
          </p:nvPr>
        </p:nvSpPr>
        <p:spPr/>
        <p:txBody>
          <a:bodyPr/>
          <a:lstStyle/>
          <a:p>
            <a:r>
              <a:rPr lang="en-US" sz="2800" dirty="0" smtClean="0"/>
              <a:t>Supremacy </a:t>
            </a:r>
            <a:r>
              <a:rPr lang="en-US" sz="2800" dirty="0"/>
              <a:t>Clause</a:t>
            </a:r>
          </a:p>
          <a:p>
            <a:pPr lvl="1"/>
            <a:r>
              <a:rPr lang="en-US" dirty="0"/>
              <a:t>Federal laws are always supreme over state laws, U.S. Constitution is supreme over all state </a:t>
            </a:r>
            <a:r>
              <a:rPr lang="en-US" dirty="0" smtClean="0"/>
              <a:t>constitutions</a:t>
            </a:r>
          </a:p>
          <a:p>
            <a:pPr lvl="1"/>
            <a:r>
              <a:rPr lang="en-US" dirty="0" smtClean="0"/>
              <a:t>Supreme Law of the Land</a:t>
            </a:r>
            <a:endParaRPr lang="en-US" dirty="0"/>
          </a:p>
        </p:txBody>
      </p:sp>
      <p:pic>
        <p:nvPicPr>
          <p:cNvPr id="47106" name="Picture 2" descr="http://www.thelibertybeacon.com/wp-content/uploads/2013/08/Secessao1.jpg"/>
          <p:cNvPicPr>
            <a:picLocks noChangeAspect="1" noChangeArrowheads="1"/>
          </p:cNvPicPr>
          <p:nvPr/>
        </p:nvPicPr>
        <p:blipFill>
          <a:blip r:embed="rId2" cstate="print"/>
          <a:srcRect/>
          <a:stretch>
            <a:fillRect/>
          </a:stretch>
        </p:blipFill>
        <p:spPr bwMode="auto">
          <a:xfrm>
            <a:off x="1600200" y="3200400"/>
            <a:ext cx="6086475" cy="3295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to="" calcmode="lin" valueType="num">
                                      <p:cBhvr>
                                        <p:cTn id="7" dur="1" fill="hold"/>
                                        <p:tgtEl>
                                          <p:spTgt spid="1894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 to="" calcmode="lin" valueType="num">
                                      <p:cBhvr>
                                        <p:cTn id="12" dur="1" fill="hold"/>
                                        <p:tgtEl>
                                          <p:spTgt spid="18944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anim to="" calcmode="lin" valueType="num">
                                      <p:cBhvr>
                                        <p:cTn id="15" dur="1" fill="hold"/>
                                        <p:tgtEl>
                                          <p:spTgt spid="1894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sz="4000" dirty="0" smtClean="0"/>
              <a:t>Article VII</a:t>
            </a:r>
            <a:endParaRPr lang="en-US" sz="4000" dirty="0"/>
          </a:p>
        </p:txBody>
      </p:sp>
      <p:sp>
        <p:nvSpPr>
          <p:cNvPr id="3" name="Content Placeholder 2"/>
          <p:cNvSpPr>
            <a:spLocks noGrp="1"/>
          </p:cNvSpPr>
          <p:nvPr>
            <p:ph sz="quarter" idx="1"/>
          </p:nvPr>
        </p:nvSpPr>
        <p:spPr>
          <a:xfrm>
            <a:off x="301752" y="1371600"/>
            <a:ext cx="4270248" cy="5330952"/>
          </a:xfrm>
        </p:spPr>
        <p:txBody>
          <a:bodyPr/>
          <a:lstStyle/>
          <a:p>
            <a:r>
              <a:rPr lang="en-US" dirty="0" smtClean="0"/>
              <a:t>" The Ratification of the Conventions of nine States, shall be sufficient for the Establishment of this Constitution between the States so ratifying the Same.“</a:t>
            </a:r>
          </a:p>
          <a:p>
            <a:pPr lvl="1"/>
            <a:r>
              <a:rPr lang="en-US" dirty="0" smtClean="0"/>
              <a:t>Just one long sentence</a:t>
            </a:r>
          </a:p>
          <a:p>
            <a:pPr lvl="1"/>
            <a:endParaRPr lang="en-US" dirty="0"/>
          </a:p>
        </p:txBody>
      </p:sp>
      <p:pic>
        <p:nvPicPr>
          <p:cNvPr id="2050" name="Picture 2" descr="http://mrcapwebpage.com/VCSUSHISTORY/stateratification.jpg"/>
          <p:cNvPicPr>
            <a:picLocks noChangeAspect="1" noChangeArrowheads="1"/>
          </p:cNvPicPr>
          <p:nvPr/>
        </p:nvPicPr>
        <p:blipFill>
          <a:blip r:embed="rId2"/>
          <a:srcRect/>
          <a:stretch>
            <a:fillRect/>
          </a:stretch>
        </p:blipFill>
        <p:spPr bwMode="auto">
          <a:xfrm>
            <a:off x="4572000" y="1371600"/>
            <a:ext cx="4307541" cy="5029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Ratification</a:t>
            </a:r>
            <a:endParaRPr lang="en-US" dirty="0"/>
          </a:p>
        </p:txBody>
      </p:sp>
      <p:sp>
        <p:nvSpPr>
          <p:cNvPr id="3" name="Content Placeholder 2"/>
          <p:cNvSpPr>
            <a:spLocks noGrp="1"/>
          </p:cNvSpPr>
          <p:nvPr>
            <p:ph sz="quarter" idx="1"/>
          </p:nvPr>
        </p:nvSpPr>
        <p:spPr>
          <a:xfrm>
            <a:off x="301752" y="1527048"/>
            <a:ext cx="4117848" cy="4572000"/>
          </a:xfrm>
        </p:spPr>
        <p:txBody>
          <a:bodyPr>
            <a:normAutofit fontScale="77500" lnSpcReduction="20000"/>
          </a:bodyPr>
          <a:lstStyle/>
          <a:p>
            <a:r>
              <a:rPr lang="en-US" dirty="0" smtClean="0"/>
              <a:t>Delaware on December 7, 1787</a:t>
            </a:r>
            <a:br>
              <a:rPr lang="en-US" dirty="0" smtClean="0"/>
            </a:br>
            <a:r>
              <a:rPr lang="en-US" dirty="0" smtClean="0"/>
              <a:t/>
            </a:r>
            <a:br>
              <a:rPr lang="en-US" dirty="0" smtClean="0"/>
            </a:br>
            <a:r>
              <a:rPr lang="en-US" dirty="0" smtClean="0"/>
              <a:t>• Pennsylvania on December 12, 1787</a:t>
            </a:r>
            <a:br>
              <a:rPr lang="en-US" dirty="0" smtClean="0"/>
            </a:br>
            <a:r>
              <a:rPr lang="en-US" dirty="0" smtClean="0"/>
              <a:t/>
            </a:r>
            <a:br>
              <a:rPr lang="en-US" dirty="0" smtClean="0"/>
            </a:br>
            <a:r>
              <a:rPr lang="en-US" dirty="0" smtClean="0"/>
              <a:t>• New Jersey on December 18, 1787</a:t>
            </a:r>
            <a:br>
              <a:rPr lang="en-US" dirty="0" smtClean="0"/>
            </a:br>
            <a:r>
              <a:rPr lang="en-US" dirty="0" smtClean="0"/>
              <a:t/>
            </a:r>
            <a:br>
              <a:rPr lang="en-US" dirty="0" smtClean="0"/>
            </a:br>
            <a:r>
              <a:rPr lang="en-US" dirty="0" smtClean="0"/>
              <a:t>• Georgia on January 2, 1788</a:t>
            </a:r>
            <a:br>
              <a:rPr lang="en-US" dirty="0" smtClean="0"/>
            </a:br>
            <a:r>
              <a:rPr lang="en-US" dirty="0" smtClean="0"/>
              <a:t/>
            </a:r>
            <a:br>
              <a:rPr lang="en-US" dirty="0" smtClean="0"/>
            </a:br>
            <a:r>
              <a:rPr lang="en-US" dirty="0" smtClean="0"/>
              <a:t>• Connecticut on January 9, 1788</a:t>
            </a:r>
            <a:br>
              <a:rPr lang="en-US" dirty="0" smtClean="0"/>
            </a:br>
            <a:r>
              <a:rPr lang="en-US" dirty="0" smtClean="0"/>
              <a:t/>
            </a:r>
            <a:br>
              <a:rPr lang="en-US" dirty="0" smtClean="0"/>
            </a:br>
            <a:r>
              <a:rPr lang="en-US" dirty="0" smtClean="0"/>
              <a:t>• Massachusetts on February 6, 1788</a:t>
            </a:r>
            <a:br>
              <a:rPr lang="en-US" dirty="0" smtClean="0"/>
            </a:br>
            <a:endParaRPr lang="en-US" dirty="0" smtClean="0"/>
          </a:p>
        </p:txBody>
      </p:sp>
      <p:sp>
        <p:nvSpPr>
          <p:cNvPr id="4" name="TextBox 3"/>
          <p:cNvSpPr txBox="1"/>
          <p:nvPr/>
        </p:nvSpPr>
        <p:spPr>
          <a:xfrm>
            <a:off x="4724400" y="1143000"/>
            <a:ext cx="4419600" cy="4893647"/>
          </a:xfrm>
          <a:prstGeom prst="rect">
            <a:avLst/>
          </a:prstGeom>
          <a:noFill/>
        </p:spPr>
        <p:txBody>
          <a:bodyPr wrap="square" rtlCol="0">
            <a:spAutoFit/>
          </a:bodyPr>
          <a:lstStyle/>
          <a:p>
            <a:r>
              <a:rPr lang="en-US" dirty="0" smtClean="0"/>
              <a:t/>
            </a:r>
            <a:br>
              <a:rPr lang="en-US" dirty="0" smtClean="0"/>
            </a:br>
            <a:r>
              <a:rPr lang="en-US" dirty="0" smtClean="0"/>
              <a:t>• </a:t>
            </a:r>
            <a:r>
              <a:rPr lang="en-US" sz="2100" dirty="0" smtClean="0"/>
              <a:t>Maryland on April 28, 1788</a:t>
            </a:r>
            <a:br>
              <a:rPr lang="en-US" sz="2100" dirty="0" smtClean="0"/>
            </a:br>
            <a:r>
              <a:rPr lang="en-US" sz="2100" dirty="0" smtClean="0"/>
              <a:t/>
            </a:r>
            <a:br>
              <a:rPr lang="en-US" sz="2100" dirty="0" smtClean="0"/>
            </a:br>
            <a:r>
              <a:rPr lang="en-US" sz="2100" dirty="0" smtClean="0"/>
              <a:t>• South Carolina on May 23, 1788</a:t>
            </a:r>
            <a:br>
              <a:rPr lang="en-US" sz="2100" dirty="0" smtClean="0"/>
            </a:br>
            <a:r>
              <a:rPr lang="en-US" sz="2100" dirty="0" smtClean="0"/>
              <a:t/>
            </a:r>
            <a:br>
              <a:rPr lang="en-US" sz="2100" dirty="0" smtClean="0"/>
            </a:br>
            <a:r>
              <a:rPr lang="en-US" sz="2100" dirty="0" smtClean="0"/>
              <a:t>• New Hampshire on June 21, 1788</a:t>
            </a:r>
            <a:br>
              <a:rPr lang="en-US" sz="2100" dirty="0" smtClean="0"/>
            </a:br>
            <a:r>
              <a:rPr lang="en-US" sz="2100" dirty="0" smtClean="0"/>
              <a:t/>
            </a:r>
            <a:br>
              <a:rPr lang="en-US" sz="2100" dirty="0" smtClean="0"/>
            </a:br>
            <a:r>
              <a:rPr lang="en-US" sz="2100" dirty="0" smtClean="0"/>
              <a:t>• Virginia on June 25, 1788</a:t>
            </a:r>
            <a:br>
              <a:rPr lang="en-US" sz="2100" dirty="0" smtClean="0"/>
            </a:br>
            <a:r>
              <a:rPr lang="en-US" sz="2100" dirty="0" smtClean="0"/>
              <a:t/>
            </a:r>
            <a:br>
              <a:rPr lang="en-US" sz="2100" dirty="0" smtClean="0"/>
            </a:br>
            <a:r>
              <a:rPr lang="en-US" sz="2100" dirty="0" smtClean="0"/>
              <a:t>• New York on July 26, 1788</a:t>
            </a:r>
            <a:br>
              <a:rPr lang="en-US" sz="2100" dirty="0" smtClean="0"/>
            </a:br>
            <a:r>
              <a:rPr lang="en-US" sz="2100" dirty="0" smtClean="0"/>
              <a:t/>
            </a:r>
            <a:br>
              <a:rPr lang="en-US" sz="2100" dirty="0" smtClean="0"/>
            </a:br>
            <a:r>
              <a:rPr lang="en-US" sz="2100" dirty="0" smtClean="0"/>
              <a:t>• North Carolina on November 21, 1789</a:t>
            </a:r>
            <a:br>
              <a:rPr lang="en-US" sz="2100" dirty="0" smtClean="0"/>
            </a:br>
            <a:r>
              <a:rPr lang="en-US" sz="2100" dirty="0" smtClean="0"/>
              <a:t/>
            </a:r>
            <a:br>
              <a:rPr lang="en-US" sz="2100" dirty="0" smtClean="0"/>
            </a:br>
            <a:r>
              <a:rPr lang="en-US" sz="2100" dirty="0" smtClean="0"/>
              <a:t>• Rhode Island on May 29, 1790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p:txBody>
          <a:bodyPr/>
          <a:lstStyle/>
          <a:p>
            <a:r>
              <a:rPr lang="en-US"/>
              <a:t>The First Ten Amendments…</a:t>
            </a:r>
          </a:p>
        </p:txBody>
      </p:sp>
      <p:sp>
        <p:nvSpPr>
          <p:cNvPr id="68613" name="Rectangle 5"/>
          <p:cNvSpPr>
            <a:spLocks noGrp="1" noChangeArrowheads="1"/>
          </p:cNvSpPr>
          <p:nvPr>
            <p:ph type="subTitle" idx="1"/>
          </p:nvPr>
        </p:nvSpPr>
        <p:spPr/>
        <p:txBody>
          <a:bodyPr>
            <a:normAutofit/>
          </a:bodyPr>
          <a:lstStyle/>
          <a:p>
            <a:r>
              <a:rPr lang="en-US" sz="3600" dirty="0" smtClean="0"/>
              <a:t>The Bill of Rights…</a:t>
            </a:r>
            <a:endParaRPr lang="en-US" sz="3600" dirty="0"/>
          </a:p>
        </p:txBody>
      </p:sp>
    </p:spTree>
  </p:cSld>
  <p:clrMapOvr>
    <a:masterClrMapping/>
  </p:clrMapOvr>
  <p:transition>
    <p:fade thruBlk="1"/>
    <p:sndAc>
      <p:stSnd>
        <p:snd r:embed="rId2" name="drumroll.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a:t>
            </a:r>
            <a:endParaRPr lang="en-US" dirty="0"/>
          </a:p>
        </p:txBody>
      </p:sp>
      <p:sp>
        <p:nvSpPr>
          <p:cNvPr id="3" name="Content Placeholder 2"/>
          <p:cNvSpPr>
            <a:spLocks noGrp="1"/>
          </p:cNvSpPr>
          <p:nvPr>
            <p:ph sz="quarter" idx="1"/>
          </p:nvPr>
        </p:nvSpPr>
        <p:spPr/>
        <p:txBody>
          <a:bodyPr/>
          <a:lstStyle/>
          <a:p>
            <a:r>
              <a:rPr lang="en-US" b="1" dirty="0" smtClean="0"/>
              <a:t>Amendment I</a:t>
            </a:r>
          </a:p>
          <a:p>
            <a:r>
              <a:rPr lang="en-US"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Amendment</a:t>
            </a:r>
            <a:endParaRPr lang="en-US" dirty="0"/>
          </a:p>
        </p:txBody>
      </p:sp>
      <p:sp>
        <p:nvSpPr>
          <p:cNvPr id="3" name="Content Placeholder 2"/>
          <p:cNvSpPr>
            <a:spLocks noGrp="1"/>
          </p:cNvSpPr>
          <p:nvPr>
            <p:ph sz="quarter" idx="1"/>
          </p:nvPr>
        </p:nvSpPr>
        <p:spPr/>
        <p:txBody>
          <a:bodyPr/>
          <a:lstStyle/>
          <a:p>
            <a:r>
              <a:rPr lang="en-US" b="1" dirty="0" smtClean="0"/>
              <a:t>Amendment II</a:t>
            </a:r>
          </a:p>
          <a:p>
            <a:r>
              <a:rPr lang="en-US" dirty="0" smtClean="0"/>
              <a:t>A well regulated Militia, being necessary to the security of a free State, the right of the people to keep and bear Arms, shall not be infringed.</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Amendment</a:t>
            </a:r>
            <a:endParaRPr lang="en-US" dirty="0"/>
          </a:p>
        </p:txBody>
      </p:sp>
      <p:sp>
        <p:nvSpPr>
          <p:cNvPr id="3" name="Content Placeholder 2"/>
          <p:cNvSpPr>
            <a:spLocks noGrp="1"/>
          </p:cNvSpPr>
          <p:nvPr>
            <p:ph sz="quarter" idx="1"/>
          </p:nvPr>
        </p:nvSpPr>
        <p:spPr/>
        <p:txBody>
          <a:bodyPr/>
          <a:lstStyle/>
          <a:p>
            <a:r>
              <a:rPr lang="en-US" b="1" dirty="0" smtClean="0"/>
              <a:t>Amendment III</a:t>
            </a:r>
          </a:p>
          <a:p>
            <a:r>
              <a:rPr lang="en-US" dirty="0" smtClean="0"/>
              <a:t>No Soldier shall, in time of peace be quartered in any house, without the consent of the Owner, nor in time of war, but in a manner to be prescribed by law.</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The Seven Articles</a:t>
            </a:r>
          </a:p>
        </p:txBody>
      </p:sp>
      <p:sp>
        <p:nvSpPr>
          <p:cNvPr id="40963" name="Rectangle 3"/>
          <p:cNvSpPr>
            <a:spLocks noGrp="1" noChangeArrowheads="1"/>
          </p:cNvSpPr>
          <p:nvPr>
            <p:ph sz="quarter" idx="1"/>
          </p:nvPr>
        </p:nvSpPr>
        <p:spPr>
          <a:xfrm>
            <a:off x="152400" y="1295400"/>
            <a:ext cx="8991600" cy="5715000"/>
          </a:xfrm>
        </p:spPr>
        <p:txBody>
          <a:bodyPr>
            <a:normAutofit/>
          </a:bodyPr>
          <a:lstStyle/>
          <a:p>
            <a:r>
              <a:rPr lang="en-US" sz="3600" dirty="0"/>
              <a:t>I. The Legislative Branch</a:t>
            </a:r>
          </a:p>
          <a:p>
            <a:r>
              <a:rPr lang="en-US" sz="3600" dirty="0"/>
              <a:t>II. The Executive Branch</a:t>
            </a:r>
          </a:p>
          <a:p>
            <a:r>
              <a:rPr lang="en-US" sz="3600" dirty="0"/>
              <a:t>III. The Judicial Branch</a:t>
            </a:r>
          </a:p>
          <a:p>
            <a:r>
              <a:rPr lang="en-US" sz="3600" dirty="0"/>
              <a:t>IV. Relations Among States</a:t>
            </a:r>
          </a:p>
          <a:p>
            <a:r>
              <a:rPr lang="en-US" sz="3600" dirty="0"/>
              <a:t>V. The Amendment Process</a:t>
            </a:r>
          </a:p>
          <a:p>
            <a:r>
              <a:rPr lang="en-US" sz="3600" dirty="0"/>
              <a:t>VI. National Debts, National Supremacy, Oaths of Office</a:t>
            </a:r>
          </a:p>
          <a:p>
            <a:r>
              <a:rPr lang="en-US" sz="3600" dirty="0"/>
              <a:t>VII. Requirements for Ratification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Amendment</a:t>
            </a:r>
            <a:endParaRPr lang="en-US" dirty="0"/>
          </a:p>
        </p:txBody>
      </p:sp>
      <p:sp>
        <p:nvSpPr>
          <p:cNvPr id="3" name="Content Placeholder 2"/>
          <p:cNvSpPr>
            <a:spLocks noGrp="1"/>
          </p:cNvSpPr>
          <p:nvPr>
            <p:ph sz="quarter" idx="1"/>
          </p:nvPr>
        </p:nvSpPr>
        <p:spPr/>
        <p:txBody>
          <a:bodyPr/>
          <a:lstStyle/>
          <a:p>
            <a:r>
              <a:rPr lang="en-US" b="1" dirty="0" smtClean="0"/>
              <a:t>Amendment IV</a:t>
            </a:r>
          </a:p>
          <a:p>
            <a:r>
              <a:rPr lang="en-US" dirty="0"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 Amendment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Amendment V</a:t>
            </a:r>
          </a:p>
          <a:p>
            <a:r>
              <a:rPr lang="en-US" dirty="0" smtClean="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Sixth Amendment</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Amendment VI</a:t>
            </a:r>
          </a:p>
          <a:p>
            <a:r>
              <a:rPr lang="en-US" dirty="0" smtClean="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a:p>
            <a:pPr lvl="1"/>
            <a:r>
              <a:rPr lang="en-US" dirty="0" smtClean="0"/>
              <a:t>(prove beyond reasonable doubt)</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Seventh Amendment</a:t>
            </a:r>
            <a:endParaRPr lang="en-US" dirty="0"/>
          </a:p>
        </p:txBody>
      </p:sp>
      <p:sp>
        <p:nvSpPr>
          <p:cNvPr id="3" name="Content Placeholder 2"/>
          <p:cNvSpPr>
            <a:spLocks noGrp="1"/>
          </p:cNvSpPr>
          <p:nvPr>
            <p:ph sz="quarter" idx="1"/>
          </p:nvPr>
        </p:nvSpPr>
        <p:spPr/>
        <p:txBody>
          <a:bodyPr/>
          <a:lstStyle/>
          <a:p>
            <a:r>
              <a:rPr lang="en-US" b="1" dirty="0" smtClean="0"/>
              <a:t>Amendment VII</a:t>
            </a:r>
          </a:p>
          <a:p>
            <a:r>
              <a:rPr lang="en-US"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Eighth Amendment</a:t>
            </a:r>
            <a:endParaRPr lang="en-US" dirty="0"/>
          </a:p>
        </p:txBody>
      </p:sp>
      <p:sp>
        <p:nvSpPr>
          <p:cNvPr id="3" name="Content Placeholder 2"/>
          <p:cNvSpPr>
            <a:spLocks noGrp="1"/>
          </p:cNvSpPr>
          <p:nvPr>
            <p:ph sz="quarter" idx="1"/>
          </p:nvPr>
        </p:nvSpPr>
        <p:spPr/>
        <p:txBody>
          <a:bodyPr/>
          <a:lstStyle/>
          <a:p>
            <a:r>
              <a:rPr lang="en-US" b="1" dirty="0" smtClean="0"/>
              <a:t>Amendment VIII</a:t>
            </a:r>
          </a:p>
          <a:p>
            <a:r>
              <a:rPr lang="en-US" dirty="0" smtClean="0"/>
              <a:t>Excessive bail shall not be required, nor excessive fines imposed, nor cruel and unusual punishments inflicted.</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Ninth Amendment</a:t>
            </a:r>
            <a:endParaRPr lang="en-US" dirty="0"/>
          </a:p>
        </p:txBody>
      </p:sp>
      <p:sp>
        <p:nvSpPr>
          <p:cNvPr id="3" name="Content Placeholder 2"/>
          <p:cNvSpPr>
            <a:spLocks noGrp="1"/>
          </p:cNvSpPr>
          <p:nvPr>
            <p:ph sz="quarter" idx="1"/>
          </p:nvPr>
        </p:nvSpPr>
        <p:spPr/>
        <p:txBody>
          <a:bodyPr/>
          <a:lstStyle/>
          <a:p>
            <a:r>
              <a:rPr lang="en-US" b="1" dirty="0" smtClean="0"/>
              <a:t>Amendment IX</a:t>
            </a:r>
          </a:p>
          <a:p>
            <a:r>
              <a:rPr lang="en-US" dirty="0" smtClean="0"/>
              <a:t>The enumeration in the Constitution, of certain rights, shall not be construed to deny or disparage others retained by the people.</a:t>
            </a:r>
          </a:p>
          <a:p>
            <a:pPr lvl="1"/>
            <a:r>
              <a:rPr lang="en-US" altLang="en-US" sz="2400" dirty="0" smtClean="0"/>
              <a:t>The Ninth Amendment is a constitutional safety net intended to make clear that individuals have other fundamental rights, in addition to those listed in the First through Eighth Amendments. </a:t>
            </a:r>
            <a:endParaRPr lang="en-US" altLang="en-US" sz="2400" dirty="0" smtClean="0"/>
          </a:p>
          <a:p>
            <a:pPr lvl="1"/>
            <a:r>
              <a:rPr lang="en-US" altLang="en-US" sz="2400" dirty="0" smtClean="0"/>
              <a:t>Not possible to list all your rights (or is it?)</a:t>
            </a:r>
            <a:endParaRPr lang="en-US" altLang="en-US" sz="2400" dirty="0" smtClean="0"/>
          </a:p>
          <a:p>
            <a:pPr lvl="1">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Tenth Amendment</a:t>
            </a:r>
            <a:endParaRPr lang="en-US" dirty="0"/>
          </a:p>
        </p:txBody>
      </p:sp>
      <p:sp>
        <p:nvSpPr>
          <p:cNvPr id="3" name="Content Placeholder 2"/>
          <p:cNvSpPr>
            <a:spLocks noGrp="1"/>
          </p:cNvSpPr>
          <p:nvPr>
            <p:ph sz="quarter" idx="1"/>
          </p:nvPr>
        </p:nvSpPr>
        <p:spPr/>
        <p:txBody>
          <a:bodyPr/>
          <a:lstStyle/>
          <a:p>
            <a:r>
              <a:rPr lang="en-US" b="1" dirty="0" smtClean="0"/>
              <a:t>Amendment X</a:t>
            </a:r>
          </a:p>
          <a:p>
            <a:r>
              <a:rPr lang="en-US" dirty="0" smtClean="0"/>
              <a:t>The powers not delegated to the United States by the Constitution, nor prohibited by it to the States, are reserved to the States respectively, or to the people.</a:t>
            </a:r>
          </a:p>
          <a:p>
            <a:pPr lvl="1"/>
            <a:r>
              <a:rPr lang="en-US" altLang="en-US" sz="2400" dirty="0" smtClean="0"/>
              <a:t>The Tenth Amendment was included in the Bill of Rights to further define the balance of power between the federal government and the states. </a:t>
            </a:r>
          </a:p>
          <a:p>
            <a:pPr lvl="1"/>
            <a:r>
              <a:rPr lang="en-US" altLang="en-US" sz="2400" dirty="0" smtClean="0"/>
              <a:t>The amendment says that the federal government has only those powers specifically granted by the Constitution. </a:t>
            </a:r>
          </a:p>
          <a:p>
            <a:pPr lvl="1">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PPTgraphic"/>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40963" name="Text Box 3"/>
          <p:cNvSpPr txBox="1">
            <a:spLocks noChangeArrowheads="1"/>
          </p:cNvSpPr>
          <p:nvPr/>
        </p:nvSpPr>
        <p:spPr bwMode="auto">
          <a:xfrm>
            <a:off x="3124200" y="381000"/>
            <a:ext cx="5638800" cy="579438"/>
          </a:xfrm>
          <a:prstGeom prst="rect">
            <a:avLst/>
          </a:prstGeom>
          <a:noFill/>
          <a:ln w="9525">
            <a:noFill/>
            <a:miter lim="800000"/>
            <a:headEnd/>
            <a:tailEnd/>
          </a:ln>
        </p:spPr>
        <p:txBody>
          <a:bodyPr>
            <a:spAutoFit/>
          </a:bodyPr>
          <a:lstStyle/>
          <a:p>
            <a:pPr algn="ctr"/>
            <a:r>
              <a:rPr lang="en-US" altLang="en-US" sz="3200" b="1">
                <a:solidFill>
                  <a:schemeClr val="bg1"/>
                </a:solidFill>
              </a:rPr>
              <a:t>Changes to the Constitution</a:t>
            </a:r>
          </a:p>
        </p:txBody>
      </p:sp>
      <p:sp>
        <p:nvSpPr>
          <p:cNvPr id="40964" name="Rectangle 4"/>
          <p:cNvSpPr>
            <a:spLocks noChangeArrowheads="1"/>
          </p:cNvSpPr>
          <p:nvPr/>
        </p:nvSpPr>
        <p:spPr bwMode="auto">
          <a:xfrm>
            <a:off x="647700" y="1876425"/>
            <a:ext cx="7848600" cy="1552575"/>
          </a:xfrm>
          <a:prstGeom prst="rect">
            <a:avLst/>
          </a:prstGeom>
          <a:noFill/>
          <a:ln w="9525">
            <a:noFill/>
            <a:miter lim="800000"/>
            <a:headEnd/>
            <a:tailEnd/>
          </a:ln>
        </p:spPr>
        <p:txBody>
          <a:bodyPr>
            <a:spAutoFit/>
          </a:bodyPr>
          <a:lstStyle/>
          <a:p>
            <a:pPr>
              <a:buClr>
                <a:srgbClr val="005F90"/>
              </a:buClr>
              <a:buFont typeface="Wingdings" pitchFamily="2" charset="2"/>
              <a:buChar char="«"/>
            </a:pPr>
            <a:r>
              <a:rPr lang="en-US" altLang="en-US"/>
              <a:t>An additional 17 amendments have been made to the Constitution.</a:t>
            </a:r>
          </a:p>
          <a:p>
            <a:pPr>
              <a:buClr>
                <a:srgbClr val="005F90"/>
              </a:buClr>
              <a:buFont typeface="Wingdings" pitchFamily="2" charset="2"/>
              <a:buChar char="«"/>
            </a:pPr>
            <a:endParaRPr lang="en-US" altLang="en-US"/>
          </a:p>
          <a:p>
            <a:pPr>
              <a:buClr>
                <a:srgbClr val="005F90"/>
              </a:buClr>
              <a:buFont typeface="Wingdings" pitchFamily="2" charset="2"/>
              <a:buChar char="«"/>
            </a:pPr>
            <a:r>
              <a:rPr lang="en-US" altLang="en-US"/>
              <a:t>The most recent change was made in 1992.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PPTgraphic"/>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43011" name="Text Box 3"/>
          <p:cNvSpPr txBox="1">
            <a:spLocks noChangeArrowheads="1"/>
          </p:cNvSpPr>
          <p:nvPr/>
        </p:nvSpPr>
        <p:spPr bwMode="auto">
          <a:xfrm>
            <a:off x="3733800" y="381000"/>
            <a:ext cx="4724400" cy="579438"/>
          </a:xfrm>
          <a:prstGeom prst="rect">
            <a:avLst/>
          </a:prstGeom>
          <a:noFill/>
          <a:ln w="9525">
            <a:noFill/>
            <a:miter lim="800000"/>
            <a:headEnd/>
            <a:tailEnd/>
          </a:ln>
        </p:spPr>
        <p:txBody>
          <a:bodyPr>
            <a:spAutoFit/>
          </a:bodyPr>
          <a:lstStyle/>
          <a:p>
            <a:pPr algn="ctr" eaLnBrk="1" hangingPunct="1">
              <a:spcBef>
                <a:spcPct val="50000"/>
              </a:spcBef>
            </a:pPr>
            <a:r>
              <a:rPr lang="en-US" altLang="en-US" sz="3200" b="1">
                <a:solidFill>
                  <a:schemeClr val="bg1"/>
                </a:solidFill>
              </a:rPr>
              <a:t>Signed and Ratified</a:t>
            </a:r>
          </a:p>
        </p:txBody>
      </p:sp>
      <p:sp>
        <p:nvSpPr>
          <p:cNvPr id="43012" name="Rectangle 4"/>
          <p:cNvSpPr>
            <a:spLocks noChangeArrowheads="1"/>
          </p:cNvSpPr>
          <p:nvPr/>
        </p:nvSpPr>
        <p:spPr bwMode="auto">
          <a:xfrm>
            <a:off x="609600" y="1752600"/>
            <a:ext cx="7772400" cy="457200"/>
          </a:xfrm>
          <a:prstGeom prst="rect">
            <a:avLst/>
          </a:prstGeom>
          <a:noFill/>
          <a:ln w="9525">
            <a:noFill/>
            <a:miter lim="800000"/>
            <a:headEnd/>
            <a:tailEnd/>
          </a:ln>
        </p:spPr>
        <p:txBody>
          <a:bodyPr>
            <a:spAutoFit/>
          </a:bodyPr>
          <a:lstStyle/>
          <a:p>
            <a:endParaRPr lang="en-US" altLang="en-US"/>
          </a:p>
        </p:txBody>
      </p:sp>
      <p:sp>
        <p:nvSpPr>
          <p:cNvPr id="43013" name="Rectangle 5"/>
          <p:cNvSpPr>
            <a:spLocks noChangeArrowheads="1"/>
          </p:cNvSpPr>
          <p:nvPr/>
        </p:nvSpPr>
        <p:spPr bwMode="auto">
          <a:xfrm>
            <a:off x="304800" y="1676400"/>
            <a:ext cx="8877300" cy="5035550"/>
          </a:xfrm>
          <a:prstGeom prst="rect">
            <a:avLst/>
          </a:prstGeom>
          <a:noFill/>
          <a:ln w="9525">
            <a:noFill/>
            <a:miter lim="800000"/>
            <a:headEnd/>
            <a:tailEnd/>
          </a:ln>
        </p:spPr>
        <p:txBody>
          <a:bodyPr>
            <a:spAutoFit/>
          </a:bodyPr>
          <a:lstStyle/>
          <a:p>
            <a:pPr>
              <a:buClr>
                <a:srgbClr val="005F90"/>
              </a:buClr>
              <a:buFont typeface="Wingdings" pitchFamily="2" charset="2"/>
              <a:buChar char="«"/>
            </a:pPr>
            <a:r>
              <a:rPr lang="en-US" altLang="en-US" sz="1800"/>
              <a:t>George Washington was the first of the delegates to sign.</a:t>
            </a:r>
          </a:p>
          <a:p>
            <a:pPr>
              <a:buClr>
                <a:srgbClr val="005F90"/>
              </a:buClr>
              <a:buFont typeface="Wingdings" pitchFamily="2" charset="2"/>
              <a:buChar char="«"/>
            </a:pPr>
            <a:endParaRPr lang="en-US" altLang="en-US" sz="1800"/>
          </a:p>
          <a:p>
            <a:pPr>
              <a:buClr>
                <a:srgbClr val="005F90"/>
              </a:buClr>
              <a:buFont typeface="Wingdings" pitchFamily="2" charset="2"/>
              <a:buChar char="«"/>
            </a:pPr>
            <a:r>
              <a:rPr lang="en-US" altLang="en-US" sz="1800"/>
              <a:t>Delegates signed in order from the northern states to the southern states.</a:t>
            </a:r>
          </a:p>
          <a:p>
            <a:pPr>
              <a:buClr>
                <a:srgbClr val="005F90"/>
              </a:buClr>
              <a:buFont typeface="Wingdings" pitchFamily="2" charset="2"/>
              <a:buChar char="«"/>
            </a:pPr>
            <a:endParaRPr lang="en-US" altLang="en-US" sz="1800"/>
          </a:p>
          <a:p>
            <a:pPr>
              <a:buClr>
                <a:srgbClr val="005F90"/>
              </a:buClr>
              <a:buFont typeface="Wingdings" pitchFamily="2" charset="2"/>
              <a:buChar char="«"/>
            </a:pPr>
            <a:r>
              <a:rPr lang="en-US" altLang="en-US" sz="1800"/>
              <a:t>Only 39 of the delegates actually signed, not all approved of the document.</a:t>
            </a:r>
          </a:p>
          <a:p>
            <a:pPr>
              <a:buClr>
                <a:srgbClr val="005F90"/>
              </a:buClr>
              <a:buFont typeface="Wingdings" pitchFamily="2" charset="2"/>
              <a:buChar char="«"/>
            </a:pPr>
            <a:endParaRPr lang="en-US" altLang="en-US" sz="1800"/>
          </a:p>
          <a:p>
            <a:pPr>
              <a:buClr>
                <a:srgbClr val="005F90"/>
              </a:buClr>
              <a:buFont typeface="Wingdings" pitchFamily="2" charset="2"/>
              <a:buChar char="«"/>
            </a:pPr>
            <a:r>
              <a:rPr lang="en-US" altLang="en-US" sz="1800"/>
              <a:t>After being signed, it became part of a 6 page report sent to the Congress.</a:t>
            </a:r>
          </a:p>
          <a:p>
            <a:pPr>
              <a:buClr>
                <a:srgbClr val="005F90"/>
              </a:buClr>
              <a:buFont typeface="Wingdings" pitchFamily="2" charset="2"/>
              <a:buChar char="«"/>
            </a:pPr>
            <a:endParaRPr lang="en-US" altLang="en-US" sz="1800"/>
          </a:p>
          <a:p>
            <a:pPr>
              <a:buClr>
                <a:srgbClr val="005F90"/>
              </a:buClr>
              <a:buFont typeface="Wingdings" pitchFamily="2" charset="2"/>
              <a:buChar char="«"/>
            </a:pPr>
            <a:r>
              <a:rPr lang="en-US" altLang="en-US" sz="1800"/>
              <a:t>Congress accepted the report and sent it to the states for their approval.</a:t>
            </a:r>
          </a:p>
          <a:p>
            <a:pPr>
              <a:buClr>
                <a:srgbClr val="005F90"/>
              </a:buClr>
              <a:buFont typeface="Wingdings" pitchFamily="2" charset="2"/>
              <a:buChar char="«"/>
            </a:pPr>
            <a:endParaRPr lang="en-US" altLang="en-US" sz="1800"/>
          </a:p>
          <a:p>
            <a:pPr>
              <a:buClr>
                <a:srgbClr val="005F90"/>
              </a:buClr>
              <a:buFont typeface="Wingdings" pitchFamily="2" charset="2"/>
              <a:buChar char="«"/>
            </a:pPr>
            <a:r>
              <a:rPr lang="en-US" altLang="en-US" sz="1800"/>
              <a:t>It was ratified by nine of the 13 states by June 21, 1788 </a:t>
            </a:r>
          </a:p>
          <a:p>
            <a:pPr>
              <a:buClr>
                <a:srgbClr val="005F90"/>
              </a:buClr>
              <a:buFont typeface="Wingdings" pitchFamily="2" charset="2"/>
              <a:buNone/>
            </a:pPr>
            <a:r>
              <a:rPr lang="en-US" altLang="en-US" sz="1800"/>
              <a:t>-- becoming the law of the land.</a:t>
            </a:r>
          </a:p>
          <a:p>
            <a:pPr>
              <a:buClr>
                <a:srgbClr val="005F90"/>
              </a:buClr>
              <a:buFont typeface="Wingdings" pitchFamily="2" charset="2"/>
              <a:buNone/>
            </a:pPr>
            <a:endParaRPr lang="en-US" altLang="en-US" sz="1800"/>
          </a:p>
          <a:p>
            <a:pPr eaLnBrk="1" hangingPunct="1">
              <a:buClr>
                <a:srgbClr val="005F90"/>
              </a:buClr>
              <a:buFont typeface="Wingdings" pitchFamily="2" charset="2"/>
              <a:buChar char="«"/>
            </a:pPr>
            <a:r>
              <a:rPr lang="en-US" altLang="en-US" sz="1800"/>
              <a:t>After the text of the Constitution had been agreed upon, </a:t>
            </a:r>
          </a:p>
          <a:p>
            <a:pPr eaLnBrk="1" hangingPunct="1">
              <a:buClr>
                <a:srgbClr val="005F90"/>
              </a:buClr>
              <a:buFont typeface="Wingdings" pitchFamily="2" charset="2"/>
              <a:buNone/>
            </a:pPr>
            <a:r>
              <a:rPr lang="en-US" altLang="en-US" sz="1800"/>
              <a:t>Jacob Shallus, an assistant clerk of the Pennsylvania </a:t>
            </a:r>
          </a:p>
          <a:p>
            <a:pPr eaLnBrk="1" hangingPunct="1">
              <a:buClr>
                <a:srgbClr val="005F90"/>
              </a:buClr>
              <a:buFont typeface="Wingdings" pitchFamily="2" charset="2"/>
              <a:buNone/>
            </a:pPr>
            <a:r>
              <a:rPr lang="en-US" altLang="en-US" sz="1800"/>
              <a:t>State Assembly, was the penman who wrote the </a:t>
            </a:r>
          </a:p>
          <a:p>
            <a:pPr eaLnBrk="1" hangingPunct="1">
              <a:buClr>
                <a:srgbClr val="005F90"/>
              </a:buClr>
              <a:buFont typeface="Wingdings" pitchFamily="2" charset="2"/>
              <a:buNone/>
            </a:pPr>
            <a:r>
              <a:rPr lang="en-US" altLang="en-US" sz="1800"/>
              <a:t>document prior to signing.</a:t>
            </a:r>
          </a:p>
          <a:p>
            <a:pPr>
              <a:buFontTx/>
              <a:buChar char="•"/>
            </a:pPr>
            <a:endParaRPr lang="en-US" altLang="en-US"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PPTgraphic"/>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45059" name="Text Box 3"/>
          <p:cNvSpPr txBox="1">
            <a:spLocks noChangeArrowheads="1"/>
          </p:cNvSpPr>
          <p:nvPr/>
        </p:nvSpPr>
        <p:spPr bwMode="auto">
          <a:xfrm>
            <a:off x="2971800" y="381000"/>
            <a:ext cx="5486400" cy="579438"/>
          </a:xfrm>
          <a:prstGeom prst="rect">
            <a:avLst/>
          </a:prstGeom>
          <a:noFill/>
          <a:ln w="9525">
            <a:noFill/>
            <a:miter lim="800000"/>
            <a:headEnd/>
            <a:tailEnd/>
          </a:ln>
        </p:spPr>
        <p:txBody>
          <a:bodyPr>
            <a:spAutoFit/>
          </a:bodyPr>
          <a:lstStyle/>
          <a:p>
            <a:pPr algn="ctr"/>
            <a:r>
              <a:rPr lang="en-US" altLang="en-US" sz="3200" b="1">
                <a:solidFill>
                  <a:schemeClr val="bg1"/>
                </a:solidFill>
              </a:rPr>
              <a:t>More on the Constitution</a:t>
            </a:r>
          </a:p>
        </p:txBody>
      </p:sp>
      <p:sp>
        <p:nvSpPr>
          <p:cNvPr id="45060" name="Rectangle 4"/>
          <p:cNvSpPr>
            <a:spLocks noChangeArrowheads="1"/>
          </p:cNvSpPr>
          <p:nvPr/>
        </p:nvSpPr>
        <p:spPr bwMode="auto">
          <a:xfrm>
            <a:off x="514350" y="1828800"/>
            <a:ext cx="8115300" cy="4492625"/>
          </a:xfrm>
          <a:prstGeom prst="rect">
            <a:avLst/>
          </a:prstGeom>
          <a:noFill/>
          <a:ln w="9525">
            <a:noFill/>
            <a:miter lim="800000"/>
            <a:headEnd/>
            <a:tailEnd/>
          </a:ln>
        </p:spPr>
        <p:txBody>
          <a:bodyPr>
            <a:spAutoFit/>
          </a:bodyPr>
          <a:lstStyle/>
          <a:p>
            <a:pPr>
              <a:buClr>
                <a:srgbClr val="005F90"/>
              </a:buClr>
              <a:buFont typeface="Wingdings" pitchFamily="2" charset="2"/>
              <a:buChar char="«"/>
            </a:pPr>
            <a:r>
              <a:rPr lang="en-US" altLang="en-US" sz="1600" b="1"/>
              <a:t>How long did it take to frame the Constitution?</a:t>
            </a:r>
          </a:p>
          <a:p>
            <a:pPr>
              <a:buClr>
                <a:srgbClr val="005F90"/>
              </a:buClr>
              <a:buFont typeface="Wingdings" pitchFamily="2" charset="2"/>
              <a:buNone/>
            </a:pPr>
            <a:r>
              <a:rPr lang="en-US" altLang="en-US" sz="1600" i="1"/>
              <a:t>	It was drafted in one hundred working days.</a:t>
            </a:r>
          </a:p>
          <a:p>
            <a:pPr>
              <a:buClr>
                <a:srgbClr val="005F90"/>
              </a:buClr>
              <a:buFont typeface="Wingdings" pitchFamily="2" charset="2"/>
              <a:buChar char="«"/>
            </a:pPr>
            <a:endParaRPr lang="en-US" altLang="en-US" sz="1600" i="1"/>
          </a:p>
          <a:p>
            <a:pPr>
              <a:buClr>
                <a:srgbClr val="005F90"/>
              </a:buClr>
              <a:buFont typeface="Wingdings" pitchFamily="2" charset="2"/>
              <a:buChar char="«"/>
            </a:pPr>
            <a:r>
              <a:rPr lang="en-US" altLang="en-US" sz="1600" b="1"/>
              <a:t>Who was called the “Father of the Constitution?”</a:t>
            </a:r>
          </a:p>
          <a:p>
            <a:pPr>
              <a:buClr>
                <a:srgbClr val="005F90"/>
              </a:buClr>
              <a:buFont typeface="Wingdings" pitchFamily="2" charset="2"/>
              <a:buNone/>
            </a:pPr>
            <a:r>
              <a:rPr lang="en-US" altLang="en-US" sz="1600" i="1"/>
              <a:t>	James Madison of Virginia</a:t>
            </a:r>
          </a:p>
          <a:p>
            <a:pPr>
              <a:buClr>
                <a:srgbClr val="005F90"/>
              </a:buClr>
              <a:buFont typeface="Wingdings" pitchFamily="2" charset="2"/>
              <a:buChar char="«"/>
            </a:pPr>
            <a:endParaRPr lang="en-US" altLang="en-US" sz="1600"/>
          </a:p>
          <a:p>
            <a:pPr>
              <a:buClr>
                <a:srgbClr val="005F90"/>
              </a:buClr>
              <a:buFont typeface="Wingdings" pitchFamily="2" charset="2"/>
              <a:buChar char="«"/>
            </a:pPr>
            <a:r>
              <a:rPr lang="en-US" altLang="en-US" sz="1600" b="1"/>
              <a:t>Which state was the first to ratify the Constitution?</a:t>
            </a:r>
            <a:r>
              <a:rPr lang="en-US" altLang="en-US" sz="1600"/>
              <a:t> </a:t>
            </a:r>
          </a:p>
          <a:p>
            <a:pPr>
              <a:buClr>
                <a:srgbClr val="005F90"/>
              </a:buClr>
              <a:buFont typeface="Wingdings" pitchFamily="2" charset="2"/>
              <a:buNone/>
            </a:pPr>
            <a:r>
              <a:rPr lang="en-US" altLang="en-US" sz="1600" i="1"/>
              <a:t>	Delaware</a:t>
            </a:r>
          </a:p>
          <a:p>
            <a:pPr>
              <a:buClr>
                <a:srgbClr val="005F90"/>
              </a:buClr>
              <a:buFont typeface="Wingdings" pitchFamily="2" charset="2"/>
              <a:buChar char="«"/>
            </a:pPr>
            <a:endParaRPr lang="en-US" altLang="en-US" sz="1600" i="1"/>
          </a:p>
          <a:p>
            <a:pPr>
              <a:buClr>
                <a:srgbClr val="005F90"/>
              </a:buClr>
              <a:buFont typeface="Wingdings" pitchFamily="2" charset="2"/>
              <a:buChar char="«"/>
            </a:pPr>
            <a:r>
              <a:rPr lang="en-US" altLang="en-US" sz="1600" b="1"/>
              <a:t>How many pages long is the Constitution?</a:t>
            </a:r>
          </a:p>
          <a:p>
            <a:pPr>
              <a:buClr>
                <a:srgbClr val="005F90"/>
              </a:buClr>
              <a:buFont typeface="Wingdings" pitchFamily="2" charset="2"/>
              <a:buNone/>
            </a:pPr>
            <a:r>
              <a:rPr lang="en-US" altLang="en-US" sz="1600" i="1"/>
              <a:t>	Four</a:t>
            </a:r>
          </a:p>
          <a:p>
            <a:pPr>
              <a:buClr>
                <a:srgbClr val="005F90"/>
              </a:buClr>
              <a:buFont typeface="Wingdings" pitchFamily="2" charset="2"/>
              <a:buNone/>
            </a:pPr>
            <a:endParaRPr lang="en-US" altLang="en-US" sz="1600" i="1"/>
          </a:p>
          <a:p>
            <a:pPr eaLnBrk="1" hangingPunct="1">
              <a:buClr>
                <a:srgbClr val="005F90"/>
              </a:buClr>
              <a:buFont typeface="Wingdings" pitchFamily="2" charset="2"/>
              <a:buChar char="«"/>
            </a:pPr>
            <a:r>
              <a:rPr lang="en-US" altLang="en-US" sz="1600" b="1"/>
              <a:t>Which state didn’t send any delegates to the</a:t>
            </a:r>
            <a:r>
              <a:rPr lang="en-US" altLang="en-US" sz="1600"/>
              <a:t> </a:t>
            </a:r>
            <a:r>
              <a:rPr lang="en-US" altLang="en-US" sz="1600" b="1"/>
              <a:t>convention?</a:t>
            </a:r>
          </a:p>
          <a:p>
            <a:pPr eaLnBrk="1" hangingPunct="1">
              <a:buClr>
                <a:srgbClr val="005F90"/>
              </a:buClr>
              <a:buFont typeface="Wingdings" pitchFamily="2" charset="2"/>
              <a:buNone/>
            </a:pPr>
            <a:r>
              <a:rPr lang="en-US" altLang="en-US" sz="1600" i="1"/>
              <a:t>	Rhode Island</a:t>
            </a:r>
          </a:p>
          <a:p>
            <a:pPr eaLnBrk="1" hangingPunct="1">
              <a:buClr>
                <a:srgbClr val="005F90"/>
              </a:buClr>
              <a:buFont typeface="Wingdings" pitchFamily="2" charset="2"/>
              <a:buChar char="«"/>
            </a:pPr>
            <a:endParaRPr lang="en-US" altLang="en-US" sz="1600"/>
          </a:p>
          <a:p>
            <a:pPr eaLnBrk="1" hangingPunct="1">
              <a:buClr>
                <a:srgbClr val="005F90"/>
              </a:buClr>
              <a:buFont typeface="Wingdings" pitchFamily="2" charset="2"/>
              <a:buChar char="«"/>
            </a:pPr>
            <a:r>
              <a:rPr lang="en-US" altLang="en-US" sz="1600" b="1"/>
              <a:t>Does the Constitution give us our rights and liberties?</a:t>
            </a:r>
          </a:p>
          <a:p>
            <a:pPr eaLnBrk="1" hangingPunct="1">
              <a:buClr>
                <a:srgbClr val="005F90"/>
              </a:buClr>
              <a:buFont typeface="Wingdings" pitchFamily="2" charset="2"/>
              <a:buNone/>
            </a:pPr>
            <a:r>
              <a:rPr lang="en-US" altLang="en-US" sz="1600" i="1"/>
              <a:t>	No, it only guarantees them.</a:t>
            </a:r>
            <a:r>
              <a:rPr lang="en-US" altLang="en-US" sz="1600"/>
              <a:t> </a:t>
            </a:r>
          </a:p>
          <a:p>
            <a:pPr>
              <a:buClr>
                <a:srgbClr val="005F90"/>
              </a:buClr>
              <a:buFont typeface="Wingdings" pitchFamily="2" charset="2"/>
              <a:buNone/>
            </a:pPr>
            <a:endParaRPr lang="en-US" altLang="en-US" sz="16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1752" y="460248"/>
            <a:ext cx="8534400" cy="758952"/>
          </a:xfrm>
        </p:spPr>
        <p:txBody>
          <a:bodyPr>
            <a:normAutofit fontScale="90000"/>
          </a:bodyPr>
          <a:lstStyle/>
          <a:p>
            <a:r>
              <a:rPr lang="en-US" sz="4000" dirty="0"/>
              <a:t>The Six Basic Principles of the Constitution</a:t>
            </a:r>
          </a:p>
        </p:txBody>
      </p:sp>
      <p:sp>
        <p:nvSpPr>
          <p:cNvPr id="41987" name="Rectangle 3"/>
          <p:cNvSpPr>
            <a:spLocks noGrp="1" noChangeArrowheads="1"/>
          </p:cNvSpPr>
          <p:nvPr>
            <p:ph sz="quarter" idx="1"/>
          </p:nvPr>
        </p:nvSpPr>
        <p:spPr>
          <a:xfrm>
            <a:off x="381000" y="1714500"/>
            <a:ext cx="8229600" cy="4533900"/>
          </a:xfrm>
        </p:spPr>
        <p:txBody>
          <a:bodyPr/>
          <a:lstStyle/>
          <a:p>
            <a:pPr>
              <a:lnSpc>
                <a:spcPct val="80000"/>
              </a:lnSpc>
            </a:pPr>
            <a:r>
              <a:rPr lang="en-US" dirty="0"/>
              <a:t>1. Popular Sovereignty – supreme power rests with and only with the people</a:t>
            </a:r>
          </a:p>
          <a:p>
            <a:pPr lvl="1">
              <a:lnSpc>
                <a:spcPct val="80000"/>
              </a:lnSpc>
            </a:pPr>
            <a:r>
              <a:rPr lang="en-US" sz="3200" dirty="0"/>
              <a:t>Some parts of the Constitution mitigate popular sovereignty</a:t>
            </a:r>
          </a:p>
          <a:p>
            <a:pPr lvl="2">
              <a:lnSpc>
                <a:spcPct val="80000"/>
              </a:lnSpc>
            </a:pPr>
            <a:r>
              <a:rPr lang="en-US" sz="3200" dirty="0"/>
              <a:t>Electoral College chooses the president, not popular vote</a:t>
            </a:r>
          </a:p>
          <a:p>
            <a:pPr lvl="2">
              <a:lnSpc>
                <a:spcPct val="80000"/>
              </a:lnSpc>
            </a:pPr>
            <a:r>
              <a:rPr lang="en-US" sz="3200" dirty="0"/>
              <a:t>State Legislatures chose the Senate, not popular vote</a:t>
            </a:r>
          </a:p>
          <a:p>
            <a:pPr lvl="3">
              <a:lnSpc>
                <a:spcPct val="80000"/>
              </a:lnSpc>
            </a:pPr>
            <a:r>
              <a:rPr lang="en-US" sz="3200" dirty="0"/>
              <a:t>Later changed to direct popular election by 17</a:t>
            </a:r>
            <a:r>
              <a:rPr lang="en-US" sz="3200" baseline="30000" dirty="0"/>
              <a:t>th</a:t>
            </a:r>
            <a:r>
              <a:rPr lang="en-US" sz="3200" dirty="0"/>
              <a:t> Amendment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19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fade">
                                      <p:cBhvr>
                                        <p:cTn id="15" dur="1000"/>
                                        <p:tgtEl>
                                          <p:spTgt spid="41987">
                                            <p:txEl>
                                              <p:pRg st="1" end="1"/>
                                            </p:txEl>
                                          </p:spTgt>
                                        </p:tgtEl>
                                      </p:cBhvr>
                                    </p:animEffect>
                                    <p:anim calcmode="lin" valueType="num">
                                      <p:cBhvr>
                                        <p:cTn id="16"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98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9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Effect transition="in" filter="fade">
                                      <p:cBhvr>
                                        <p:cTn id="23" dur="1000"/>
                                        <p:tgtEl>
                                          <p:spTgt spid="41987">
                                            <p:txEl>
                                              <p:pRg st="2" end="2"/>
                                            </p:txEl>
                                          </p:spTgt>
                                        </p:tgtEl>
                                      </p:cBhvr>
                                    </p:animEffect>
                                    <p:anim calcmode="lin" valueType="num">
                                      <p:cBhvr>
                                        <p:cTn id="24"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198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98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987">
                                            <p:txEl>
                                              <p:pRg st="3" end="3"/>
                                            </p:txEl>
                                          </p:spTgt>
                                        </p:tgtEl>
                                        <p:attrNameLst>
                                          <p:attrName>style.visibility</p:attrName>
                                        </p:attrNameLst>
                                      </p:cBhvr>
                                      <p:to>
                                        <p:strVal val="visible"/>
                                      </p:to>
                                    </p:set>
                                    <p:animEffect transition="in" filter="fade">
                                      <p:cBhvr>
                                        <p:cTn id="31" dur="1000"/>
                                        <p:tgtEl>
                                          <p:spTgt spid="41987">
                                            <p:txEl>
                                              <p:pRg st="3" end="3"/>
                                            </p:txEl>
                                          </p:spTgt>
                                        </p:tgtEl>
                                      </p:cBhvr>
                                    </p:animEffect>
                                    <p:anim calcmode="lin" valueType="num">
                                      <p:cBhvr>
                                        <p:cTn id="32"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198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98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987">
                                            <p:txEl>
                                              <p:pRg st="4" end="4"/>
                                            </p:txEl>
                                          </p:spTgt>
                                        </p:tgtEl>
                                        <p:attrNameLst>
                                          <p:attrName>style.visibility</p:attrName>
                                        </p:attrNameLst>
                                      </p:cBhvr>
                                      <p:to>
                                        <p:strVal val="visible"/>
                                      </p:to>
                                    </p:set>
                                    <p:animEffect transition="in" filter="fade">
                                      <p:cBhvr>
                                        <p:cTn id="39" dur="1000"/>
                                        <p:tgtEl>
                                          <p:spTgt spid="41987">
                                            <p:txEl>
                                              <p:pRg st="4" end="4"/>
                                            </p:txEl>
                                          </p:spTgt>
                                        </p:tgtEl>
                                      </p:cBhvr>
                                    </p:animEffect>
                                    <p:anim calcmode="lin" valueType="num">
                                      <p:cBhvr>
                                        <p:cTn id="40"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198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98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1752" y="460248"/>
            <a:ext cx="8534400" cy="758952"/>
          </a:xfrm>
        </p:spPr>
        <p:txBody>
          <a:bodyPr>
            <a:normAutofit fontScale="90000"/>
          </a:bodyPr>
          <a:lstStyle/>
          <a:p>
            <a:r>
              <a:rPr lang="en-US" sz="4000" dirty="0"/>
              <a:t>The Six Basic Principles of the Constitution</a:t>
            </a:r>
          </a:p>
        </p:txBody>
      </p:sp>
      <p:sp>
        <p:nvSpPr>
          <p:cNvPr id="44035" name="Rectangle 3"/>
          <p:cNvSpPr>
            <a:spLocks noGrp="1" noChangeArrowheads="1"/>
          </p:cNvSpPr>
          <p:nvPr>
            <p:ph sz="quarter" idx="1"/>
          </p:nvPr>
        </p:nvSpPr>
        <p:spPr>
          <a:xfrm>
            <a:off x="457200" y="1600200"/>
            <a:ext cx="8229600" cy="2819400"/>
          </a:xfrm>
        </p:spPr>
        <p:txBody>
          <a:bodyPr/>
          <a:lstStyle/>
          <a:p>
            <a:pPr>
              <a:lnSpc>
                <a:spcPct val="80000"/>
              </a:lnSpc>
            </a:pPr>
            <a:r>
              <a:rPr lang="en-US" dirty="0"/>
              <a:t>2. Limited Government</a:t>
            </a:r>
          </a:p>
          <a:p>
            <a:pPr lvl="1">
              <a:lnSpc>
                <a:spcPct val="80000"/>
              </a:lnSpc>
            </a:pPr>
            <a:r>
              <a:rPr lang="en-US" sz="3200" dirty="0">
                <a:solidFill>
                  <a:schemeClr val="tx1"/>
                </a:solidFill>
              </a:rPr>
              <a:t>Also called constitutionalism, and rule of law</a:t>
            </a:r>
          </a:p>
          <a:p>
            <a:pPr lvl="1">
              <a:lnSpc>
                <a:spcPct val="80000"/>
              </a:lnSpc>
            </a:pPr>
            <a:r>
              <a:rPr lang="en-US" sz="3200" dirty="0">
                <a:solidFill>
                  <a:schemeClr val="tx1"/>
                </a:solidFill>
              </a:rPr>
              <a:t>Government is not all-powerful</a:t>
            </a:r>
          </a:p>
          <a:p>
            <a:pPr lvl="1">
              <a:lnSpc>
                <a:spcPct val="80000"/>
              </a:lnSpc>
            </a:pPr>
            <a:r>
              <a:rPr lang="en-US" sz="3200" dirty="0">
                <a:solidFill>
                  <a:schemeClr val="tx1"/>
                </a:solidFill>
              </a:rPr>
              <a:t>Powers government has and doesn’t have are listed</a:t>
            </a:r>
          </a:p>
        </p:txBody>
      </p:sp>
      <p:pic>
        <p:nvPicPr>
          <p:cNvPr id="44036" name="Picture 4" descr="Richard Nixon"/>
          <p:cNvPicPr>
            <a:picLocks noChangeAspect="1" noChangeArrowheads="1"/>
          </p:cNvPicPr>
          <p:nvPr/>
        </p:nvPicPr>
        <p:blipFill>
          <a:blip r:embed="rId2" cstate="print"/>
          <a:srcRect/>
          <a:stretch>
            <a:fillRect/>
          </a:stretch>
        </p:blipFill>
        <p:spPr bwMode="auto">
          <a:xfrm>
            <a:off x="914400" y="4267200"/>
            <a:ext cx="2360613" cy="2438400"/>
          </a:xfrm>
          <a:prstGeom prst="rect">
            <a:avLst/>
          </a:prstGeom>
          <a:noFill/>
        </p:spPr>
      </p:pic>
      <p:pic>
        <p:nvPicPr>
          <p:cNvPr id="44039" name="Picture 7" descr="Tom DeLay"/>
          <p:cNvPicPr>
            <a:picLocks noChangeAspect="1" noChangeArrowheads="1"/>
          </p:cNvPicPr>
          <p:nvPr/>
        </p:nvPicPr>
        <p:blipFill>
          <a:blip r:embed="rId3" cstate="print"/>
          <a:srcRect/>
          <a:stretch>
            <a:fillRect/>
          </a:stretch>
        </p:blipFill>
        <p:spPr bwMode="auto">
          <a:xfrm>
            <a:off x="3886200" y="4267200"/>
            <a:ext cx="1647825" cy="2438400"/>
          </a:xfrm>
          <a:prstGeom prst="rect">
            <a:avLst/>
          </a:prstGeom>
          <a:noFill/>
        </p:spPr>
      </p:pic>
      <p:pic>
        <p:nvPicPr>
          <p:cNvPr id="44040" name="Picture 8" descr="Bill Frist"/>
          <p:cNvPicPr>
            <a:picLocks noChangeAspect="1" noChangeArrowheads="1"/>
          </p:cNvPicPr>
          <p:nvPr/>
        </p:nvPicPr>
        <p:blipFill>
          <a:blip r:embed="rId4" cstate="print"/>
          <a:srcRect/>
          <a:stretch>
            <a:fillRect/>
          </a:stretch>
        </p:blipFill>
        <p:spPr bwMode="auto">
          <a:xfrm>
            <a:off x="6221413" y="4267200"/>
            <a:ext cx="1512887"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800" decel="100000"/>
                                        <p:tgtEl>
                                          <p:spTgt spid="44035">
                                            <p:txEl>
                                              <p:pRg st="0" end="0"/>
                                            </p:txEl>
                                          </p:spTgt>
                                        </p:tgtEl>
                                      </p:cBhvr>
                                    </p:animEffect>
                                    <p:anim calcmode="lin" valueType="num">
                                      <p:cBhvr>
                                        <p:cTn id="8" dur="800" decel="100000" fill="hold"/>
                                        <p:tgtEl>
                                          <p:spTgt spid="4403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403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403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fade">
                                      <p:cBhvr>
                                        <p:cTn id="17" dur="800" decel="100000"/>
                                        <p:tgtEl>
                                          <p:spTgt spid="44035">
                                            <p:txEl>
                                              <p:pRg st="1" end="1"/>
                                            </p:txEl>
                                          </p:spTgt>
                                        </p:tgtEl>
                                      </p:cBhvr>
                                    </p:animEffect>
                                    <p:anim calcmode="lin" valueType="num">
                                      <p:cBhvr>
                                        <p:cTn id="18" dur="800" decel="100000" fill="hold"/>
                                        <p:tgtEl>
                                          <p:spTgt spid="44035">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4035">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4035">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4035">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403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4035">
                                            <p:txEl>
                                              <p:pRg st="2" end="2"/>
                                            </p:txEl>
                                          </p:spTgt>
                                        </p:tgtEl>
                                        <p:attrNameLst>
                                          <p:attrName>style.visibility</p:attrName>
                                        </p:attrNameLst>
                                      </p:cBhvr>
                                      <p:to>
                                        <p:strVal val="visible"/>
                                      </p:to>
                                    </p:set>
                                    <p:animEffect transition="in" filter="fade">
                                      <p:cBhvr>
                                        <p:cTn id="27" dur="800" decel="100000"/>
                                        <p:tgtEl>
                                          <p:spTgt spid="44035">
                                            <p:txEl>
                                              <p:pRg st="2" end="2"/>
                                            </p:txEl>
                                          </p:spTgt>
                                        </p:tgtEl>
                                      </p:cBhvr>
                                    </p:animEffect>
                                    <p:anim calcmode="lin" valueType="num">
                                      <p:cBhvr>
                                        <p:cTn id="28" dur="800" decel="100000" fill="hold"/>
                                        <p:tgtEl>
                                          <p:spTgt spid="44035">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4035">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4035">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4035">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403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4035">
                                            <p:txEl>
                                              <p:pRg st="3" end="3"/>
                                            </p:txEl>
                                          </p:spTgt>
                                        </p:tgtEl>
                                        <p:attrNameLst>
                                          <p:attrName>style.visibility</p:attrName>
                                        </p:attrNameLst>
                                      </p:cBhvr>
                                      <p:to>
                                        <p:strVal val="visible"/>
                                      </p:to>
                                    </p:set>
                                    <p:animEffect transition="in" filter="fade">
                                      <p:cBhvr>
                                        <p:cTn id="37" dur="800" decel="100000"/>
                                        <p:tgtEl>
                                          <p:spTgt spid="44035">
                                            <p:txEl>
                                              <p:pRg st="3" end="3"/>
                                            </p:txEl>
                                          </p:spTgt>
                                        </p:tgtEl>
                                      </p:cBhvr>
                                    </p:animEffect>
                                    <p:anim calcmode="lin" valueType="num">
                                      <p:cBhvr>
                                        <p:cTn id="38" dur="800" decel="100000" fill="hold"/>
                                        <p:tgtEl>
                                          <p:spTgt spid="4403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403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403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403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403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44036"/>
                                        </p:tgtEl>
                                        <p:attrNameLst>
                                          <p:attrName>style.visibility</p:attrName>
                                        </p:attrNameLst>
                                      </p:cBhvr>
                                      <p:to>
                                        <p:strVal val="visible"/>
                                      </p:to>
                                    </p:set>
                                    <p:anim from="(-#ppt_w/2)" to="(#ppt_x)" calcmode="lin" valueType="num">
                                      <p:cBhvr>
                                        <p:cTn id="47" dur="600" fill="hold">
                                          <p:stCondLst>
                                            <p:cond delay="0"/>
                                          </p:stCondLst>
                                        </p:cTn>
                                        <p:tgtEl>
                                          <p:spTgt spid="44036"/>
                                        </p:tgtEl>
                                        <p:attrNameLst>
                                          <p:attrName>ppt_x</p:attrName>
                                        </p:attrNameLst>
                                      </p:cBhvr>
                                    </p:anim>
                                    <p:anim from="0" to="-1.0" calcmode="lin" valueType="num">
                                      <p:cBhvr>
                                        <p:cTn id="48" dur="200" decel="50000" autoRev="1" fill="hold">
                                          <p:stCondLst>
                                            <p:cond delay="600"/>
                                          </p:stCondLst>
                                        </p:cTn>
                                        <p:tgtEl>
                                          <p:spTgt spid="44036"/>
                                        </p:tgtEl>
                                        <p:attrNameLst>
                                          <p:attrName>xshear</p:attrName>
                                        </p:attrNameLst>
                                      </p:cBhvr>
                                    </p:anim>
                                    <p:animScale>
                                      <p:cBhvr>
                                        <p:cTn id="49" dur="200" decel="100000" autoRev="1" fill="hold">
                                          <p:stCondLst>
                                            <p:cond delay="600"/>
                                          </p:stCondLst>
                                        </p:cTn>
                                        <p:tgtEl>
                                          <p:spTgt spid="44036"/>
                                        </p:tgtEl>
                                      </p:cBhvr>
                                      <p:from x="100000" y="100000"/>
                                      <p:to x="80000" y="100000"/>
                                    </p:animScale>
                                    <p:anim by="(#ppt_h/3+#ppt_w*0.1)" calcmode="lin" valueType="num">
                                      <p:cBhvr additive="sum">
                                        <p:cTn id="50" dur="200" decel="100000" autoRev="1" fill="hold">
                                          <p:stCondLst>
                                            <p:cond delay="600"/>
                                          </p:stCondLst>
                                        </p:cTn>
                                        <p:tgtEl>
                                          <p:spTgt spid="44036"/>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44039"/>
                                        </p:tgtEl>
                                        <p:attrNameLst>
                                          <p:attrName>style.visibility</p:attrName>
                                        </p:attrNameLst>
                                      </p:cBhvr>
                                      <p:to>
                                        <p:strVal val="visible"/>
                                      </p:to>
                                    </p:set>
                                    <p:anim to="" calcmode="lin" valueType="num">
                                      <p:cBhvr>
                                        <p:cTn id="55" dur="1" fill="hold"/>
                                        <p:tgtEl>
                                          <p:spTgt spid="44039"/>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44040"/>
                                        </p:tgtEl>
                                        <p:attrNameLst>
                                          <p:attrName>style.visibility</p:attrName>
                                        </p:attrNameLst>
                                      </p:cBhvr>
                                      <p:to>
                                        <p:strVal val="visible"/>
                                      </p:to>
                                    </p:set>
                                    <p:anim to="" calcmode="lin" valueType="num">
                                      <p:cBhvr>
                                        <p:cTn id="60" dur="1" fill="hold"/>
                                        <p:tgtEl>
                                          <p:spTgt spid="440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1752" y="460248"/>
            <a:ext cx="8534400" cy="758952"/>
          </a:xfrm>
        </p:spPr>
        <p:txBody>
          <a:bodyPr>
            <a:normAutofit fontScale="90000"/>
          </a:bodyPr>
          <a:lstStyle/>
          <a:p>
            <a:r>
              <a:rPr lang="en-US" sz="4000" dirty="0"/>
              <a:t>The Six Basic Principles of the Constitution</a:t>
            </a:r>
          </a:p>
        </p:txBody>
      </p:sp>
      <p:sp>
        <p:nvSpPr>
          <p:cNvPr id="45059" name="Rectangle 3"/>
          <p:cNvSpPr>
            <a:spLocks noGrp="1" noChangeArrowheads="1"/>
          </p:cNvSpPr>
          <p:nvPr>
            <p:ph sz="quarter" idx="1"/>
          </p:nvPr>
        </p:nvSpPr>
        <p:spPr>
          <a:xfrm>
            <a:off x="457200" y="1600200"/>
            <a:ext cx="8229600" cy="4876800"/>
          </a:xfrm>
        </p:spPr>
        <p:txBody>
          <a:bodyPr>
            <a:normAutofit/>
          </a:bodyPr>
          <a:lstStyle/>
          <a:p>
            <a:r>
              <a:rPr lang="en-US" sz="4000"/>
              <a:t>3. Separation of Powers</a:t>
            </a:r>
          </a:p>
          <a:p>
            <a:pPr lvl="1"/>
            <a:r>
              <a:rPr lang="en-US" sz="4000"/>
              <a:t>U.S. uses a presidential government, where the executive and legislative branches are chosen separately</a:t>
            </a:r>
          </a:p>
          <a:p>
            <a:pPr lvl="1"/>
            <a:r>
              <a:rPr lang="en-US" sz="4000"/>
              <a:t>Each branch has its own powers and 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 calcmode="lin" valueType="num">
                                      <p:cBhvr>
                                        <p:cTn id="15"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50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50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 calcmode="lin" valueType="num">
                                      <p:cBhvr>
                                        <p:cTn id="23"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50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50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229600" cy="1143000"/>
          </a:xfrm>
        </p:spPr>
        <p:txBody>
          <a:bodyPr>
            <a:normAutofit fontScale="90000"/>
          </a:bodyPr>
          <a:lstStyle/>
          <a:p>
            <a:r>
              <a:rPr lang="en-US" sz="4000" dirty="0"/>
              <a:t>The Six Basic Principles of the Constitution</a:t>
            </a:r>
          </a:p>
        </p:txBody>
      </p:sp>
      <p:sp>
        <p:nvSpPr>
          <p:cNvPr id="46083" name="Rectangle 3"/>
          <p:cNvSpPr>
            <a:spLocks noGrp="1" noChangeArrowheads="1"/>
          </p:cNvSpPr>
          <p:nvPr>
            <p:ph type="body" sz="half" idx="1"/>
          </p:nvPr>
        </p:nvSpPr>
        <p:spPr>
          <a:xfrm>
            <a:off x="457200" y="1600200"/>
            <a:ext cx="4038600" cy="4800600"/>
          </a:xfrm>
        </p:spPr>
        <p:txBody>
          <a:bodyPr/>
          <a:lstStyle/>
          <a:p>
            <a:r>
              <a:rPr lang="en-US" sz="4000"/>
              <a:t>4. Checks and Balances</a:t>
            </a:r>
          </a:p>
          <a:p>
            <a:pPr lvl="1"/>
            <a:r>
              <a:rPr lang="en-US" sz="4000"/>
              <a:t>Each branch is not totally independent of the others</a:t>
            </a:r>
          </a:p>
        </p:txBody>
      </p:sp>
      <p:sp>
        <p:nvSpPr>
          <p:cNvPr id="46085" name="Rectangle 5"/>
          <p:cNvSpPr>
            <a:spLocks noGrp="1" noChangeArrowheads="1"/>
          </p:cNvSpPr>
          <p:nvPr>
            <p:ph sz="half" idx="2"/>
          </p:nvPr>
        </p:nvSpPr>
        <p:spPr/>
        <p:txBody>
          <a:bodyPr/>
          <a:lstStyle/>
          <a:p>
            <a:endParaRPr lang="en-US" sz="2800"/>
          </a:p>
        </p:txBody>
      </p:sp>
      <p:pic>
        <p:nvPicPr>
          <p:cNvPr id="46084" name="Picture 4" descr="Hockey Check"/>
          <p:cNvPicPr>
            <a:picLocks noChangeAspect="1" noChangeArrowheads="1"/>
          </p:cNvPicPr>
          <p:nvPr/>
        </p:nvPicPr>
        <p:blipFill>
          <a:blip r:embed="rId2" cstate="print"/>
          <a:srcRect/>
          <a:stretch>
            <a:fillRect/>
          </a:stretch>
        </p:blipFill>
        <p:spPr bwMode="auto">
          <a:xfrm>
            <a:off x="4419600" y="2133600"/>
            <a:ext cx="4419600" cy="3557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800" decel="100000"/>
                                        <p:tgtEl>
                                          <p:spTgt spid="46083">
                                            <p:txEl>
                                              <p:pRg st="0" end="0"/>
                                            </p:txEl>
                                          </p:spTgt>
                                        </p:tgtEl>
                                      </p:cBhvr>
                                    </p:animEffect>
                                    <p:anim calcmode="lin" valueType="num">
                                      <p:cBhvr>
                                        <p:cTn id="8" dur="800" decel="100000" fill="hold"/>
                                        <p:tgtEl>
                                          <p:spTgt spid="460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60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60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fade">
                                      <p:cBhvr>
                                        <p:cTn id="17" dur="800" decel="100000"/>
                                        <p:tgtEl>
                                          <p:spTgt spid="46083">
                                            <p:txEl>
                                              <p:pRg st="1" end="1"/>
                                            </p:txEl>
                                          </p:spTgt>
                                        </p:tgtEl>
                                      </p:cBhvr>
                                    </p:animEffect>
                                    <p:anim calcmode="lin" valueType="num">
                                      <p:cBhvr>
                                        <p:cTn id="18" dur="800" decel="100000" fill="hold"/>
                                        <p:tgtEl>
                                          <p:spTgt spid="4608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608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608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608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608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xit" presetSubtype="10" fill="hold" nodeType="clickEffect">
                                  <p:stCondLst>
                                    <p:cond delay="0"/>
                                  </p:stCondLst>
                                  <p:childTnLst>
                                    <p:anim calcmode="lin" valueType="num">
                                      <p:cBhvr>
                                        <p:cTn id="26" dur="500"/>
                                        <p:tgtEl>
                                          <p:spTgt spid="46083">
                                            <p:txEl>
                                              <p:pRg st="1" end="1"/>
                                            </p:txEl>
                                          </p:spTgt>
                                        </p:tgtEl>
                                        <p:attrNameLst>
                                          <p:attrName>ppt_w</p:attrName>
                                        </p:attrNameLst>
                                      </p:cBhvr>
                                      <p:tavLst>
                                        <p:tav tm="0">
                                          <p:val>
                                            <p:strVal val="ppt_w"/>
                                          </p:val>
                                        </p:tav>
                                        <p:tav tm="100000">
                                          <p:val>
                                            <p:fltVal val="0"/>
                                          </p:val>
                                        </p:tav>
                                      </p:tavLst>
                                    </p:anim>
                                    <p:anim calcmode="lin" valueType="num">
                                      <p:cBhvr>
                                        <p:cTn id="27" dur="500"/>
                                        <p:tgtEl>
                                          <p:spTgt spid="46083">
                                            <p:txEl>
                                              <p:pRg st="1" end="1"/>
                                            </p:txEl>
                                          </p:spTgt>
                                        </p:tgtEl>
                                        <p:attrNameLst>
                                          <p:attrName>ppt_h</p:attrName>
                                        </p:attrNameLst>
                                      </p:cBhvr>
                                      <p:tavLst>
                                        <p:tav tm="0">
                                          <p:val>
                                            <p:strVal val="ppt_h"/>
                                          </p:val>
                                        </p:tav>
                                        <p:tav tm="100000">
                                          <p:val>
                                            <p:strVal val="ppt_h"/>
                                          </p:val>
                                        </p:tav>
                                      </p:tavLst>
                                    </p:anim>
                                    <p:set>
                                      <p:cBhvr>
                                        <p:cTn id="28" dur="1" fill="hold">
                                          <p:stCondLst>
                                            <p:cond delay="499"/>
                                          </p:stCondLst>
                                        </p:cTn>
                                        <p:tgtEl>
                                          <p:spTgt spid="4608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1143000"/>
          </a:xfrm>
        </p:spPr>
        <p:txBody>
          <a:bodyPr>
            <a:normAutofit fontScale="90000"/>
          </a:bodyPr>
          <a:lstStyle/>
          <a:p>
            <a:r>
              <a:rPr lang="en-US" sz="4000" dirty="0"/>
              <a:t>The Six Basic Principles of the Constitution</a:t>
            </a:r>
          </a:p>
        </p:txBody>
      </p:sp>
      <p:sp>
        <p:nvSpPr>
          <p:cNvPr id="48131" name="Rectangle 3"/>
          <p:cNvSpPr>
            <a:spLocks noGrp="1" noChangeArrowheads="1"/>
          </p:cNvSpPr>
          <p:nvPr>
            <p:ph type="body" sz="half" idx="1"/>
          </p:nvPr>
        </p:nvSpPr>
        <p:spPr>
          <a:xfrm>
            <a:off x="457200" y="1600200"/>
            <a:ext cx="4038600" cy="4800600"/>
          </a:xfrm>
        </p:spPr>
        <p:txBody>
          <a:bodyPr>
            <a:normAutofit/>
          </a:bodyPr>
          <a:lstStyle/>
          <a:p>
            <a:r>
              <a:rPr lang="en-US" sz="4000"/>
              <a:t>4. Checks and Balances</a:t>
            </a:r>
          </a:p>
          <a:p>
            <a:pPr lvl="1"/>
            <a:r>
              <a:rPr lang="en-US" sz="4000"/>
              <a:t>They have powers to override each other when necessary</a:t>
            </a:r>
          </a:p>
        </p:txBody>
      </p:sp>
      <p:sp>
        <p:nvSpPr>
          <p:cNvPr id="48132" name="Rectangle 4"/>
          <p:cNvSpPr>
            <a:spLocks noGrp="1" noChangeArrowheads="1"/>
          </p:cNvSpPr>
          <p:nvPr>
            <p:ph sz="half" idx="2"/>
          </p:nvPr>
        </p:nvSpPr>
        <p:spPr/>
        <p:txBody>
          <a:bodyPr/>
          <a:lstStyle/>
          <a:p>
            <a:endParaRPr lang="en-US" sz="2800"/>
          </a:p>
        </p:txBody>
      </p:sp>
      <p:pic>
        <p:nvPicPr>
          <p:cNvPr id="48133" name="Picture 5" descr="Hockey Check"/>
          <p:cNvPicPr>
            <a:picLocks noChangeAspect="1" noChangeArrowheads="1"/>
          </p:cNvPicPr>
          <p:nvPr/>
        </p:nvPicPr>
        <p:blipFill>
          <a:blip r:embed="rId2" cstate="print"/>
          <a:srcRect/>
          <a:stretch>
            <a:fillRect/>
          </a:stretch>
        </p:blipFill>
        <p:spPr bwMode="auto">
          <a:xfrm>
            <a:off x="4419600" y="2133600"/>
            <a:ext cx="4419600" cy="3557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p:cTn id="7" dur="10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813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81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281</TotalTime>
  <Words>1757</Words>
  <Application>Microsoft Office PowerPoint</Application>
  <PresentationFormat>On-screen Show (4:3)</PresentationFormat>
  <Paragraphs>273</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The United States Constitution</vt:lpstr>
      <vt:lpstr>Why Does the Constitution Matter?</vt:lpstr>
      <vt:lpstr>A Brief Outline</vt:lpstr>
      <vt:lpstr>The Seven Articles</vt:lpstr>
      <vt:lpstr>The Six Basic Principles of the Constitution</vt:lpstr>
      <vt:lpstr>The Six Basic Principles of the Constitution</vt:lpstr>
      <vt:lpstr>The Six Basic Principles of the Constitution</vt:lpstr>
      <vt:lpstr>The Six Basic Principles of the Constitution</vt:lpstr>
      <vt:lpstr>The Six Basic Principles of the Constitution</vt:lpstr>
      <vt:lpstr>Slide 10</vt:lpstr>
      <vt:lpstr>The Six Basic Principles of the Constitution</vt:lpstr>
      <vt:lpstr>The Six Basic Principles of the Constitution</vt:lpstr>
      <vt:lpstr>The Six Basic Principles of the Constitution</vt:lpstr>
      <vt:lpstr>Article I---Legislative Branch</vt:lpstr>
      <vt:lpstr>Slide 15</vt:lpstr>
      <vt:lpstr>Section Three---The Senate</vt:lpstr>
      <vt:lpstr>Slide 17</vt:lpstr>
      <vt:lpstr>Slide 18</vt:lpstr>
      <vt:lpstr>Key Parts of Article I</vt:lpstr>
      <vt:lpstr>Key Parts of Article I</vt:lpstr>
      <vt:lpstr>Article II—Executive Branch</vt:lpstr>
      <vt:lpstr>Slide 22</vt:lpstr>
      <vt:lpstr>Slide 23</vt:lpstr>
      <vt:lpstr>Key Parts of Article II</vt:lpstr>
      <vt:lpstr>Article III—Judicial Branch Section One—Federal Courts</vt:lpstr>
      <vt:lpstr>Section Two—Jurisdiction of the Federal Courts</vt:lpstr>
      <vt:lpstr>Slide 27</vt:lpstr>
      <vt:lpstr>Section Three--Treason</vt:lpstr>
      <vt:lpstr>Article IV</vt:lpstr>
      <vt:lpstr>Article V - Formal Amendment Process</vt:lpstr>
      <vt:lpstr>2 Ways to Propose an Amendment</vt:lpstr>
      <vt:lpstr>2 Ways to Ratify an Amendment</vt:lpstr>
      <vt:lpstr>Article VI</vt:lpstr>
      <vt:lpstr>Article VII</vt:lpstr>
      <vt:lpstr>Ratification</vt:lpstr>
      <vt:lpstr>The First Ten Amendments…</vt:lpstr>
      <vt:lpstr>First Amendment</vt:lpstr>
      <vt:lpstr>Second Amendment</vt:lpstr>
      <vt:lpstr>Third Amendment</vt:lpstr>
      <vt:lpstr>Fourth Amendment</vt:lpstr>
      <vt:lpstr>Fifth Amendment</vt:lpstr>
      <vt:lpstr>Sixth Amendment</vt:lpstr>
      <vt:lpstr>Seventh Amendment</vt:lpstr>
      <vt:lpstr>Eighth Amendment</vt:lpstr>
      <vt:lpstr>Ninth Amendment</vt:lpstr>
      <vt:lpstr>Tenth Amendment</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Constitution</dc:title>
  <dc:creator>Andrea</dc:creator>
  <cp:lastModifiedBy>student</cp:lastModifiedBy>
  <cp:revision>8</cp:revision>
  <dcterms:created xsi:type="dcterms:W3CDTF">2014-10-07T00:26:24Z</dcterms:created>
  <dcterms:modified xsi:type="dcterms:W3CDTF">2014-10-08T15:24:40Z</dcterms:modified>
</cp:coreProperties>
</file>