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6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6" r:id="rId22"/>
    <p:sldId id="261" r:id="rId23"/>
    <p:sldId id="257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456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2/15/2017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2/15/2017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1FDBFFD5-A01D-4EC2-8C7D-2001443AC0DB}" type="slidenum">
              <a:rPr lang="en-US" altLang="en-US" sz="1200" b="0">
                <a:latin typeface="Times New Roman" panose="02020603050405020304" pitchFamily="18" charset="0"/>
              </a:rPr>
              <a:pPr/>
              <a:t>6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346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30AD1582-7B81-4EEF-82F9-1886ED45DB8D}" type="slidenum">
              <a:rPr lang="en-US" altLang="en-US" sz="1200" b="0">
                <a:latin typeface="Times New Roman" panose="02020603050405020304" pitchFamily="18" charset="0"/>
              </a:rPr>
              <a:pPr/>
              <a:t>9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1806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fld id="{AD14630D-87AF-47B7-B1C4-26FB580829F7}" type="slidenum">
              <a:rPr lang="en-US" altLang="en-US" sz="1200" b="0">
                <a:latin typeface="Times New Roman" panose="02020603050405020304" pitchFamily="18" charset="0"/>
              </a:rPr>
              <a:pPr/>
              <a:t>17</a:t>
            </a:fld>
            <a:endParaRPr lang="en-US" altLang="en-US" sz="1200" b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99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775" y="4800600"/>
            <a:ext cx="7335837" cy="1371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2/15/2017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12"/>
          <p:cNvSpPr/>
          <p:nvPr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2/15/2017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2/15/2017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2/15/2017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2/15/2017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/>
              <a:pPr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images.google.com/imgres?imgurl=www.borg.com/~dave2/ak165.jpg&amp;imgrefurl=http://www.borg.com/~dave2/dave3.htm&amp;h=300&amp;w=274&amp;prev=/images%3Fq%3Dantique%2Bradio%26start%3D20%26svnum%3D10%26hl%3Den%26lr%3D%26ie%3DUTF-8%26sa%3DN" TargetMode="External"/><Relationship Id="rId7" Type="http://schemas.openxmlformats.org/officeDocument/2006/relationships/hyperlink" Target="http://www.newsound2000.com/parentsite/images/fulls/NST06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angelfire.com/film/Chaplin/charlientramp.jp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accuweather.ap.org/cgi-bin/apdownload.pl?5199728+Intl_Photos+accuweather.ap.org:80+++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oastercentral.com/2mb1225bba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hyperlink" Target="http://www.ritterdental.com/Story/TheGoldenYears/1920sTriB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Roaring 20’s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1918-1929</a:t>
            </a:r>
            <a:endParaRPr lang="en-US" dirty="0"/>
          </a:p>
        </p:txBody>
      </p:sp>
      <p:pic>
        <p:nvPicPr>
          <p:cNvPr id="10" name="Picture Placeholder 9" descr="Piano keys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Changing Society….maybe not all Good</a:t>
            </a:r>
            <a:endParaRPr lang="en-US" sz="4400" dirty="0"/>
          </a:p>
        </p:txBody>
      </p:sp>
      <p:pic>
        <p:nvPicPr>
          <p:cNvPr id="23554" name="Picture 2" descr="Image result for 192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905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1920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27432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mage result for 1920'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33" y="2322512"/>
            <a:ext cx="2201279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1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17813" y="228600"/>
            <a:ext cx="6869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sz="3600" b="1">
                <a:solidFill>
                  <a:srgbClr val="FF0000"/>
                </a:solidFill>
                <a:latin typeface="Tempus Sans ITC" panose="04020404030D07020202" pitchFamily="82" charset="0"/>
              </a:rPr>
              <a:t>Political Changes during the 1920s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92338" y="1371600"/>
            <a:ext cx="7864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Politically, the U.S. was led between 1920-1930 by 3 Republican Presidents… Can you name them??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16137" y="2708276"/>
            <a:ext cx="664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Warren Harding (1921-1923)--Republican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055812" y="3810001"/>
            <a:ext cx="678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Calvin Coolidge (1923-1929) -- Republican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192337" y="4841876"/>
            <a:ext cx="661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Herbert Hoover (1929-1933) --Republican</a:t>
            </a:r>
          </a:p>
        </p:txBody>
      </p:sp>
    </p:spTree>
    <p:extLst>
      <p:ext uri="{BB962C8B-B14F-4D97-AF65-F5344CB8AC3E}">
        <p14:creationId xmlns:p14="http://schemas.microsoft.com/office/powerpoint/2010/main" val="228967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26"/>
          <p:cNvSpPr txBox="1">
            <a:spLocks noChangeArrowheads="1"/>
          </p:cNvSpPr>
          <p:nvPr/>
        </p:nvSpPr>
        <p:spPr bwMode="auto">
          <a:xfrm>
            <a:off x="1522412" y="381000"/>
            <a:ext cx="7435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  <a:latin typeface="Tahoma" panose="020B0604030504040204" pitchFamily="34" charset="0"/>
              </a:rPr>
              <a:t>President Warren Harding  (1920-1923) </a:t>
            </a:r>
          </a:p>
        </p:txBody>
      </p:sp>
      <p:sp>
        <p:nvSpPr>
          <p:cNvPr id="10244" name="Text Box 1028"/>
          <p:cNvSpPr txBox="1">
            <a:spLocks noChangeArrowheads="1"/>
          </p:cNvSpPr>
          <p:nvPr/>
        </p:nvSpPr>
        <p:spPr bwMode="auto">
          <a:xfrm>
            <a:off x="2039938" y="1752600"/>
            <a:ext cx="839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“A Return to Normalcy”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–Harding’s campaign motto when he won the 1920 election: promises to  get America back to normal after the war and to run a government less involved in business and foreign affairs (wants to end the postwar recession)</a:t>
            </a:r>
          </a:p>
        </p:txBody>
      </p:sp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2039937" y="3775075"/>
            <a:ext cx="745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Harding’s Presidency is most remembered for it’s scandals:</a:t>
            </a:r>
          </a:p>
        </p:txBody>
      </p:sp>
      <p:sp>
        <p:nvSpPr>
          <p:cNvPr id="10247" name="Text Box 1031"/>
          <p:cNvSpPr txBox="1">
            <a:spLocks noChangeArrowheads="1"/>
          </p:cNvSpPr>
          <p:nvPr/>
        </p:nvSpPr>
        <p:spPr bwMode="auto">
          <a:xfrm>
            <a:off x="2039937" y="4535489"/>
            <a:ext cx="832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Teapot Dome Scandal: </a:t>
            </a:r>
            <a:r>
              <a:rPr lang="en-US" altLang="en-US" sz="2400" dirty="0"/>
              <a:t>Government officials accepted bribes from business men (money in exchange for government oil fields in Teapot Dome, Wyoming)</a:t>
            </a:r>
          </a:p>
        </p:txBody>
      </p:sp>
      <p:grpSp>
        <p:nvGrpSpPr>
          <p:cNvPr id="14344" name="Group 1037"/>
          <p:cNvGrpSpPr>
            <a:grpSpLocks/>
          </p:cNvGrpSpPr>
          <p:nvPr/>
        </p:nvGrpSpPr>
        <p:grpSpPr bwMode="auto">
          <a:xfrm>
            <a:off x="3278187" y="1858964"/>
            <a:ext cx="5634038" cy="3140075"/>
            <a:chOff x="0" y="0"/>
            <a:chExt cx="3549" cy="1978"/>
          </a:xfrm>
        </p:grpSpPr>
        <p:sp>
          <p:nvSpPr>
            <p:cNvPr id="14346" name="Rectangle 1032"/>
            <p:cNvSpPr>
              <a:spLocks noChangeArrowheads="1"/>
            </p:cNvSpPr>
            <p:nvPr/>
          </p:nvSpPr>
          <p:spPr bwMode="auto">
            <a:xfrm>
              <a:off x="0" y="0"/>
              <a:ext cx="35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4347" name="Group 1036"/>
            <p:cNvGrpSpPr>
              <a:grpSpLocks/>
            </p:cNvGrpSpPr>
            <p:nvPr/>
          </p:nvGrpSpPr>
          <p:grpSpPr bwMode="auto">
            <a:xfrm>
              <a:off x="0" y="0"/>
              <a:ext cx="3549" cy="1978"/>
              <a:chOff x="0" y="0"/>
              <a:chExt cx="3549" cy="1978"/>
            </a:xfrm>
          </p:grpSpPr>
          <p:sp>
            <p:nvSpPr>
              <p:cNvPr id="14348" name="Rectangle 10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4349" name="Rectangle 10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9" cy="1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dirty="0">
                    <a:latin typeface="Arial" panose="020B0604020202020204" pitchFamily="34" charset="0"/>
                  </a:rPr>
                  <a:t>  </a:t>
                </a:r>
                <a:r>
                  <a:rPr lang="en-US" altLang="en-US" sz="19000" dirty="0">
                    <a:latin typeface="Arial" panose="020B0604020202020204" pitchFamily="34" charset="0"/>
                  </a:rPr>
                  <a:t> </a:t>
                </a:r>
                <a:r>
                  <a:rPr lang="en-US" altLang="en-US" sz="1000" dirty="0">
                    <a:latin typeface="Arial" panose="020B0604020202020204" pitchFamily="34" charset="0"/>
                  </a:rPr>
                  <a:t>                                                        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000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4345" name="Picture 1035" descr="Portrait of Warren G. Har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2" b="42137"/>
          <a:stretch>
            <a:fillRect/>
          </a:stretch>
        </p:blipFill>
        <p:spPr bwMode="auto">
          <a:xfrm>
            <a:off x="8913812" y="0"/>
            <a:ext cx="1466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63737" y="269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11337" y="142876"/>
            <a:ext cx="578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President Calvin Coolidge 1923-1929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87538" y="1031875"/>
            <a:ext cx="345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"Stay Cool with Coolidge"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11337" y="1870075"/>
            <a:ext cx="50978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Took over after Harding's death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Committed to business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Laissez Faire approach to the economy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"Coolidge Prosperity" -- the economy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improves under Coolidge</a:t>
            </a:r>
          </a:p>
        </p:txBody>
      </p:sp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3278187" y="1866900"/>
            <a:ext cx="5634038" cy="3124200"/>
            <a:chOff x="0" y="0"/>
            <a:chExt cx="3549" cy="1968"/>
          </a:xfrm>
        </p:grpSpPr>
        <p:sp>
          <p:nvSpPr>
            <p:cNvPr id="1536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5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5370" name="Group 10"/>
            <p:cNvGrpSpPr>
              <a:grpSpLocks/>
            </p:cNvGrpSpPr>
            <p:nvPr/>
          </p:nvGrpSpPr>
          <p:grpSpPr bwMode="auto">
            <a:xfrm>
              <a:off x="0" y="0"/>
              <a:ext cx="3549" cy="1968"/>
              <a:chOff x="0" y="0"/>
              <a:chExt cx="3549" cy="1968"/>
            </a:xfrm>
          </p:grpSpPr>
          <p:sp>
            <p:nvSpPr>
              <p:cNvPr id="15371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5372" name="Rectangle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9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dirty="0">
                    <a:latin typeface="Arial" panose="020B0604020202020204" pitchFamily="34" charset="0"/>
                  </a:rPr>
                  <a:t>  </a:t>
                </a:r>
                <a:r>
                  <a:rPr lang="en-US" altLang="en-US" sz="18900" dirty="0">
                    <a:latin typeface="Arial" panose="020B0604020202020204" pitchFamily="34" charset="0"/>
                  </a:rPr>
                  <a:t> </a:t>
                </a:r>
                <a:r>
                  <a:rPr lang="en-US" altLang="en-US" sz="1000" dirty="0">
                    <a:latin typeface="Arial" panose="020B0604020202020204" pitchFamily="34" charset="0"/>
                  </a:rPr>
                  <a:t>                                                       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000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5367" name="Picture 9" descr="Portrait of Calvin Cool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422276"/>
            <a:ext cx="196532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735138" y="4343400"/>
            <a:ext cx="8474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The Kellogg-Briand Pact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-- passed in 1928 during Coolidge's presidency.  This was an agreement among nations to outlaw war except in self-defense.  Nations agree to settle disputes through peaceful means and not through war.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(Problem: there was no way to enforce the pact)</a:t>
            </a:r>
          </a:p>
        </p:txBody>
      </p:sp>
    </p:spTree>
    <p:extLst>
      <p:ext uri="{BB962C8B-B14F-4D97-AF65-F5344CB8AC3E}">
        <p14:creationId xmlns:p14="http://schemas.microsoft.com/office/powerpoint/2010/main" val="27453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63738" y="219076"/>
            <a:ext cx="6018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President Herbert Hoover (1929-1933)</a:t>
            </a:r>
          </a:p>
        </p:txBody>
      </p:sp>
      <p:grpSp>
        <p:nvGrpSpPr>
          <p:cNvPr id="16387" name="Group 8"/>
          <p:cNvGrpSpPr>
            <a:grpSpLocks/>
          </p:cNvGrpSpPr>
          <p:nvPr/>
        </p:nvGrpSpPr>
        <p:grpSpPr bwMode="auto">
          <a:xfrm>
            <a:off x="3278187" y="1874838"/>
            <a:ext cx="5634038" cy="3109912"/>
            <a:chOff x="0" y="0"/>
            <a:chExt cx="3549" cy="1959"/>
          </a:xfrm>
        </p:grpSpPr>
        <p:sp>
          <p:nvSpPr>
            <p:cNvPr id="163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5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6396" name="Group 7"/>
            <p:cNvGrpSpPr>
              <a:grpSpLocks/>
            </p:cNvGrpSpPr>
            <p:nvPr/>
          </p:nvGrpSpPr>
          <p:grpSpPr bwMode="auto">
            <a:xfrm>
              <a:off x="0" y="0"/>
              <a:ext cx="3549" cy="1959"/>
              <a:chOff x="0" y="0"/>
              <a:chExt cx="3549" cy="1959"/>
            </a:xfrm>
          </p:grpSpPr>
          <p:sp>
            <p:nvSpPr>
              <p:cNvPr id="16397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398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9" cy="1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  </a:t>
                </a:r>
                <a:r>
                  <a:rPr lang="en-US" altLang="en-US" sz="18800">
                    <a:latin typeface="Arial" panose="020B0604020202020204" pitchFamily="34" charset="0"/>
                  </a:rPr>
                  <a:t> </a:t>
                </a:r>
                <a:r>
                  <a:rPr lang="en-US" altLang="en-US" sz="1000">
                    <a:latin typeface="Arial" panose="020B0604020202020204" pitchFamily="34" charset="0"/>
                  </a:rPr>
                  <a:t>                                                      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00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6388" name="Picture 6" descr="Portrait of Herbert Ho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228601"/>
            <a:ext cx="19208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963738" y="1143000"/>
            <a:ext cx="5959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Promised to help end poverty and unequal distribution of wealth in the U.S.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Laissez faire government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Wanted to "help people help themselves"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197189" y="3127295"/>
            <a:ext cx="2300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PROBLEM!!!!!!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66"/>
              </a:solidFill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197189" y="4201319"/>
            <a:ext cx="6492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Hoover was President during the </a:t>
            </a:r>
            <a:r>
              <a:rPr lang="en-US" altLang="en-US" sz="2400" dirty="0" err="1"/>
              <a:t>Stockmarket</a:t>
            </a:r>
            <a:r>
              <a:rPr lang="en-US" altLang="en-US" sz="2400" dirty="0"/>
              <a:t> Crash in October of 1929 (Black Tuesday) --- leading to the start of the great </a:t>
            </a:r>
            <a:r>
              <a:rPr lang="en-US" altLang="en-US" sz="2400" dirty="0" smtClean="0"/>
              <a:t>depression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Also the creation of </a:t>
            </a:r>
            <a:r>
              <a:rPr lang="en-US" altLang="en-US" sz="2400" dirty="0" err="1" smtClean="0"/>
              <a:t>Hoovervilles</a:t>
            </a: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pic>
        <p:nvPicPr>
          <p:cNvPr id="16392" name="Picture 12" descr="c:\Program Files\Microsoft Office\Clipart\smbusbas\bs00770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4419600"/>
            <a:ext cx="19050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14"/>
          <p:cNvSpPr>
            <a:spLocks noChangeShapeType="1"/>
          </p:cNvSpPr>
          <p:nvPr/>
        </p:nvSpPr>
        <p:spPr bwMode="auto">
          <a:xfrm flipV="1">
            <a:off x="8609012" y="4495800"/>
            <a:ext cx="1676400" cy="1981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>
            <a:off x="8532812" y="4648200"/>
            <a:ext cx="1981200" cy="1828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497138" y="7939"/>
            <a:ext cx="6723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ahoma" panose="020B0604030504040204" pitchFamily="34" charset="0"/>
              </a:rPr>
              <a:t>Economic Changes during the 1920s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08413" y="914401"/>
            <a:ext cx="5197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Republican presidents are Pro-business and follow a laissez-faire policy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87537" y="2251075"/>
            <a:ext cx="574675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Many people experience economic prosperity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800" b="1" dirty="0"/>
              <a:t>An Economic Boom!!!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79612" y="3429001"/>
            <a:ext cx="7378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However NOT everyone experienced </a:t>
            </a:r>
            <a:r>
              <a:rPr lang="en-US" altLang="en-US" sz="2400" dirty="0">
                <a:solidFill>
                  <a:srgbClr val="FF0000"/>
                </a:solidFill>
              </a:rPr>
              <a:t>economic </a:t>
            </a:r>
            <a:r>
              <a:rPr lang="en-US" altLang="en-US" sz="2400" dirty="0" smtClean="0">
                <a:solidFill>
                  <a:srgbClr val="FF0000"/>
                </a:solidFill>
              </a:rPr>
              <a:t>prosperity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351213" y="4114801"/>
            <a:ext cx="27741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hlink"/>
                </a:solidFill>
                <a:latin typeface="SchoolBoy"/>
                <a:cs typeface="Times New Roman" panose="02020603050405020304" pitchFamily="18" charset="0"/>
              </a:rPr>
              <a:t>•</a:t>
            </a:r>
            <a:r>
              <a:rPr lang="en-US" altLang="en-US" sz="2400" dirty="0">
                <a:latin typeface="SchoolBoy"/>
              </a:rPr>
              <a:t>Farmers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choolBoy"/>
                <a:cs typeface="Times New Roman" panose="02020603050405020304" pitchFamily="18" charset="0"/>
              </a:rPr>
              <a:t>•</a:t>
            </a:r>
            <a:r>
              <a:rPr lang="en-US" altLang="en-US" sz="2400" dirty="0">
                <a:latin typeface="SchoolBoy"/>
              </a:rPr>
              <a:t>Native Americans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SchoolBoy"/>
                <a:cs typeface="Times New Roman" panose="02020603050405020304" pitchFamily="18" charset="0"/>
              </a:rPr>
              <a:t>•</a:t>
            </a:r>
            <a:r>
              <a:rPr lang="en-US" altLang="en-US" sz="2400" dirty="0">
                <a:latin typeface="SchoolBoy"/>
              </a:rPr>
              <a:t>African Americans</a:t>
            </a:r>
          </a:p>
        </p:txBody>
      </p:sp>
      <p:pic>
        <p:nvPicPr>
          <p:cNvPr id="17416" name="Picture 8" descr="c:\Program Files\Microsoft Office\Clipart\standard\stddir1\bd04896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2000"/>
            <a:ext cx="2265363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c:\Program Files\Microsoft Office\Clipart\standard\stddir2\bs00633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3" y="1600201"/>
            <a:ext cx="15208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4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63737" y="295276"/>
            <a:ext cx="8242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Who didn't prosper from the economy during the 1920s?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9412" y="865644"/>
            <a:ext cx="84740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CECFF"/>
                </a:solidFill>
              </a:rPr>
              <a:t>1.</a:t>
            </a:r>
            <a:r>
              <a:rPr lang="en-US" altLang="en-US" sz="2000" dirty="0">
                <a:solidFill>
                  <a:srgbClr val="FFFF66"/>
                </a:solidFill>
              </a:rPr>
              <a:t> </a:t>
            </a:r>
            <a:r>
              <a:rPr lang="en-US" altLang="en-US" sz="2000" u="sng" dirty="0">
                <a:solidFill>
                  <a:srgbClr val="FF0000"/>
                </a:solidFill>
              </a:rPr>
              <a:t>Farmers</a:t>
            </a:r>
            <a:r>
              <a:rPr lang="en-US" altLang="en-US" sz="2000" dirty="0">
                <a:solidFill>
                  <a:srgbClr val="CCECFF"/>
                </a:solidFill>
              </a:rPr>
              <a:t> </a:t>
            </a:r>
            <a:r>
              <a:rPr lang="en-US" altLang="en-US" sz="2000" dirty="0"/>
              <a:t>-- Small farmers are hurt by the economy.  Post WWI when European farmers begin producing again , American farmers are </a:t>
            </a:r>
            <a:r>
              <a:rPr lang="en-US" altLang="en-US" sz="2400" u="sng" dirty="0"/>
              <a:t>producing too much and prices fall.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	•</a:t>
            </a:r>
            <a:r>
              <a:rPr lang="en-US" altLang="en-US" sz="2000" dirty="0"/>
              <a:t>Farmers can't afford all of the luxury consumer goods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	and </a:t>
            </a:r>
            <a:r>
              <a:rPr lang="en-US" altLang="en-US" sz="2000" dirty="0" smtClean="0"/>
              <a:t>technology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Banks also repossessed Farms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African Americans still doing the sharecropping were kicked off land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CCECFF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79613" y="3276600"/>
            <a:ext cx="786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CECFF"/>
                </a:solidFill>
              </a:rPr>
              <a:t>2.</a:t>
            </a:r>
            <a:r>
              <a:rPr lang="en-US" altLang="en-US" sz="2000" dirty="0">
                <a:solidFill>
                  <a:srgbClr val="FFFF66"/>
                </a:solidFill>
              </a:rPr>
              <a:t> </a:t>
            </a:r>
            <a:r>
              <a:rPr lang="en-US" altLang="en-US" sz="2000" u="sng" dirty="0">
                <a:solidFill>
                  <a:srgbClr val="FF0000"/>
                </a:solidFill>
              </a:rPr>
              <a:t>Native Americans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-- Most live on reservations and have few luxury goods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       </a:t>
            </a:r>
            <a:r>
              <a:rPr lang="en-US" altLang="en-US" sz="2000" dirty="0">
                <a:cs typeface="Times New Roman" panose="02020603050405020304" pitchFamily="18" charset="0"/>
              </a:rPr>
              <a:t>•high unemployment rate and short lifespan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22612" y="4439941"/>
            <a:ext cx="8321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CECFF"/>
                </a:solidFill>
              </a:rPr>
              <a:t>3. </a:t>
            </a:r>
            <a:r>
              <a:rPr lang="en-US" altLang="en-US" sz="2000" u="sng" dirty="0">
                <a:solidFill>
                  <a:srgbClr val="FF0000"/>
                </a:solidFill>
              </a:rPr>
              <a:t>African Americans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-- faced discrimination 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     segregation is STILL LEGAL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•</a:t>
            </a:r>
            <a:r>
              <a:rPr lang="en-US" altLang="en-US" sz="2000" dirty="0"/>
              <a:t>The KKK becomes active again  (against African Americans)</a:t>
            </a:r>
            <a:endParaRPr lang="en-US" altLang="en-US" sz="2000" u="sng" dirty="0"/>
          </a:p>
        </p:txBody>
      </p:sp>
      <p:pic>
        <p:nvPicPr>
          <p:cNvPr id="18438" name="Picture 6" descr="c:\Program Files\Microsoft Office\Clipart\smbusbas\bd07693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70" y="1498600"/>
            <a:ext cx="1541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255713" y="5762675"/>
            <a:ext cx="906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Big corporations and the wealthy benefited the most from the economy!!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831975" y="18573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4346" name="Picture 10" descr="kkk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8"/>
          <a:stretch>
            <a:fillRect/>
          </a:stretch>
        </p:blipFill>
        <p:spPr bwMode="auto">
          <a:xfrm>
            <a:off x="9593262" y="3861146"/>
            <a:ext cx="226695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8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8612" y="152400"/>
            <a:ext cx="5257800" cy="6553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CA" altLang="en-US" sz="2400" b="1" dirty="0">
                <a:solidFill>
                  <a:schemeClr val="bg1"/>
                </a:solidFill>
              </a:rPr>
              <a:t>Marcus Garvey (Jamaican born immigrant) established the Universal Negro Improvement Association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2400" b="1" dirty="0"/>
              <a:t>believed in Black pride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2400" b="1" dirty="0"/>
              <a:t>advocated racial segregation b/c of Black superiority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2400" b="1" dirty="0"/>
              <a:t>Garvey believed Blacks should return to Africa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2400" b="1" dirty="0"/>
              <a:t>he purchased a ship to start the </a:t>
            </a:r>
            <a:r>
              <a:rPr lang="en-CA" altLang="en-US" sz="2400" b="1" u="sng" dirty="0"/>
              <a:t>Black Star</a:t>
            </a:r>
            <a:r>
              <a:rPr lang="en-CA" altLang="en-US" sz="2400" b="1" dirty="0"/>
              <a:t> 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2400" b="1" dirty="0"/>
              <a:t>attracted many investments: gov't charged him with w/fraud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 sz="2400" b="1" dirty="0"/>
              <a:t>he was found guilty and eventually deported to Jamaica, but his organization continued to exist</a:t>
            </a:r>
            <a:endParaRPr lang="en-US" altLang="en-US" sz="2400" b="1" dirty="0"/>
          </a:p>
        </p:txBody>
      </p:sp>
      <p:pic>
        <p:nvPicPr>
          <p:cNvPr id="43013" name="Picture 5" descr="Marcus Garv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57200"/>
            <a:ext cx="26384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s_yarmou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3962401"/>
            <a:ext cx="3048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7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665412" y="228601"/>
            <a:ext cx="669925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66"/>
                </a:solidFill>
              </a:rPr>
              <a:t>Social Changes during the 1920's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70005" y="1013824"/>
            <a:ext cx="822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/>
              <a:t>1.) </a:t>
            </a:r>
            <a:r>
              <a:rPr lang="en-US" altLang="en-US" sz="2800" b="1" u="sng" dirty="0">
                <a:solidFill>
                  <a:srgbClr val="FF0000"/>
                </a:solidFill>
              </a:rPr>
              <a:t>18th Amendment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-- passed in 1919, made the sale and consumption of alcohol illegal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811338" y="2098675"/>
            <a:ext cx="432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Why were people for prohibition?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118587" y="2613715"/>
            <a:ext cx="6797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•</a:t>
            </a:r>
            <a:r>
              <a:rPr lang="en-US" altLang="en-US" sz="2400" dirty="0"/>
              <a:t>People blame high crime rates on alcohol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•</a:t>
            </a:r>
            <a:r>
              <a:rPr lang="en-US" altLang="en-US" sz="2400" dirty="0"/>
              <a:t>People believe alcohol is evil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•</a:t>
            </a:r>
            <a:r>
              <a:rPr lang="en-US" altLang="en-US" sz="2400" dirty="0"/>
              <a:t>Traditional, Rural, and religious people most often supported prohibition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3925887" y="26352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9463" name="Group 17"/>
          <p:cNvGrpSpPr>
            <a:grpSpLocks/>
          </p:cNvGrpSpPr>
          <p:nvPr/>
        </p:nvGrpSpPr>
        <p:grpSpPr bwMode="auto">
          <a:xfrm>
            <a:off x="1136649" y="2679701"/>
            <a:ext cx="4116388" cy="461665"/>
            <a:chOff x="0" y="0"/>
            <a:chExt cx="2593" cy="461665"/>
          </a:xfrm>
        </p:grpSpPr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5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9468" name="Group 16"/>
            <p:cNvGrpSpPr>
              <a:grpSpLocks/>
            </p:cNvGrpSpPr>
            <p:nvPr/>
          </p:nvGrpSpPr>
          <p:grpSpPr bwMode="auto">
            <a:xfrm>
              <a:off x="0" y="0"/>
              <a:ext cx="1862" cy="461665"/>
              <a:chOff x="0" y="0"/>
              <a:chExt cx="1862" cy="461665"/>
            </a:xfrm>
          </p:grpSpPr>
          <p:sp>
            <p:nvSpPr>
              <p:cNvPr id="19469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9470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pic>
        <p:nvPicPr>
          <p:cNvPr id="19464" name="Picture 15" descr="Al Capone mug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4114801"/>
            <a:ext cx="22860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18"/>
          <p:cNvSpPr txBox="1">
            <a:spLocks noChangeArrowheads="1"/>
          </p:cNvSpPr>
          <p:nvPr/>
        </p:nvSpPr>
        <p:spPr bwMode="auto">
          <a:xfrm>
            <a:off x="7237412" y="5638800"/>
            <a:ext cx="2552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Famous gangster: Al Capone</a:t>
            </a:r>
          </a:p>
        </p:txBody>
      </p:sp>
      <p:pic>
        <p:nvPicPr>
          <p:cNvPr id="19466" name="Picture 19" descr="c:\Program Files\Microsoft Office\Clipart\standard\stddir1\bd00025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12" y="689056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535905" y="4250023"/>
            <a:ext cx="5113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What was the problem with prohibition?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0271" y="4917703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Prohibition was very hard to enforce, illegal drinking created a billion dollar industry (bootlegging), and speakeasies opened up</a:t>
            </a:r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66893" y="4250023"/>
            <a:ext cx="2171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1933-21</a:t>
            </a:r>
            <a:r>
              <a:rPr lang="en-US" sz="2000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dirty="0" smtClean="0">
                <a:solidFill>
                  <a:srgbClr val="FF0000"/>
                </a:solidFill>
              </a:rPr>
              <a:t> Amendment </a:t>
            </a:r>
            <a:r>
              <a:rPr lang="en-US" dirty="0" smtClean="0"/>
              <a:t>cancels out the 18</a:t>
            </a:r>
            <a:r>
              <a:rPr lang="en-US" baseline="30000" dirty="0" smtClean="0"/>
              <a:t>th</a:t>
            </a:r>
            <a:r>
              <a:rPr lang="en-US" dirty="0" smtClean="0"/>
              <a:t> Amendment.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2412" y="429280"/>
            <a:ext cx="3050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smtClean="0">
                <a:solidFill>
                  <a:srgbClr val="FF0000"/>
                </a:solidFill>
                <a:latin typeface="Tahoma" panose="020B0604030504040204" pitchFamily="34" charset="0"/>
              </a:rPr>
              <a:t>Lives </a:t>
            </a:r>
            <a:r>
              <a:rPr lang="en-US" altLang="en-US" sz="28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of Women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904659" y="1307307"/>
            <a:ext cx="5337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••In 1920 the </a:t>
            </a:r>
            <a:r>
              <a:rPr lang="en-US" altLang="en-US" sz="2400" u="sng" dirty="0">
                <a:solidFill>
                  <a:srgbClr val="FF0000"/>
                </a:solidFill>
              </a:rPr>
              <a:t>19th Amendment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is passed,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giving women gain the right to vote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904659" y="1952624"/>
            <a:ext cx="64166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CF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•Many more women join the workforce  (although many still believed a woman's place was in the home, and women had a hard time finding jobs outside of traditional roles such as teaching and clerical work)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•</a:t>
            </a:r>
            <a:r>
              <a:rPr lang="en-US" altLang="en-US" sz="2400" dirty="0"/>
              <a:t>face </a:t>
            </a:r>
            <a:r>
              <a:rPr lang="en-US" altLang="en-US" sz="2400" u="sng" dirty="0"/>
              <a:t>discrimination and low wages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268537" y="33940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979612" y="4933157"/>
            <a:ext cx="815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•Rebellious, independent women were given the name </a:t>
            </a:r>
            <a:r>
              <a:rPr lang="en-US" altLang="en-US" sz="2400" b="1" u="sng" dirty="0">
                <a:solidFill>
                  <a:srgbClr val="FF0000"/>
                </a:solidFill>
              </a:rPr>
              <a:t>flappers</a:t>
            </a:r>
          </a:p>
        </p:txBody>
      </p:sp>
      <p:pic>
        <p:nvPicPr>
          <p:cNvPr id="21513" name="Picture 10" descr="c:\Program Files\Microsoft Office\Clipart\standard\stddir1\bd00033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2" y="611981"/>
            <a:ext cx="1895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1" descr="c:\Program Files\Microsoft Office\Clipart\standard\stddir2\ed0031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2813453"/>
            <a:ext cx="17049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79613" y="533400"/>
            <a:ext cx="8093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Post WWI, (return to </a:t>
            </a:r>
            <a:r>
              <a:rPr lang="en-US" altLang="en-US" b="1" i="1" u="sng" dirty="0">
                <a:solidFill>
                  <a:srgbClr val="FF0000"/>
                </a:solidFill>
              </a:rPr>
              <a:t>isolation</a:t>
            </a:r>
            <a:r>
              <a:rPr lang="en-US" altLang="en-US" dirty="0"/>
              <a:t>) Americans are ready to make money and enjoy themselves!!!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497138" y="1924051"/>
            <a:ext cx="6797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</a:rPr>
              <a:t>Why were the 1920’s so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u="sng" dirty="0">
                <a:solidFill>
                  <a:srgbClr val="FF0000"/>
                </a:solidFill>
              </a:rPr>
              <a:t>Prosperous?</a:t>
            </a:r>
            <a:r>
              <a:rPr lang="en-US" altLang="en-US" sz="4800" dirty="0">
                <a:solidFill>
                  <a:srgbClr val="FF0000"/>
                </a:solidFill>
              </a:rPr>
              <a:t>…..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/>
              <a:t>Prosperous</a:t>
            </a:r>
            <a:r>
              <a:rPr lang="en-US" altLang="en-US" i="1" dirty="0"/>
              <a:t> (definition) </a:t>
            </a:r>
            <a:r>
              <a:rPr lang="en-US" altLang="en-US" dirty="0"/>
              <a:t>– Having success, flourishing, being well off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801938" y="2362201"/>
            <a:ext cx="7254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66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89212" y="4267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66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055812" y="3810001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3300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335338" y="4800600"/>
            <a:ext cx="679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84612" y="457201"/>
            <a:ext cx="5029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Flapper</a:t>
            </a:r>
            <a:r>
              <a:rPr lang="en-US" altLang="en-US" sz="2400" dirty="0">
                <a:solidFill>
                  <a:srgbClr val="FFCCFF"/>
                </a:solidFill>
              </a:rPr>
              <a:t> </a:t>
            </a:r>
            <a:r>
              <a:rPr lang="en-US" altLang="en-US" sz="2400" dirty="0"/>
              <a:t>– The nickname given to modern and rebellious women during the 1920’s,   they often: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 -had short hair cuts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 -short skirts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 -visited speakeasies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 -danced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 -wanted the same freedom as men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90984" y="4038600"/>
            <a:ext cx="8321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However!!!!!!!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	Most women WERE NOT flappers and still were very restricted by economic, political and social limits!!!</a:t>
            </a:r>
          </a:p>
        </p:txBody>
      </p:sp>
      <p:pic>
        <p:nvPicPr>
          <p:cNvPr id="22532" name="Picture 4" descr="Evening Wear 1920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304801"/>
            <a:ext cx="1957388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1926 Evening W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209550"/>
            <a:ext cx="17668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Louise Brooks in a stunning casual wear outf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506" y="3471753"/>
            <a:ext cx="16398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5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Palmer Raids: RED SCARE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5454" y="2576848"/>
            <a:ext cx="3428999" cy="35052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Attorney General Mitchell A. Palmer</a:t>
            </a:r>
          </a:p>
          <a:p>
            <a:pPr lvl="1"/>
            <a:r>
              <a:rPr lang="en-US" dirty="0" smtClean="0"/>
              <a:t>Wants to run for President, hopes this would help political gain</a:t>
            </a:r>
            <a:endParaRPr lang="en-US" dirty="0" smtClean="0"/>
          </a:p>
          <a:p>
            <a:r>
              <a:rPr lang="en-US" dirty="0" smtClean="0"/>
              <a:t>Witch hunt for so called Communist in the Country</a:t>
            </a:r>
          </a:p>
          <a:p>
            <a:r>
              <a:rPr lang="en-US" dirty="0" smtClean="0"/>
              <a:t>Finally starts to fade away after nothing happens in country-smoke and mirrors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Nativism</a:t>
            </a:r>
            <a:r>
              <a:rPr lang="en-US" dirty="0" smtClean="0"/>
              <a:t>=Hatred towards Immigrants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Immigration Laws are passed -- </a:t>
            </a:r>
            <a:r>
              <a:rPr lang="en-US" altLang="en-US" dirty="0">
                <a:solidFill>
                  <a:srgbClr val="FF0000"/>
                </a:solidFill>
              </a:rPr>
              <a:t>The National Origins Act and </a:t>
            </a:r>
            <a:r>
              <a:rPr lang="en-US" altLang="en-US" dirty="0" err="1">
                <a:solidFill>
                  <a:srgbClr val="FF0000"/>
                </a:solidFill>
              </a:rPr>
              <a:t>and</a:t>
            </a:r>
            <a:r>
              <a:rPr lang="en-US" altLang="en-US" dirty="0">
                <a:solidFill>
                  <a:srgbClr val="FF0000"/>
                </a:solidFill>
              </a:rPr>
              <a:t> Emergency Quota Act </a:t>
            </a:r>
            <a:r>
              <a:rPr lang="en-US" altLang="en-US" dirty="0"/>
              <a:t>are passed to limit immigration into the U.S.  These quotas kept immigration numbers from Eastern and Southern Europe and Asia low.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Sacco and </a:t>
            </a:r>
            <a:r>
              <a:rPr lang="en-US" altLang="en-US" dirty="0" err="1" smtClean="0">
                <a:solidFill>
                  <a:srgbClr val="FF0000"/>
                </a:solidFill>
              </a:rPr>
              <a:t>Venzetti</a:t>
            </a:r>
            <a:r>
              <a:rPr lang="en-US" altLang="en-US" dirty="0" smtClean="0">
                <a:solidFill>
                  <a:srgbClr val="FF0000"/>
                </a:solidFill>
              </a:rPr>
              <a:t> Trial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No evidence were sentenced to death over a robbery and murder</a:t>
            </a:r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Lindbergh Trial??</a:t>
            </a:r>
            <a:endParaRPr lang="en-US" dirty="0"/>
          </a:p>
        </p:txBody>
      </p:sp>
      <p:pic>
        <p:nvPicPr>
          <p:cNvPr id="4098" name="Picture 2" descr="Image result for mitchell a palm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4" y="2967401"/>
            <a:ext cx="2036300" cy="26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73" y="2209800"/>
            <a:ext cx="9144000" cy="762000"/>
          </a:xfrm>
        </p:spPr>
        <p:txBody>
          <a:bodyPr/>
          <a:lstStyle/>
          <a:p>
            <a:r>
              <a:rPr lang="en-US" dirty="0" smtClean="0"/>
              <a:t>Religion vs. Education:</a:t>
            </a:r>
            <a:br>
              <a:rPr lang="en-US" dirty="0" smtClean="0"/>
            </a:br>
            <a:r>
              <a:rPr lang="en-US" dirty="0" smtClean="0"/>
              <a:t>Scopes Trial…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79612" y="838201"/>
            <a:ext cx="8001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u="sng" dirty="0">
                <a:solidFill>
                  <a:srgbClr val="FF0000"/>
                </a:solidFill>
              </a:rPr>
              <a:t>Reason #1</a:t>
            </a:r>
            <a:r>
              <a:rPr lang="en-US" altLang="en-US" sz="3600" dirty="0">
                <a:solidFill>
                  <a:srgbClr val="FF0000"/>
                </a:solidFill>
              </a:rPr>
              <a:t>-- </a:t>
            </a:r>
            <a:r>
              <a:rPr lang="en-US" altLang="en-US" sz="3600" u="sng" dirty="0">
                <a:solidFill>
                  <a:srgbClr val="FF0000"/>
                </a:solidFill>
              </a:rPr>
              <a:t>Impact of the Automob</a:t>
            </a:r>
            <a:r>
              <a:rPr lang="en-US" altLang="en-US" sz="3600" dirty="0">
                <a:solidFill>
                  <a:srgbClr val="FF0000"/>
                </a:solidFill>
              </a:rPr>
              <a:t>ile </a:t>
            </a:r>
            <a:r>
              <a:rPr lang="en-US" altLang="en-US" sz="2800" dirty="0">
                <a:solidFill>
                  <a:srgbClr val="FFFF66"/>
                </a:solidFill>
              </a:rPr>
              <a:t>– </a:t>
            </a:r>
            <a:r>
              <a:rPr lang="en-US" altLang="en-US" sz="2800" dirty="0"/>
              <a:t>Henry Ford developed the assembly line (parts can be made faster and can be made by unskilled workers)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27212" y="2590801"/>
            <a:ext cx="820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What impact did Ford’s assembly line have on the U.S.?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51013" y="3200400"/>
            <a:ext cx="682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66"/>
                </a:solidFill>
              </a:rPr>
              <a:t> </a:t>
            </a:r>
            <a:r>
              <a:rPr lang="en-US" altLang="en-US" sz="2400" dirty="0"/>
              <a:t>**Ford’s assembly line makes car production cheaper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674812" y="3733800"/>
            <a:ext cx="6781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**Cars are much more affordable – no longer just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     toys for the wealthy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**gas station, restaurant, and tourism businesses boom and it becomes easy to live in rural areas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811338" y="66676"/>
            <a:ext cx="590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Reasons for Prosperity in the 1920s…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759075" y="26797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152" name="Picture 9" descr="Henry Ford with the Model 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4210348"/>
            <a:ext cx="27432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8151813" y="6521450"/>
            <a:ext cx="1958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Ford and his Model T</a:t>
            </a:r>
          </a:p>
        </p:txBody>
      </p:sp>
    </p:spTree>
    <p:extLst>
      <p:ext uri="{BB962C8B-B14F-4D97-AF65-F5344CB8AC3E}">
        <p14:creationId xmlns:p14="http://schemas.microsoft.com/office/powerpoint/2010/main" val="2049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as stations from 1920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381000"/>
            <a:ext cx="547687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mous roads in the 1920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419637"/>
            <a:ext cx="5619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amous route 66 in the 1920'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3657600"/>
            <a:ext cx="4724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amous route 66 in the 1920'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048000"/>
            <a:ext cx="48387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3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68537" y="323850"/>
            <a:ext cx="6383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Reasons for Prosperity in the 1920s…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03413" y="914401"/>
            <a:ext cx="77120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FF0000"/>
                </a:solidFill>
              </a:rPr>
              <a:t>Reason #2</a:t>
            </a:r>
            <a:r>
              <a:rPr lang="en-US" altLang="en-US" sz="3600" b="1" dirty="0">
                <a:solidFill>
                  <a:srgbClr val="FF0000"/>
                </a:solidFill>
              </a:rPr>
              <a:t> – The development of New Industries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**widespread use of electricity allows for many new industries, jobs, and profits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03412" y="3657601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What are some of the new industries in the 1920s?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08213" y="4267201"/>
            <a:ext cx="74834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1.  </a:t>
            </a:r>
            <a:r>
              <a:rPr lang="en-US" altLang="en-US" sz="2400" dirty="0"/>
              <a:t>The automobile industry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2.   The Electrical Industry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3.   Radio and Motion Picture Industries</a:t>
            </a:r>
          </a:p>
        </p:txBody>
      </p:sp>
      <p:pic>
        <p:nvPicPr>
          <p:cNvPr id="4102" name="Picture 6" descr="c:\Program Files\Microsoft Office\Clipart\standard\stddir1\bd07097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2" y="3124201"/>
            <a:ext cx="9017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Program Files\Microsoft Office\Clipart\WebArt\tn00608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2" y="4038600"/>
            <a:ext cx="142875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Program Files\Microsoft Office\Clipart\standard\stddir2\en00613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5486400"/>
            <a:ext cx="9461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464050" y="1600200"/>
            <a:ext cx="373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Script MT Bold" panose="03040602040607080904" pitchFamily="66" charset="0"/>
              </a:rPr>
              <a:t>Radio</a:t>
            </a:r>
          </a:p>
          <a:p>
            <a:pPr algn="ctr" eaLnBrk="1" hangingPunct="1"/>
            <a:r>
              <a:rPr lang="en-US" altLang="en-US" dirty="0">
                <a:latin typeface="Script MT Bold" panose="03040602040607080904" pitchFamily="66" charset="0"/>
              </a:rPr>
              <a:t>KDKA Pittsburgh</a:t>
            </a:r>
          </a:p>
          <a:p>
            <a:pPr algn="ctr" eaLnBrk="1" hangingPunct="1"/>
            <a:r>
              <a:rPr lang="en-US" altLang="en-US" dirty="0">
                <a:latin typeface="Script MT Bold" panose="03040602040607080904" pitchFamily="66" charset="0"/>
              </a:rPr>
              <a:t>GE, Westinghouse,&amp; RCA </a:t>
            </a:r>
            <a:r>
              <a:rPr lang="en-US" altLang="en-US" dirty="0">
                <a:solidFill>
                  <a:schemeClr val="bg2"/>
                </a:solidFill>
                <a:latin typeface="Script MT Bold" panose="03040602040607080904" pitchFamily="66" charset="0"/>
              </a:rPr>
              <a:t>form NBC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113212" y="3505201"/>
            <a:ext cx="4114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Rockwell Extra Bold" panose="02060903040505020403" pitchFamily="18" charset="0"/>
              </a:defRPr>
            </a:lvl9pPr>
          </a:lstStyle>
          <a:p>
            <a:pPr eaLnBrk="1" hangingPunct="1"/>
            <a:r>
              <a:rPr lang="en-US" altLang="en-US" sz="2000" b="0">
                <a:solidFill>
                  <a:srgbClr val="FF3300"/>
                </a:solidFill>
                <a:latin typeface="Broadway" panose="04040905080B02020502" pitchFamily="82" charset="0"/>
              </a:rPr>
              <a:t>Silent Movies</a:t>
            </a:r>
          </a:p>
          <a:p>
            <a:pPr eaLnBrk="1" hangingPunct="1"/>
            <a:r>
              <a:rPr lang="en-US" altLang="en-US" sz="2000" b="0">
                <a:solidFill>
                  <a:srgbClr val="FF3300"/>
                </a:solidFill>
                <a:latin typeface="Broadway" panose="04040905080B02020502" pitchFamily="82" charset="0"/>
              </a:rPr>
              <a:t>Charlie Chaplin</a:t>
            </a:r>
          </a:p>
          <a:p>
            <a:pPr eaLnBrk="1" hangingPunct="1"/>
            <a:endParaRPr lang="en-US" altLang="en-US" sz="2000" b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0">
                <a:solidFill>
                  <a:srgbClr val="FF0066"/>
                </a:solidFill>
                <a:latin typeface="Elephant" panose="02020904090505020303" pitchFamily="18" charset="0"/>
              </a:rPr>
              <a:t>“Talkies”</a:t>
            </a:r>
          </a:p>
          <a:p>
            <a:pPr eaLnBrk="1" hangingPunct="1"/>
            <a:r>
              <a:rPr lang="en-US" altLang="en-US" sz="2000" i="1">
                <a:solidFill>
                  <a:srgbClr val="FF0066"/>
                </a:solidFill>
                <a:latin typeface="Elephant" panose="02020904090505020303" pitchFamily="18" charset="0"/>
              </a:rPr>
              <a:t>The Jazz Singer</a:t>
            </a:r>
          </a:p>
          <a:p>
            <a:pPr eaLnBrk="1" hangingPunct="1"/>
            <a:r>
              <a:rPr lang="en-US" altLang="en-US" sz="2000" b="0">
                <a:solidFill>
                  <a:srgbClr val="FF0066"/>
                </a:solidFill>
                <a:latin typeface="Elephant" panose="02020904090505020303" pitchFamily="18" charset="0"/>
              </a:rPr>
              <a:t>Starring Al Jolson</a:t>
            </a:r>
          </a:p>
          <a:p>
            <a:pPr eaLnBrk="1" hangingPunct="1"/>
            <a:endParaRPr lang="en-US" altLang="en-US" sz="2000" b="0">
              <a:solidFill>
                <a:srgbClr val="FF0066"/>
              </a:solidFill>
              <a:latin typeface="Elephant" panose="02020904090505020303" pitchFamily="18" charset="0"/>
            </a:endParaRPr>
          </a:p>
          <a:p>
            <a:pPr eaLnBrk="1" hangingPunct="1"/>
            <a:r>
              <a:rPr lang="en-US" altLang="en-US" sz="2000" b="0">
                <a:solidFill>
                  <a:schemeClr val="tx2"/>
                </a:solidFill>
                <a:latin typeface="Elephant" panose="02020904090505020303" pitchFamily="18" charset="0"/>
              </a:rPr>
              <a:t>Mary Pickford</a:t>
            </a:r>
          </a:p>
          <a:p>
            <a:pPr eaLnBrk="1" hangingPunct="1"/>
            <a:r>
              <a:rPr lang="en-US" altLang="en-US" sz="2000" b="0">
                <a:solidFill>
                  <a:schemeClr val="tx2"/>
                </a:solidFill>
                <a:latin typeface="Elephant" panose="02020904090505020303" pitchFamily="18" charset="0"/>
              </a:rPr>
              <a:t>“America’s Sweetheart”</a:t>
            </a:r>
          </a:p>
        </p:txBody>
      </p:sp>
      <p:pic>
        <p:nvPicPr>
          <p:cNvPr id="12299" name="Picture 11" descr="ak16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762000"/>
            <a:ext cx="2378075" cy="2590800"/>
          </a:xfrm>
          <a:prstGeom prst="rect">
            <a:avLst/>
          </a:prstGeom>
          <a:noFill/>
          <a:ln w="1174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harlientram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762000"/>
            <a:ext cx="1747838" cy="2590800"/>
          </a:xfrm>
          <a:prstGeom prst="rect">
            <a:avLst/>
          </a:prstGeom>
          <a:noFill/>
          <a:ln w="666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NST06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3505200"/>
            <a:ext cx="3048000" cy="3048000"/>
          </a:xfrm>
          <a:prstGeom prst="rect">
            <a:avLst/>
          </a:prstGeom>
          <a:noFill/>
          <a:ln w="984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Click to download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3352800"/>
            <a:ext cx="2511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73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16138" y="295276"/>
            <a:ext cx="590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Reasons for Prosperity in the 1920s…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497138" y="914401"/>
            <a:ext cx="71024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FF0000"/>
                </a:solidFill>
              </a:rPr>
              <a:t>Reasons #3</a:t>
            </a:r>
            <a:r>
              <a:rPr lang="en-US" altLang="en-US" sz="3600" b="1" dirty="0">
                <a:solidFill>
                  <a:srgbClr val="FF0000"/>
                </a:solidFill>
              </a:rPr>
              <a:t> – More Efficient Production Techniques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New techniques in manufacturing and industrial production (such as the assembly line) allow industry to be more efficient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08213" y="3200400"/>
            <a:ext cx="336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What is an assembly line?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79613" y="3733800"/>
            <a:ext cx="7254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Workers stay in one place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doing the same job, as products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/>
              <a:t> come to them on a conveyor belt</a:t>
            </a:r>
          </a:p>
        </p:txBody>
      </p:sp>
      <p:pic>
        <p:nvPicPr>
          <p:cNvPr id="10246" name="Picture 9" descr="http://2.bp.blogspot.com/_dEkfp-fh18I/TNl89cDOnMI/AAAAAAAAABA/gi8h-hNmx98/s1600/assembly-line-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2" y="2895600"/>
            <a:ext cx="4191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7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79613" y="609600"/>
            <a:ext cx="8169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**Efficient Production Techniques make huge quantities of goods available and people have money to spend on them – It is a time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MASS CONSUMPTION!!!!</a:t>
            </a:r>
          </a:p>
        </p:txBody>
      </p:sp>
      <p:pic>
        <p:nvPicPr>
          <p:cNvPr id="11267" name="Picture 7" descr="c:\Program Files\Microsoft Office\Clipart\standard\stddir2\bd07429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3348038"/>
            <a:ext cx="2557463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903412" y="3124201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/>
              <a:t>Mass Consumption – </a:t>
            </a:r>
            <a:r>
              <a:rPr lang="en-US" altLang="en-US" sz="2000" b="1" i="1" u="sng" dirty="0"/>
              <a:t>(definition)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A large amount of items are being produced, purchased, and used</a:t>
            </a:r>
          </a:p>
        </p:txBody>
      </p:sp>
    </p:spTree>
    <p:extLst>
      <p:ext uri="{BB962C8B-B14F-4D97-AF65-F5344CB8AC3E}">
        <p14:creationId xmlns:p14="http://schemas.microsoft.com/office/powerpoint/2010/main" val="26291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2" y="-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6600"/>
              <a:t>Consumer Economy</a:t>
            </a:r>
          </a:p>
        </p:txBody>
      </p:sp>
      <p:pic>
        <p:nvPicPr>
          <p:cNvPr id="11285" name="Picture 21" descr="old_appliance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914400"/>
            <a:ext cx="20657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3" descr="kitchen_june_28_2006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9144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 descr="Roper192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143000"/>
            <a:ext cx="24812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2mb1225bb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962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29" descr="novelty1920sultantele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2" y="547996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33" descr="1920sTriDentB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37" y="4686300"/>
            <a:ext cx="16859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9" name="Picture 35" descr="Electric iron, 193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7" y="4762500"/>
            <a:ext cx="2381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1" name="Picture 37" descr="Electric waffle iron, ca. 19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4724400"/>
            <a:ext cx="2905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3" name="Picture 39" descr="is-bdtool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57401"/>
            <a:ext cx="19923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31E73-3400-43EB-B8BB-CAAED88672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Musical curves presentation (widescreen)</Template>
  <TotalTime>0</TotalTime>
  <Words>1136</Words>
  <Application>Microsoft Office PowerPoint</Application>
  <PresentationFormat>Custom</PresentationFormat>
  <Paragraphs>145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Broadway</vt:lpstr>
      <vt:lpstr>Elephant</vt:lpstr>
      <vt:lpstr>Euphemia</vt:lpstr>
      <vt:lpstr>SchoolBoy</vt:lpstr>
      <vt:lpstr>Script MT Bold</vt:lpstr>
      <vt:lpstr>Tahoma</vt:lpstr>
      <vt:lpstr>Tempus Sans ITC</vt:lpstr>
      <vt:lpstr>Times New Roman</vt:lpstr>
      <vt:lpstr>Curves 16x9</vt:lpstr>
      <vt:lpstr>The Roaring 20’s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Consumer Economy</vt:lpstr>
      <vt:lpstr>Changing Society….maybe not all Good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Problems</vt:lpstr>
      <vt:lpstr>Religion vs. Education: Scopes Trial…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2017-02-15T14:08:25Z</dcterms:created>
  <dcterms:modified xsi:type="dcterms:W3CDTF">2017-02-15T16:48:53Z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TC028010949991</vt:lpwstr>
  </property>
</Properties>
</file>