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55"/>
  </p:notesMasterIdLst>
  <p:handoutMasterIdLst>
    <p:handoutMasterId r:id="rId56"/>
  </p:handoutMasterIdLst>
  <p:sldIdLst>
    <p:sldId id="263" r:id="rId3"/>
    <p:sldId id="311" r:id="rId4"/>
    <p:sldId id="264" r:id="rId5"/>
    <p:sldId id="265" r:id="rId6"/>
    <p:sldId id="266" r:id="rId7"/>
    <p:sldId id="267" r:id="rId8"/>
    <p:sldId id="268" r:id="rId9"/>
    <p:sldId id="269" r:id="rId10"/>
    <p:sldId id="270" r:id="rId11"/>
    <p:sldId id="271" r:id="rId12"/>
    <p:sldId id="310" r:id="rId13"/>
    <p:sldId id="272" r:id="rId14"/>
    <p:sldId id="273" r:id="rId15"/>
    <p:sldId id="274" r:id="rId16"/>
    <p:sldId id="275" r:id="rId17"/>
    <p:sldId id="276" r:id="rId18"/>
    <p:sldId id="312" r:id="rId19"/>
    <p:sldId id="277" r:id="rId20"/>
    <p:sldId id="278" r:id="rId21"/>
    <p:sldId id="279" r:id="rId22"/>
    <p:sldId id="280" r:id="rId23"/>
    <p:sldId id="281" r:id="rId24"/>
    <p:sldId id="282" r:id="rId25"/>
    <p:sldId id="283" r:id="rId26"/>
    <p:sldId id="313" r:id="rId27"/>
    <p:sldId id="284" r:id="rId28"/>
    <p:sldId id="285" r:id="rId29"/>
    <p:sldId id="314"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315"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65" d="100"/>
          <a:sy n="65" d="100"/>
        </p:scale>
        <p:origin x="66" y="276"/>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2/12/2015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2/12/2015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3024136-D290-48F3-A182-4C46BEB5146B}" type="datetime1">
              <a:rPr lang="en-US" smtClean="0"/>
              <a:t>2/12/2015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7D44C-38B1-4D0F-9006-D5774F331095}" type="datetime1">
              <a:rPr lang="en-US" smtClean="0"/>
              <a:t>2/12/2015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8D518A-FD4F-4358-B95B-9DB5A17160FB}" type="datetime1">
              <a:rPr lang="en-US" smtClean="0"/>
              <a:t>2/12/2015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5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676400"/>
            <a:ext cx="525991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4318" y="1676400"/>
            <a:ext cx="52599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4"/>
          <p:cNvSpPr>
            <a:spLocks noGrp="1" noChangeArrowheads="1"/>
          </p:cNvSpPr>
          <p:nvPr>
            <p:ph type="sldNum" sz="quarter" idx="11"/>
          </p:nvPr>
        </p:nvSpPr>
        <p:spPr>
          <a:ln/>
        </p:spPr>
        <p:txBody>
          <a:bodyPr/>
          <a:lstStyle>
            <a:lvl2pPr lvl="1">
              <a:defRPr/>
            </a:lvl2pPr>
          </a:lstStyle>
          <a:p>
            <a:pPr lvl="1">
              <a:defRPr/>
            </a:pPr>
            <a:fld id="{380C9893-9ECF-481D-AD40-EEA0E964B2A2}" type="slidenum">
              <a:rPr lang="en-US" altLang="en-US"/>
              <a:pPr lvl="1">
                <a:defRPr/>
              </a:pPr>
              <a:t>‹#›</a:t>
            </a:fld>
            <a:endParaRPr lang="en-US" altLang="en-US"/>
          </a:p>
        </p:txBody>
      </p:sp>
    </p:spTree>
    <p:extLst>
      <p:ext uri="{BB962C8B-B14F-4D97-AF65-F5344CB8AC3E}">
        <p14:creationId xmlns:p14="http://schemas.microsoft.com/office/powerpoint/2010/main" val="3239902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5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676400"/>
            <a:ext cx="525991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4318" y="1676400"/>
            <a:ext cx="52599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4"/>
          <p:cNvSpPr>
            <a:spLocks noGrp="1" noChangeArrowheads="1"/>
          </p:cNvSpPr>
          <p:nvPr>
            <p:ph type="sldNum" sz="quarter" idx="11"/>
          </p:nvPr>
        </p:nvSpPr>
        <p:spPr>
          <a:ln/>
        </p:spPr>
        <p:txBody>
          <a:bodyPr/>
          <a:lstStyle>
            <a:lvl2pPr lvl="1">
              <a:defRPr/>
            </a:lvl2pPr>
          </a:lstStyle>
          <a:p>
            <a:pPr lvl="1">
              <a:defRPr/>
            </a:pPr>
            <a:fld id="{C2FA6834-EBA3-437E-859F-1486A725D003}" type="slidenum">
              <a:rPr lang="en-US" altLang="en-US"/>
              <a:pPr lvl="1">
                <a:defRPr/>
              </a:pPr>
              <a:t>‹#›</a:t>
            </a:fld>
            <a:endParaRPr lang="en-US" altLang="en-US"/>
          </a:p>
        </p:txBody>
      </p:sp>
    </p:spTree>
    <p:extLst>
      <p:ext uri="{BB962C8B-B14F-4D97-AF65-F5344CB8AC3E}">
        <p14:creationId xmlns:p14="http://schemas.microsoft.com/office/powerpoint/2010/main" val="259144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5E2A9F4F-03AD-4497-A65D-076601BD41D2}" type="datetime1">
              <a:rPr lang="en-US" smtClean="0"/>
              <a:t>2/12/2015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FBF3AC-A781-43AA-8BD5-B12F49168B94}" type="datetime1">
              <a:rPr lang="en-US" smtClean="0"/>
              <a:t>2/12/2015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256A41-C91B-43FF-9881-F5DA9878418F}" type="datetime1">
              <a:rPr lang="en-US" smtClean="0"/>
              <a:t>2/12/2015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D7AA76-41EE-4C13-950E-E611B8B8FC52}" type="datetime1">
              <a:rPr lang="en-US" smtClean="0"/>
              <a:t>2/12/2015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407A26-E7BC-4498-97E4-87AF12377CA9}" type="datetime1">
              <a:rPr lang="en-US" smtClean="0"/>
              <a:t>2/12/2015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3EA4171-1117-4486-993C-35A7470D8847}" type="datetime1">
              <a:rPr lang="en-US" smtClean="0"/>
              <a:t>2/12/2015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2A4CB8-1563-4663-81DB-74EB416C19BE}" type="datetime1">
              <a:rPr lang="en-US" smtClean="0"/>
              <a:t>2/12/2015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p:spPr>
        <p:txBody>
          <a:bodyPr/>
          <a:lstStyle>
            <a:extLst/>
          </a:lstStyle>
          <a:p>
            <a:fld id="{0C6724CE-2468-448B-87C1-A92EDD78369B}" type="datetime1">
              <a:rPr lang="en-US" smtClean="0"/>
              <a:t>2/12/2015</a:t>
            </a:fld>
            <a:endParaRPr lang="en-US"/>
          </a:p>
        </p:txBody>
      </p:sp>
      <p:sp>
        <p:nvSpPr>
          <p:cNvPr id="6" name="Footer Placeholder 5"/>
          <p:cNvSpPr>
            <a:spLocks noGrp="1"/>
          </p:cNvSpPr>
          <p:nvPr>
            <p:ph type="ftr" sz="quarter" idx="11"/>
          </p:nvPr>
        </p:nvSpPr>
        <p:spPr>
          <a:xfrm>
            <a:off x="1219200" y="55499"/>
            <a:ext cx="7416800" cy="365125"/>
          </a:xfr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t>2/12/2015</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nswers.com/topic/1900a-jpg-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n.wikipedia.org/wiki/Image:Teddy_Roosevelt_video_montage.ogg"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Slide1"/>
          <p:cNvPicPr>
            <a:picLocks noChangeAspect="1" noChangeArrowheads="1"/>
          </p:cNvPicPr>
          <p:nvPr/>
        </p:nvPicPr>
        <p:blipFill>
          <a:blip r:embed="rId2">
            <a:extLst>
              <a:ext uri="{28A0092B-C50C-407E-A947-70E740481C1C}">
                <a14:useLocalDpi xmlns:a14="http://schemas.microsoft.com/office/drawing/2010/main" val="0"/>
              </a:ext>
            </a:extLst>
          </a:blip>
          <a:srcRect l="14517" t="4048" r="5132" b="13892"/>
          <a:stretch>
            <a:fillRect/>
          </a:stretch>
        </p:blipFill>
        <p:spPr bwMode="auto">
          <a:xfrm>
            <a:off x="1524000" y="0"/>
            <a:ext cx="91440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ctrTitle"/>
          </p:nvPr>
        </p:nvSpPr>
        <p:spPr>
          <a:xfrm>
            <a:off x="2105891" y="2604655"/>
            <a:ext cx="6705600" cy="685800"/>
          </a:xfrm>
        </p:spPr>
        <p:txBody>
          <a:bodyPr/>
          <a:lstStyle/>
          <a:p>
            <a:pPr eaLnBrk="1" hangingPunct="1">
              <a:defRPr/>
            </a:pPr>
            <a:r>
              <a:rPr lang="en-US" altLang="en-US" sz="5400" dirty="0">
                <a:solidFill>
                  <a:schemeClr val="bg1"/>
                </a:solidFill>
                <a:effectLst>
                  <a:outerShdw blurRad="38100" dist="38100" dir="2700000" algn="tl">
                    <a:srgbClr val="000000"/>
                  </a:outerShdw>
                </a:effectLst>
              </a:rPr>
              <a:t>The Progressive Era</a:t>
            </a:r>
          </a:p>
        </p:txBody>
      </p:sp>
      <p:sp>
        <p:nvSpPr>
          <p:cNvPr id="27651" name="Rectangle 3"/>
          <p:cNvSpPr>
            <a:spLocks noGrp="1" noChangeArrowheads="1"/>
          </p:cNvSpPr>
          <p:nvPr>
            <p:ph type="subTitle" idx="1"/>
          </p:nvPr>
        </p:nvSpPr>
        <p:spPr>
          <a:xfrm>
            <a:off x="2667000" y="5181600"/>
            <a:ext cx="6470650" cy="838200"/>
          </a:xfrm>
        </p:spPr>
        <p:txBody>
          <a:bodyPr>
            <a:normAutofit lnSpcReduction="10000"/>
          </a:bodyPr>
          <a:lstStyle/>
          <a:p>
            <a:pPr eaLnBrk="1" hangingPunct="1">
              <a:lnSpc>
                <a:spcPct val="80000"/>
              </a:lnSpc>
              <a:defRPr/>
            </a:pPr>
            <a:r>
              <a:rPr lang="en-US" altLang="en-US" sz="3200" b="1">
                <a:solidFill>
                  <a:schemeClr val="bg1"/>
                </a:solidFill>
                <a:effectLst>
                  <a:outerShdw blurRad="38100" dist="38100" dir="2700000" algn="tl">
                    <a:srgbClr val="000000"/>
                  </a:outerShdw>
                </a:effectLst>
              </a:rPr>
              <a:t>America Seeks Reforms in the</a:t>
            </a:r>
            <a:br>
              <a:rPr lang="en-US" altLang="en-US" sz="3200" b="1">
                <a:solidFill>
                  <a:schemeClr val="bg1"/>
                </a:solidFill>
                <a:effectLst>
                  <a:outerShdw blurRad="38100" dist="38100" dir="2700000" algn="tl">
                    <a:srgbClr val="000000"/>
                  </a:outerShdw>
                </a:effectLst>
              </a:rPr>
            </a:br>
            <a:r>
              <a:rPr lang="en-US" altLang="en-US" sz="3200" b="1">
                <a:solidFill>
                  <a:schemeClr val="bg1"/>
                </a:solidFill>
                <a:effectLst>
                  <a:outerShdw blurRad="38100" dist="38100" dir="2700000" algn="tl">
                    <a:srgbClr val="000000"/>
                  </a:outerShdw>
                </a:effectLst>
              </a:rPr>
              <a:t> Early 20</a:t>
            </a:r>
            <a:r>
              <a:rPr lang="en-US" altLang="en-US" sz="3200" b="1" baseline="30000">
                <a:solidFill>
                  <a:schemeClr val="bg1"/>
                </a:solidFill>
                <a:effectLst>
                  <a:outerShdw blurRad="38100" dist="38100" dir="2700000" algn="tl">
                    <a:srgbClr val="000000"/>
                  </a:outerShdw>
                </a:effectLst>
              </a:rPr>
              <a:t>th</a:t>
            </a:r>
            <a:r>
              <a:rPr lang="en-US" altLang="en-US" sz="3200" b="1">
                <a:solidFill>
                  <a:schemeClr val="bg1"/>
                </a:solidFill>
                <a:effectLst>
                  <a:outerShdw blurRad="38100" dist="38100" dir="2700000" algn="tl">
                    <a:srgbClr val="000000"/>
                  </a:outerShdw>
                </a:effectLst>
              </a:rPr>
              <a:t> Century</a:t>
            </a:r>
          </a:p>
        </p:txBody>
      </p:sp>
    </p:spTree>
    <p:extLst>
      <p:ext uri="{BB962C8B-B14F-4D97-AF65-F5344CB8AC3E}">
        <p14:creationId xmlns:p14="http://schemas.microsoft.com/office/powerpoint/2010/main" val="34671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241300"/>
            <a:ext cx="9144000" cy="838200"/>
          </a:xfrm>
        </p:spPr>
        <p:txBody>
          <a:bodyPr/>
          <a:lstStyle/>
          <a:p>
            <a:pPr eaLnBrk="1" hangingPunct="1"/>
            <a:r>
              <a:rPr lang="en-US" altLang="en-US" b="1" smtClean="0"/>
              <a:t>Cleaning Up Local Government</a:t>
            </a:r>
          </a:p>
        </p:txBody>
      </p:sp>
      <p:sp>
        <p:nvSpPr>
          <p:cNvPr id="11267" name="Rectangle 5"/>
          <p:cNvSpPr>
            <a:spLocks noGrp="1" noChangeArrowheads="1"/>
          </p:cNvSpPr>
          <p:nvPr>
            <p:ph type="body" sz="half" idx="2"/>
          </p:nvPr>
        </p:nvSpPr>
        <p:spPr>
          <a:xfrm>
            <a:off x="6172200" y="1555750"/>
            <a:ext cx="4267200" cy="5149850"/>
          </a:xfrm>
        </p:spPr>
        <p:txBody>
          <a:bodyPr>
            <a:normAutofit lnSpcReduction="10000"/>
          </a:bodyPr>
          <a:lstStyle/>
          <a:p>
            <a:pPr eaLnBrk="1" hangingPunct="1">
              <a:lnSpc>
                <a:spcPct val="90000"/>
              </a:lnSpc>
            </a:pPr>
            <a:r>
              <a:rPr lang="en-US" altLang="en-US" b="1" smtClean="0"/>
              <a:t>Efforts at reforming  local government stemmed from the desire to make government more efficient and responsive to citizens.</a:t>
            </a:r>
          </a:p>
          <a:p>
            <a:pPr eaLnBrk="1" hangingPunct="1">
              <a:lnSpc>
                <a:spcPct val="90000"/>
              </a:lnSpc>
            </a:pPr>
            <a:r>
              <a:rPr lang="en-US" altLang="en-US" b="1" smtClean="0"/>
              <a:t>Some believe it also was meant to limit immigrants’ influence on local governments.</a:t>
            </a:r>
          </a:p>
        </p:txBody>
      </p:sp>
      <p:pic>
        <p:nvPicPr>
          <p:cNvPr id="11268" name="Picture 9" descr="Twe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6" y="1587500"/>
            <a:ext cx="43719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40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the Country</a:t>
            </a:r>
            <a:endParaRPr lang="en-US" dirty="0"/>
          </a:p>
        </p:txBody>
      </p:sp>
      <p:sp>
        <p:nvSpPr>
          <p:cNvPr id="3" name="Content Placeholder 2"/>
          <p:cNvSpPr>
            <a:spLocks noGrp="1"/>
          </p:cNvSpPr>
          <p:nvPr>
            <p:ph idx="1"/>
          </p:nvPr>
        </p:nvSpPr>
        <p:spPr>
          <a:xfrm>
            <a:off x="741218" y="1544569"/>
            <a:ext cx="10363200" cy="4572000"/>
          </a:xfrm>
        </p:spPr>
        <p:txBody>
          <a:bodyPr>
            <a:normAutofit fontScale="92500" lnSpcReduction="10000"/>
          </a:bodyPr>
          <a:lstStyle/>
          <a:p>
            <a:r>
              <a:rPr lang="en-US" dirty="0" smtClean="0"/>
              <a:t>15</a:t>
            </a:r>
            <a:r>
              <a:rPr lang="en-US" baseline="30000" dirty="0" smtClean="0"/>
              <a:t>th</a:t>
            </a:r>
            <a:r>
              <a:rPr lang="en-US" dirty="0" smtClean="0"/>
              <a:t> Amendment (1870)</a:t>
            </a:r>
          </a:p>
          <a:p>
            <a:pPr lvl="1"/>
            <a:r>
              <a:rPr lang="en-US" dirty="0" smtClean="0"/>
              <a:t>Right to vote no matter of what color</a:t>
            </a:r>
          </a:p>
          <a:p>
            <a:r>
              <a:rPr lang="en-US" dirty="0" smtClean="0"/>
              <a:t>16</a:t>
            </a:r>
            <a:r>
              <a:rPr lang="en-US" baseline="30000" dirty="0" smtClean="0"/>
              <a:t>th</a:t>
            </a:r>
            <a:r>
              <a:rPr lang="en-US" dirty="0" smtClean="0"/>
              <a:t> Amendment (1913)</a:t>
            </a:r>
          </a:p>
          <a:p>
            <a:pPr lvl="1"/>
            <a:r>
              <a:rPr lang="en-US" dirty="0" smtClean="0"/>
              <a:t>Congress can collect income tax</a:t>
            </a:r>
          </a:p>
          <a:p>
            <a:r>
              <a:rPr lang="en-US" dirty="0" smtClean="0"/>
              <a:t>17</a:t>
            </a:r>
            <a:r>
              <a:rPr lang="en-US" baseline="30000" dirty="0" smtClean="0"/>
              <a:t>th</a:t>
            </a:r>
            <a:r>
              <a:rPr lang="en-US" dirty="0" smtClean="0"/>
              <a:t> Amendment (1913)</a:t>
            </a:r>
          </a:p>
          <a:p>
            <a:pPr lvl="1"/>
            <a:r>
              <a:rPr lang="en-US" dirty="0" smtClean="0"/>
              <a:t>Santa Clause (I mean Senate: 2 from each state)</a:t>
            </a:r>
          </a:p>
          <a:p>
            <a:r>
              <a:rPr lang="en-US" dirty="0" smtClean="0"/>
              <a:t>18</a:t>
            </a:r>
            <a:r>
              <a:rPr lang="en-US" baseline="30000" dirty="0" smtClean="0"/>
              <a:t>th</a:t>
            </a:r>
            <a:r>
              <a:rPr lang="en-US" dirty="0" smtClean="0"/>
              <a:t> Amendment (1919)</a:t>
            </a:r>
          </a:p>
          <a:p>
            <a:pPr lvl="1"/>
            <a:r>
              <a:rPr lang="en-US" dirty="0" smtClean="0"/>
              <a:t>Liquor Bad</a:t>
            </a:r>
          </a:p>
          <a:p>
            <a:r>
              <a:rPr lang="en-US" dirty="0" smtClean="0"/>
              <a:t>19</a:t>
            </a:r>
            <a:r>
              <a:rPr lang="en-US" baseline="30000" dirty="0" smtClean="0"/>
              <a:t>th</a:t>
            </a:r>
            <a:r>
              <a:rPr lang="en-US" dirty="0" smtClean="0"/>
              <a:t> Amendment (1920)</a:t>
            </a:r>
          </a:p>
          <a:p>
            <a:pPr lvl="1"/>
            <a:r>
              <a:rPr lang="en-US" dirty="0" smtClean="0"/>
              <a:t>Women’s right to vote</a:t>
            </a:r>
            <a:endParaRPr lang="en-US" dirty="0"/>
          </a:p>
        </p:txBody>
      </p:sp>
      <p:pic>
        <p:nvPicPr>
          <p:cNvPr id="1028" name="Picture 4" descr="http://www.proprofs.com/flashcards/upload/a4903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738" y="1544569"/>
            <a:ext cx="2930526" cy="423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4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52600" y="139700"/>
            <a:ext cx="8686800" cy="914400"/>
          </a:xfrm>
        </p:spPr>
        <p:txBody>
          <a:bodyPr/>
          <a:lstStyle/>
          <a:p>
            <a:pPr eaLnBrk="1" hangingPunct="1"/>
            <a:r>
              <a:rPr lang="en-US" altLang="en-US" b="1" smtClean="0"/>
              <a:t>Regulating Big Business</a:t>
            </a:r>
          </a:p>
        </p:txBody>
      </p:sp>
      <p:sp>
        <p:nvSpPr>
          <p:cNvPr id="12291" name="Rectangle 4"/>
          <p:cNvSpPr>
            <a:spLocks noGrp="1" noChangeArrowheads="1"/>
          </p:cNvSpPr>
          <p:nvPr>
            <p:ph type="body" sz="half" idx="1"/>
          </p:nvPr>
        </p:nvSpPr>
        <p:spPr>
          <a:xfrm>
            <a:off x="1719263" y="1385888"/>
            <a:ext cx="4938712" cy="5167312"/>
          </a:xfrm>
        </p:spPr>
        <p:txBody>
          <a:bodyPr>
            <a:normAutofit fontScale="92500"/>
          </a:bodyPr>
          <a:lstStyle/>
          <a:p>
            <a:pPr eaLnBrk="1" hangingPunct="1"/>
            <a:r>
              <a:rPr lang="en-US" altLang="en-US" b="1" smtClean="0"/>
              <a:t>Under the progressive Republican leadership of Robert La Follette, Wisconsin led the way in regulating big business and implementing the Wisconsin Idea – a partnership between government and the experts at the University of Wisconsin.</a:t>
            </a:r>
          </a:p>
          <a:p>
            <a:pPr eaLnBrk="1" hangingPunct="1"/>
            <a:endParaRPr lang="en-US" altLang="en-US" b="1" smtClean="0"/>
          </a:p>
        </p:txBody>
      </p:sp>
      <p:pic>
        <p:nvPicPr>
          <p:cNvPr id="12292" name="Picture 6" descr="la_follet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97663" y="1387476"/>
            <a:ext cx="3714750" cy="4975225"/>
          </a:xfrm>
        </p:spPr>
      </p:pic>
      <p:sp>
        <p:nvSpPr>
          <p:cNvPr id="12293" name="Text Box 7"/>
          <p:cNvSpPr txBox="1">
            <a:spLocks noChangeArrowheads="1"/>
          </p:cNvSpPr>
          <p:nvPr/>
        </p:nvSpPr>
        <p:spPr bwMode="auto">
          <a:xfrm>
            <a:off x="6985000" y="63119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kumimoji="0" lang="en-US" altLang="en-US" b="1" i="1">
                <a:latin typeface="Arial" panose="020B0604020202020204" pitchFamily="34" charset="0"/>
              </a:rPr>
              <a:t>Robert La Follette</a:t>
            </a:r>
          </a:p>
        </p:txBody>
      </p:sp>
    </p:spTree>
    <p:extLst>
      <p:ext uri="{BB962C8B-B14F-4D97-AF65-F5344CB8AC3E}">
        <p14:creationId xmlns:p14="http://schemas.microsoft.com/office/powerpoint/2010/main" val="314023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190500"/>
            <a:ext cx="9144000" cy="762000"/>
          </a:xfrm>
        </p:spPr>
        <p:txBody>
          <a:bodyPr/>
          <a:lstStyle/>
          <a:p>
            <a:pPr eaLnBrk="1" hangingPunct="1"/>
            <a:r>
              <a:rPr lang="en-US" altLang="en-US" b="1"/>
              <a:t>Protecting Working Children</a:t>
            </a:r>
          </a:p>
        </p:txBody>
      </p:sp>
      <p:sp>
        <p:nvSpPr>
          <p:cNvPr id="13315" name="Rectangle 5"/>
          <p:cNvSpPr>
            <a:spLocks noGrp="1" noChangeArrowheads="1"/>
          </p:cNvSpPr>
          <p:nvPr>
            <p:ph type="body" sz="half" idx="2"/>
          </p:nvPr>
        </p:nvSpPr>
        <p:spPr>
          <a:xfrm>
            <a:off x="6492876" y="1211264"/>
            <a:ext cx="4010025" cy="5494337"/>
          </a:xfrm>
        </p:spPr>
        <p:txBody>
          <a:bodyPr>
            <a:normAutofit lnSpcReduction="10000"/>
          </a:bodyPr>
          <a:lstStyle/>
          <a:p>
            <a:pPr eaLnBrk="1" hangingPunct="1">
              <a:lnSpc>
                <a:spcPct val="90000"/>
              </a:lnSpc>
            </a:pPr>
            <a:r>
              <a:rPr lang="en-US" altLang="en-US" b="1" smtClean="0"/>
              <a:t>As the number of child workers rose, reformers worked to end child labor.</a:t>
            </a:r>
          </a:p>
          <a:p>
            <a:pPr eaLnBrk="1" hangingPunct="1">
              <a:lnSpc>
                <a:spcPct val="90000"/>
              </a:lnSpc>
            </a:pPr>
            <a:r>
              <a:rPr lang="en-US" altLang="en-US" b="1" smtClean="0"/>
              <a:t>Children were more prone to accidents caused by fatigue.</a:t>
            </a:r>
          </a:p>
          <a:p>
            <a:pPr eaLnBrk="1" hangingPunct="1">
              <a:lnSpc>
                <a:spcPct val="90000"/>
              </a:lnSpc>
            </a:pPr>
            <a:r>
              <a:rPr lang="en-US" altLang="en-US" b="1" smtClean="0"/>
              <a:t>Nearly every state limited or banned child labor by 1918</a:t>
            </a:r>
            <a:r>
              <a:rPr lang="en-US" altLang="en-US" smtClean="0"/>
              <a:t> </a:t>
            </a:r>
          </a:p>
        </p:txBody>
      </p:sp>
      <p:pic>
        <p:nvPicPr>
          <p:cNvPr id="13316" name="Picture 6" descr="child labo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81176" y="1074739"/>
            <a:ext cx="4683125" cy="5191125"/>
          </a:xfrm>
        </p:spPr>
      </p:pic>
    </p:spTree>
    <p:extLst>
      <p:ext uri="{BB962C8B-B14F-4D97-AF65-F5344CB8AC3E}">
        <p14:creationId xmlns:p14="http://schemas.microsoft.com/office/powerpoint/2010/main" val="724680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120650"/>
            <a:ext cx="7772400" cy="819150"/>
          </a:xfrm>
        </p:spPr>
        <p:txBody>
          <a:bodyPr/>
          <a:lstStyle/>
          <a:p>
            <a:pPr eaLnBrk="1" hangingPunct="1"/>
            <a:r>
              <a:rPr lang="en-US" altLang="en-US" b="1" smtClean="0"/>
              <a:t>Efforts To Limit Hours</a:t>
            </a:r>
          </a:p>
        </p:txBody>
      </p:sp>
      <p:sp>
        <p:nvSpPr>
          <p:cNvPr id="14339" name="Rectangle 4"/>
          <p:cNvSpPr>
            <a:spLocks noGrp="1" noChangeArrowheads="1"/>
          </p:cNvSpPr>
          <p:nvPr>
            <p:ph type="body" sz="half" idx="1"/>
          </p:nvPr>
        </p:nvSpPr>
        <p:spPr>
          <a:xfrm>
            <a:off x="1892300" y="1101726"/>
            <a:ext cx="4114800" cy="5281613"/>
          </a:xfrm>
        </p:spPr>
        <p:txBody>
          <a:bodyPr>
            <a:normAutofit lnSpcReduction="10000"/>
          </a:bodyPr>
          <a:lstStyle/>
          <a:p>
            <a:pPr eaLnBrk="1" hangingPunct="1"/>
            <a:r>
              <a:rPr lang="en-US" altLang="en-US" b="1" smtClean="0"/>
              <a:t>The Supreme Court and the states enacted or strengthened laws reducing women’s hours of work.</a:t>
            </a:r>
          </a:p>
          <a:p>
            <a:pPr eaLnBrk="1" hangingPunct="1"/>
            <a:r>
              <a:rPr lang="en-US" altLang="en-US" b="1" smtClean="0"/>
              <a:t>Progressives also succeeded in winning worker’s compensation to aid families of injured workers.</a:t>
            </a:r>
          </a:p>
        </p:txBody>
      </p:sp>
      <p:pic>
        <p:nvPicPr>
          <p:cNvPr id="14340" name="Picture 6" descr="workers_comp-ph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02350" y="1376363"/>
            <a:ext cx="4057650" cy="4989512"/>
          </a:xfrm>
        </p:spPr>
      </p:pic>
    </p:spTree>
    <p:extLst>
      <p:ext uri="{BB962C8B-B14F-4D97-AF65-F5344CB8AC3E}">
        <p14:creationId xmlns:p14="http://schemas.microsoft.com/office/powerpoint/2010/main" val="830638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109538"/>
            <a:ext cx="7772400" cy="766762"/>
          </a:xfrm>
        </p:spPr>
        <p:txBody>
          <a:bodyPr/>
          <a:lstStyle/>
          <a:p>
            <a:pPr eaLnBrk="1" hangingPunct="1"/>
            <a:r>
              <a:rPr lang="en-US" altLang="en-US" b="1" smtClean="0"/>
              <a:t>Election Reform</a:t>
            </a:r>
          </a:p>
        </p:txBody>
      </p:sp>
      <p:sp>
        <p:nvSpPr>
          <p:cNvPr id="15363" name="Rectangle 5"/>
          <p:cNvSpPr>
            <a:spLocks noGrp="1" noChangeArrowheads="1"/>
          </p:cNvSpPr>
          <p:nvPr>
            <p:ph type="body" sz="half" idx="2"/>
          </p:nvPr>
        </p:nvSpPr>
        <p:spPr>
          <a:xfrm>
            <a:off x="6172200" y="1112838"/>
            <a:ext cx="4267200" cy="5516562"/>
          </a:xfrm>
        </p:spPr>
        <p:txBody>
          <a:bodyPr>
            <a:normAutofit lnSpcReduction="10000"/>
          </a:bodyPr>
          <a:lstStyle/>
          <a:p>
            <a:pPr eaLnBrk="1" hangingPunct="1">
              <a:lnSpc>
                <a:spcPct val="90000"/>
              </a:lnSpc>
            </a:pPr>
            <a:r>
              <a:rPr lang="en-US" altLang="en-US" b="1" smtClean="0"/>
              <a:t>Citizens fought for and secured such measures as secret ballots, referendums, and recalls. Citizens could petition and get initiatives</a:t>
            </a:r>
            <a:r>
              <a:rPr lang="en-US" altLang="en-US" b="1" i="1" smtClean="0">
                <a:solidFill>
                  <a:srgbClr val="FF0000"/>
                </a:solidFill>
              </a:rPr>
              <a:t> </a:t>
            </a:r>
            <a:r>
              <a:rPr lang="en-US" altLang="en-US" b="1" smtClean="0"/>
              <a:t>on</a:t>
            </a:r>
            <a:r>
              <a:rPr lang="en-US" altLang="en-US" b="1" i="1" smtClean="0"/>
              <a:t> </a:t>
            </a:r>
            <a:r>
              <a:rPr lang="en-US" altLang="en-US" b="1" smtClean="0"/>
              <a:t>the ballot.</a:t>
            </a:r>
          </a:p>
          <a:p>
            <a:pPr eaLnBrk="1" hangingPunct="1">
              <a:lnSpc>
                <a:spcPct val="90000"/>
              </a:lnSpc>
            </a:pPr>
            <a:r>
              <a:rPr lang="en-US" altLang="en-US" b="1" smtClean="0"/>
              <a:t>In 1899, Minnesota passed the first statewide primary system.</a:t>
            </a:r>
          </a:p>
          <a:p>
            <a:pPr eaLnBrk="1" hangingPunct="1">
              <a:lnSpc>
                <a:spcPct val="90000"/>
              </a:lnSpc>
            </a:pPr>
            <a:endParaRPr lang="en-US" altLang="en-US" b="1" smtClean="0">
              <a:solidFill>
                <a:srgbClr val="FF0000"/>
              </a:solidFill>
            </a:endParaRPr>
          </a:p>
        </p:txBody>
      </p:sp>
      <p:pic>
        <p:nvPicPr>
          <p:cNvPr id="15364" name="Picture 11" descr="21693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1" y="1022350"/>
            <a:ext cx="41640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404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95250"/>
            <a:ext cx="9144000" cy="755650"/>
          </a:xfrm>
        </p:spPr>
        <p:txBody>
          <a:bodyPr/>
          <a:lstStyle/>
          <a:p>
            <a:pPr eaLnBrk="1" hangingPunct="1"/>
            <a:r>
              <a:rPr lang="en-US" altLang="en-US" b="1"/>
              <a:t>Direct Election Of Senators</a:t>
            </a:r>
          </a:p>
        </p:txBody>
      </p:sp>
      <p:sp>
        <p:nvSpPr>
          <p:cNvPr id="16387" name="Rectangle 4"/>
          <p:cNvSpPr>
            <a:spLocks noGrp="1" noChangeArrowheads="1"/>
          </p:cNvSpPr>
          <p:nvPr>
            <p:ph type="body" sz="half" idx="1"/>
          </p:nvPr>
        </p:nvSpPr>
        <p:spPr>
          <a:xfrm>
            <a:off x="1989138" y="998538"/>
            <a:ext cx="4227512" cy="5859462"/>
          </a:xfrm>
        </p:spPr>
        <p:txBody>
          <a:bodyPr>
            <a:normAutofit fontScale="92500"/>
          </a:bodyPr>
          <a:lstStyle/>
          <a:p>
            <a:pPr eaLnBrk="1" hangingPunct="1">
              <a:lnSpc>
                <a:spcPct val="90000"/>
              </a:lnSpc>
            </a:pPr>
            <a:r>
              <a:rPr lang="en-US" altLang="en-US" b="1" smtClean="0"/>
              <a:t>Before 1913, each state’s legislature had chosen U.S. senators. To force senators to be more responsive to the public, Progressives pushed for the popular election of senators. </a:t>
            </a:r>
          </a:p>
          <a:p>
            <a:pPr eaLnBrk="1" hangingPunct="1">
              <a:lnSpc>
                <a:spcPct val="90000"/>
              </a:lnSpc>
            </a:pPr>
            <a:r>
              <a:rPr lang="en-US" altLang="en-US" b="1" smtClean="0"/>
              <a:t>As a result, Congress passed the 17</a:t>
            </a:r>
            <a:r>
              <a:rPr lang="en-US" altLang="en-US" b="1" baseline="30000" smtClean="0"/>
              <a:t>th</a:t>
            </a:r>
            <a:r>
              <a:rPr lang="en-US" altLang="en-US" b="1" smtClean="0"/>
              <a:t> Amendment in 1913.</a:t>
            </a:r>
            <a:endParaRPr lang="en-US" altLang="en-US" smtClean="0"/>
          </a:p>
        </p:txBody>
      </p:sp>
      <p:pic>
        <p:nvPicPr>
          <p:cNvPr id="16388" name="Picture 11" descr="38_00004"/>
          <p:cNvPicPr>
            <a:picLocks noChangeAspect="1" noChangeArrowheads="1"/>
          </p:cNvPicPr>
          <p:nvPr/>
        </p:nvPicPr>
        <p:blipFill>
          <a:blip r:embed="rId2">
            <a:extLst>
              <a:ext uri="{28A0092B-C50C-407E-A947-70E740481C1C}">
                <a14:useLocalDpi xmlns:a14="http://schemas.microsoft.com/office/drawing/2010/main" val="0"/>
              </a:ext>
            </a:extLst>
          </a:blip>
          <a:srcRect l="54713" t="2370" r="993" b="5273"/>
          <a:stretch>
            <a:fillRect/>
          </a:stretch>
        </p:blipFill>
        <p:spPr bwMode="auto">
          <a:xfrm>
            <a:off x="6235700" y="1041401"/>
            <a:ext cx="38941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205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 y="342610"/>
            <a:ext cx="12192000" cy="835025"/>
          </a:xfrm>
        </p:spPr>
        <p:txBody>
          <a:bodyPr/>
          <a:lstStyle/>
          <a:p>
            <a:r>
              <a:rPr lang="en-US" dirty="0" smtClean="0"/>
              <a:t>Women fighting Back…</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3250" name="Picture 2" descr="http://www.seiu.org/images/WomenArePeopleToo_W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259" y="1527464"/>
            <a:ext cx="51339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bestdemotivationalposters.com/wp-content/uploads/2012/04/women-equal-rights-fighting-centuries-best-demotivational-po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90" y="1676401"/>
            <a:ext cx="5695758" cy="461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63700" y="1"/>
            <a:ext cx="8915400" cy="854075"/>
          </a:xfrm>
        </p:spPr>
        <p:txBody>
          <a:bodyPr/>
          <a:lstStyle/>
          <a:p>
            <a:pPr eaLnBrk="1" hangingPunct="1"/>
            <a:r>
              <a:rPr lang="en-US" altLang="en-US" b="1"/>
              <a:t>Women in Public Life</a:t>
            </a:r>
          </a:p>
        </p:txBody>
      </p:sp>
      <p:sp>
        <p:nvSpPr>
          <p:cNvPr id="17411" name="Rectangle 5"/>
          <p:cNvSpPr>
            <a:spLocks noGrp="1" noChangeArrowheads="1"/>
          </p:cNvSpPr>
          <p:nvPr>
            <p:ph type="body" sz="half" idx="2"/>
          </p:nvPr>
        </p:nvSpPr>
        <p:spPr>
          <a:xfrm>
            <a:off x="5908675" y="963613"/>
            <a:ext cx="4495800" cy="5581650"/>
          </a:xfrm>
        </p:spPr>
        <p:txBody>
          <a:bodyPr/>
          <a:lstStyle/>
          <a:p>
            <a:pPr eaLnBrk="1" hangingPunct="1"/>
            <a:r>
              <a:rPr lang="en-US" altLang="en-US" b="1" smtClean="0"/>
              <a:t>Before the Civil War, American women were expected to devote their time to home and family.</a:t>
            </a:r>
          </a:p>
          <a:p>
            <a:pPr eaLnBrk="1" hangingPunct="1"/>
            <a:r>
              <a:rPr lang="en-US" altLang="en-US" b="1" smtClean="0"/>
              <a:t>By the late 19</a:t>
            </a:r>
            <a:r>
              <a:rPr lang="en-US" altLang="en-US" b="1" baseline="30000" smtClean="0"/>
              <a:t>th</a:t>
            </a:r>
            <a:r>
              <a:rPr lang="en-US" altLang="en-US" b="1" smtClean="0"/>
              <a:t> and early 20</a:t>
            </a:r>
            <a:r>
              <a:rPr lang="en-US" altLang="en-US" b="1" baseline="30000" smtClean="0"/>
              <a:t>th</a:t>
            </a:r>
            <a:r>
              <a:rPr lang="en-US" altLang="en-US" b="1" smtClean="0"/>
              <a:t> century, women were visible in the workforce.</a:t>
            </a:r>
          </a:p>
        </p:txBody>
      </p:sp>
      <p:pic>
        <p:nvPicPr>
          <p:cNvPr id="17412" name="Picture 9" descr="T220497A"/>
          <p:cNvPicPr>
            <a:picLocks noChangeAspect="1" noChangeArrowheads="1"/>
          </p:cNvPicPr>
          <p:nvPr/>
        </p:nvPicPr>
        <p:blipFill>
          <a:blip r:embed="rId2">
            <a:extLst>
              <a:ext uri="{28A0092B-C50C-407E-A947-70E740481C1C}">
                <a14:useLocalDpi xmlns:a14="http://schemas.microsoft.com/office/drawing/2010/main" val="0"/>
              </a:ext>
            </a:extLst>
          </a:blip>
          <a:srcRect l="41907"/>
          <a:stretch>
            <a:fillRect/>
          </a:stretch>
        </p:blipFill>
        <p:spPr bwMode="auto">
          <a:xfrm>
            <a:off x="1824039" y="1196976"/>
            <a:ext cx="397668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53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35200" y="63500"/>
            <a:ext cx="7772400" cy="914400"/>
          </a:xfrm>
        </p:spPr>
        <p:txBody>
          <a:bodyPr/>
          <a:lstStyle/>
          <a:p>
            <a:pPr eaLnBrk="1" hangingPunct="1"/>
            <a:r>
              <a:rPr lang="en-US" altLang="en-US" b="1" smtClean="0"/>
              <a:t>Domestic Workers</a:t>
            </a:r>
          </a:p>
        </p:txBody>
      </p:sp>
      <p:sp>
        <p:nvSpPr>
          <p:cNvPr id="18435" name="Rectangle 5"/>
          <p:cNvSpPr>
            <a:spLocks noGrp="1" noChangeArrowheads="1"/>
          </p:cNvSpPr>
          <p:nvPr>
            <p:ph type="body" sz="half" idx="2"/>
          </p:nvPr>
        </p:nvSpPr>
        <p:spPr>
          <a:xfrm>
            <a:off x="5424488" y="1360489"/>
            <a:ext cx="4648200" cy="5089525"/>
          </a:xfrm>
        </p:spPr>
        <p:txBody>
          <a:bodyPr>
            <a:normAutofit lnSpcReduction="10000"/>
          </a:bodyPr>
          <a:lstStyle/>
          <a:p>
            <a:pPr eaLnBrk="1" hangingPunct="1"/>
            <a:r>
              <a:rPr lang="en-US" altLang="en-US" b="1" smtClean="0"/>
              <a:t>Before the turn-of-the-century women without formal education contributed to the economic welfare of their families by doing domestic work.</a:t>
            </a:r>
          </a:p>
          <a:p>
            <a:pPr eaLnBrk="1" hangingPunct="1"/>
            <a:r>
              <a:rPr lang="en-US" altLang="en-US" b="1" smtClean="0"/>
              <a:t>Altogether, 70% of women employed in 1870 were servants.</a:t>
            </a:r>
          </a:p>
        </p:txBody>
      </p:sp>
      <p:pic>
        <p:nvPicPr>
          <p:cNvPr id="18436" name="Picture 8" descr="maid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68476" y="1449388"/>
            <a:ext cx="3224213" cy="5116512"/>
          </a:xfrm>
        </p:spPr>
      </p:pic>
    </p:spTree>
    <p:extLst>
      <p:ext uri="{BB962C8B-B14F-4D97-AF65-F5344CB8AC3E}">
        <p14:creationId xmlns:p14="http://schemas.microsoft.com/office/powerpoint/2010/main" val="373880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1219200" y="1783560"/>
            <a:ext cx="3342409" cy="2830004"/>
          </a:xfrm>
        </p:spPr>
        <p:txBody>
          <a:bodyPr/>
          <a:lstStyle/>
          <a:p>
            <a:r>
              <a:rPr lang="en-US" dirty="0" smtClean="0"/>
              <a:t>When is Laissez-Faire too Laissez-Faire?</a:t>
            </a:r>
            <a:endParaRPr lang="en-US" dirty="0"/>
          </a:p>
        </p:txBody>
      </p:sp>
      <p:pic>
        <p:nvPicPr>
          <p:cNvPr id="52226" name="Picture 2" descr="http://fc08.deviantart.net/fs71/f/2013/302/9/9/laissez_faire_capitalism_motivational_poster_by_davinci41-d6sahu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312" y="969264"/>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6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101600"/>
            <a:ext cx="7772400" cy="838200"/>
          </a:xfrm>
        </p:spPr>
        <p:txBody>
          <a:bodyPr/>
          <a:lstStyle/>
          <a:p>
            <a:pPr eaLnBrk="1" hangingPunct="1"/>
            <a:r>
              <a:rPr lang="en-US" altLang="en-US" b="1"/>
              <a:t>Women in the Work Force</a:t>
            </a:r>
          </a:p>
        </p:txBody>
      </p:sp>
      <p:sp>
        <p:nvSpPr>
          <p:cNvPr id="19459" name="Rectangle 4"/>
          <p:cNvSpPr>
            <a:spLocks noGrp="1" noChangeArrowheads="1"/>
          </p:cNvSpPr>
          <p:nvPr>
            <p:ph type="body" sz="half" idx="1"/>
          </p:nvPr>
        </p:nvSpPr>
        <p:spPr>
          <a:xfrm>
            <a:off x="1765300" y="1414464"/>
            <a:ext cx="4114800" cy="5214937"/>
          </a:xfrm>
        </p:spPr>
        <p:txBody>
          <a:bodyPr/>
          <a:lstStyle/>
          <a:p>
            <a:pPr eaLnBrk="1" hangingPunct="1"/>
            <a:r>
              <a:rPr lang="en-US" altLang="en-US" b="1" smtClean="0"/>
              <a:t>Opportunities for women increased especially in the cities. By 1900, one out of five women worked.</a:t>
            </a:r>
          </a:p>
          <a:p>
            <a:pPr eaLnBrk="1" hangingPunct="1"/>
            <a:r>
              <a:rPr lang="en-US" altLang="en-US" b="1" smtClean="0"/>
              <a:t>The garment industry was popular as were office work, retail, and education.</a:t>
            </a:r>
          </a:p>
        </p:txBody>
      </p:sp>
      <p:pic>
        <p:nvPicPr>
          <p:cNvPr id="19460" name="Picture 9" descr="1920_Office_Workers_California_State_University_IMET"/>
          <p:cNvPicPr>
            <a:picLocks noChangeAspect="1" noChangeArrowheads="1"/>
          </p:cNvPicPr>
          <p:nvPr/>
        </p:nvPicPr>
        <p:blipFill>
          <a:blip r:embed="rId2">
            <a:lum contrast="24000"/>
            <a:extLst>
              <a:ext uri="{28A0092B-C50C-407E-A947-70E740481C1C}">
                <a14:useLocalDpi xmlns:a14="http://schemas.microsoft.com/office/drawing/2010/main" val="0"/>
              </a:ext>
            </a:extLst>
          </a:blip>
          <a:srcRect l="24203"/>
          <a:stretch>
            <a:fillRect/>
          </a:stretch>
        </p:blipFill>
        <p:spPr bwMode="auto">
          <a:xfrm>
            <a:off x="6057901" y="1662114"/>
            <a:ext cx="445452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871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22500" y="165100"/>
            <a:ext cx="7772400" cy="704850"/>
          </a:xfrm>
        </p:spPr>
        <p:txBody>
          <a:bodyPr/>
          <a:lstStyle/>
          <a:p>
            <a:pPr eaLnBrk="1" hangingPunct="1"/>
            <a:r>
              <a:rPr lang="en-US" altLang="en-US" b="1" smtClean="0"/>
              <a:t>Women Lead Reform</a:t>
            </a:r>
          </a:p>
        </p:txBody>
      </p:sp>
      <p:sp>
        <p:nvSpPr>
          <p:cNvPr id="20483" name="Rectangle 4"/>
          <p:cNvSpPr>
            <a:spLocks noGrp="1" noChangeArrowheads="1"/>
          </p:cNvSpPr>
          <p:nvPr>
            <p:ph type="body" sz="half" idx="1"/>
          </p:nvPr>
        </p:nvSpPr>
        <p:spPr>
          <a:xfrm>
            <a:off x="1828800" y="995364"/>
            <a:ext cx="4191000" cy="5557837"/>
          </a:xfrm>
        </p:spPr>
        <p:txBody>
          <a:bodyPr/>
          <a:lstStyle/>
          <a:p>
            <a:pPr eaLnBrk="1" hangingPunct="1"/>
            <a:r>
              <a:rPr lang="en-US" altLang="en-US" b="1" smtClean="0"/>
              <a:t>Many of the leading Progressive reformers were women. Middle and upper class women entered the public sphere after graduating from the new women’s colleges.</a:t>
            </a:r>
          </a:p>
        </p:txBody>
      </p:sp>
      <p:sp>
        <p:nvSpPr>
          <p:cNvPr id="20484" name="Text Box 9"/>
          <p:cNvSpPr txBox="1">
            <a:spLocks noChangeArrowheads="1"/>
          </p:cNvSpPr>
          <p:nvPr/>
        </p:nvSpPr>
        <p:spPr bwMode="auto">
          <a:xfrm>
            <a:off x="6435725" y="6048376"/>
            <a:ext cx="358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sz="1600" b="1" i="1">
                <a:latin typeface="Arial" panose="020B0604020202020204" pitchFamily="34" charset="0"/>
              </a:rPr>
              <a:t>Colleges like Vassar and Smith allowed women to excel</a:t>
            </a:r>
          </a:p>
        </p:txBody>
      </p:sp>
      <p:pic>
        <p:nvPicPr>
          <p:cNvPr id="20485" name="Picture 12" descr="vassar-intro"/>
          <p:cNvPicPr>
            <a:picLocks noChangeAspect="1" noChangeArrowheads="1"/>
          </p:cNvPicPr>
          <p:nvPr/>
        </p:nvPicPr>
        <p:blipFill>
          <a:blip r:embed="rId2">
            <a:extLst>
              <a:ext uri="{28A0092B-C50C-407E-A947-70E740481C1C}">
                <a14:useLocalDpi xmlns:a14="http://schemas.microsoft.com/office/drawing/2010/main" val="0"/>
              </a:ext>
            </a:extLst>
          </a:blip>
          <a:srcRect l="21916" t="12022" r="23250" b="12564"/>
          <a:stretch>
            <a:fillRect/>
          </a:stretch>
        </p:blipFill>
        <p:spPr bwMode="auto">
          <a:xfrm>
            <a:off x="6081713" y="1008063"/>
            <a:ext cx="41767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603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76200"/>
            <a:ext cx="7772400" cy="1143000"/>
          </a:xfrm>
        </p:spPr>
        <p:txBody>
          <a:bodyPr/>
          <a:lstStyle/>
          <a:p>
            <a:pPr eaLnBrk="1" hangingPunct="1"/>
            <a:r>
              <a:rPr lang="en-US" altLang="en-US" b="1" smtClean="0"/>
              <a:t>Women and Reform</a:t>
            </a:r>
          </a:p>
        </p:txBody>
      </p:sp>
      <p:sp>
        <p:nvSpPr>
          <p:cNvPr id="21507" name="Rectangle 5"/>
          <p:cNvSpPr>
            <a:spLocks noGrp="1" noChangeArrowheads="1"/>
          </p:cNvSpPr>
          <p:nvPr>
            <p:ph type="body" sz="half" idx="2"/>
          </p:nvPr>
        </p:nvSpPr>
        <p:spPr>
          <a:xfrm>
            <a:off x="5834063" y="1349376"/>
            <a:ext cx="4457700" cy="5203825"/>
          </a:xfrm>
        </p:spPr>
        <p:txBody>
          <a:bodyPr>
            <a:normAutofit fontScale="92500" lnSpcReduction="10000"/>
          </a:bodyPr>
          <a:lstStyle/>
          <a:p>
            <a:pPr eaLnBrk="1" hangingPunct="1"/>
            <a:r>
              <a:rPr lang="en-US" altLang="en-US" b="1" smtClean="0"/>
              <a:t>Women reformers strove to improve conditions at work and home.</a:t>
            </a:r>
          </a:p>
          <a:p>
            <a:pPr eaLnBrk="1" hangingPunct="1"/>
            <a:r>
              <a:rPr lang="en-US" altLang="en-US" b="1" smtClean="0"/>
              <a:t>In 1896, black women formed the National Association of Colored Women (NACW).</a:t>
            </a:r>
          </a:p>
          <a:p>
            <a:pPr eaLnBrk="1" hangingPunct="1"/>
            <a:r>
              <a:rPr lang="en-US" altLang="en-US" b="1" smtClean="0"/>
              <a:t>Suffrage was another important issue for women.</a:t>
            </a:r>
          </a:p>
          <a:p>
            <a:pPr eaLnBrk="1" hangingPunct="1">
              <a:buFontTx/>
              <a:buNone/>
            </a:pPr>
            <a:endParaRPr lang="en-US" altLang="en-US" b="1" smtClean="0"/>
          </a:p>
          <a:p>
            <a:pPr eaLnBrk="1" hangingPunct="1"/>
            <a:endParaRPr lang="en-US" altLang="en-US" b="1" smtClean="0"/>
          </a:p>
          <a:p>
            <a:pPr eaLnBrk="1" hangingPunct="1"/>
            <a:endParaRPr lang="en-US" altLang="en-US" b="1" smtClean="0"/>
          </a:p>
        </p:txBody>
      </p:sp>
      <p:pic>
        <p:nvPicPr>
          <p:cNvPr id="21508" name="Picture 9" descr="cocks_fig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326" y="1292225"/>
            <a:ext cx="33432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611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7100" y="274638"/>
            <a:ext cx="7772400" cy="990600"/>
          </a:xfrm>
        </p:spPr>
        <p:txBody>
          <a:bodyPr/>
          <a:lstStyle/>
          <a:p>
            <a:pPr eaLnBrk="1" hangingPunct="1"/>
            <a:r>
              <a:rPr lang="en-US" altLang="en-US" b="1"/>
              <a:t>Three-Part Strategy for </a:t>
            </a:r>
            <a:br>
              <a:rPr lang="en-US" altLang="en-US" b="1"/>
            </a:br>
            <a:r>
              <a:rPr lang="en-US" altLang="en-US" b="1"/>
              <a:t>Winning Suffrage</a:t>
            </a:r>
          </a:p>
        </p:txBody>
      </p:sp>
      <p:sp>
        <p:nvSpPr>
          <p:cNvPr id="22531" name="Rectangle 4"/>
          <p:cNvSpPr>
            <a:spLocks noGrp="1" noChangeArrowheads="1"/>
          </p:cNvSpPr>
          <p:nvPr>
            <p:ph type="body" sz="half" idx="1"/>
          </p:nvPr>
        </p:nvSpPr>
        <p:spPr>
          <a:xfrm>
            <a:off x="1698625" y="1465264"/>
            <a:ext cx="4108450" cy="5127625"/>
          </a:xfrm>
        </p:spPr>
        <p:txBody>
          <a:bodyPr>
            <a:normAutofit lnSpcReduction="10000"/>
          </a:bodyPr>
          <a:lstStyle/>
          <a:p>
            <a:pPr marL="457200" indent="-457200">
              <a:lnSpc>
                <a:spcPct val="90000"/>
              </a:lnSpc>
            </a:pPr>
            <a:r>
              <a:rPr lang="en-US" altLang="en-US" b="1" smtClean="0"/>
              <a:t>Suffragettes tried three approaches to winning the vote:</a:t>
            </a:r>
          </a:p>
          <a:p>
            <a:pPr marL="838200" lvl="1" indent="-381000">
              <a:lnSpc>
                <a:spcPct val="90000"/>
              </a:lnSpc>
              <a:buFontTx/>
              <a:buAutoNum type="arabicPeriod"/>
            </a:pPr>
            <a:r>
              <a:rPr lang="en-US" altLang="en-US" b="1" smtClean="0"/>
              <a:t>Convincing state legislatures to adopt the vote.</a:t>
            </a:r>
          </a:p>
          <a:p>
            <a:pPr marL="838200" lvl="1" indent="-381000">
              <a:lnSpc>
                <a:spcPct val="90000"/>
              </a:lnSpc>
              <a:buFontTx/>
              <a:buAutoNum type="arabicPeriod"/>
            </a:pPr>
            <a:r>
              <a:rPr lang="en-US" altLang="en-US" b="1" smtClean="0"/>
              <a:t>Pursuing court cases to test 14</a:t>
            </a:r>
            <a:r>
              <a:rPr lang="en-US" altLang="en-US" b="1" baseline="30000" smtClean="0"/>
              <a:t>th</a:t>
            </a:r>
            <a:r>
              <a:rPr lang="en-US" altLang="en-US" b="1" smtClean="0"/>
              <a:t> Amendment.</a:t>
            </a:r>
          </a:p>
          <a:p>
            <a:pPr marL="838200" lvl="1" indent="-381000">
              <a:lnSpc>
                <a:spcPct val="90000"/>
              </a:lnSpc>
              <a:buFontTx/>
              <a:buAutoNum type="arabicPeriod"/>
            </a:pPr>
            <a:r>
              <a:rPr lang="en-US" altLang="en-US" b="1" smtClean="0"/>
              <a:t>Pushing for national Constitutional amendment. </a:t>
            </a:r>
          </a:p>
        </p:txBody>
      </p:sp>
      <p:pic>
        <p:nvPicPr>
          <p:cNvPr id="22532" name="Picture 9" descr="suffragettes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4" y="1485901"/>
            <a:ext cx="43783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58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women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13" y="179389"/>
            <a:ext cx="5942012"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90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 y="250680"/>
            <a:ext cx="12192000" cy="835025"/>
          </a:xfrm>
        </p:spPr>
        <p:txBody>
          <a:bodyPr/>
          <a:lstStyle/>
          <a:p>
            <a:r>
              <a:rPr lang="en-US" dirty="0" smtClean="0"/>
              <a:t>Progressive Presidents..??...</a:t>
            </a:r>
            <a:endParaRPr lang="en-US" dirty="0"/>
          </a:p>
        </p:txBody>
      </p:sp>
      <p:pic>
        <p:nvPicPr>
          <p:cNvPr id="54274" name="Picture 2" descr="http://www.americanclarion.com/wp-content/plugins/php-image-cache/image.php?path=/wp-content/uploads/2012/05/2012-05-01-humor-t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67" y="1503219"/>
            <a:ext cx="285750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itmakessenseblog.com/files/2013/11/comrade-ob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043" y="1503220"/>
            <a:ext cx="5226213" cy="3971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mericanclarion.com/wp-content/plugins/php-image-cache/image.php?path=/wp-content/uploads/2012/05/2012-05-01-humor-t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960" y="1503218"/>
            <a:ext cx="2857500" cy="3971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0667" y="5507937"/>
            <a:ext cx="5081442" cy="769441"/>
          </a:xfrm>
          <a:prstGeom prst="rect">
            <a:avLst/>
          </a:prstGeom>
          <a:noFill/>
        </p:spPr>
        <p:txBody>
          <a:bodyPr wrap="square" rtlCol="0">
            <a:spAutoFit/>
          </a:bodyPr>
          <a:lstStyle/>
          <a:p>
            <a:r>
              <a:rPr lang="en-US" sz="4400" dirty="0" smtClean="0"/>
              <a:t>Well not just yet….</a:t>
            </a:r>
            <a:endParaRPr lang="en-US" sz="4400" dirty="0"/>
          </a:p>
        </p:txBody>
      </p:sp>
    </p:spTree>
    <p:extLst>
      <p:ext uri="{BB962C8B-B14F-4D97-AF65-F5344CB8AC3E}">
        <p14:creationId xmlns:p14="http://schemas.microsoft.com/office/powerpoint/2010/main" val="3862054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09800" y="71438"/>
            <a:ext cx="7772400" cy="779462"/>
          </a:xfrm>
        </p:spPr>
        <p:txBody>
          <a:bodyPr/>
          <a:lstStyle/>
          <a:p>
            <a:pPr eaLnBrk="1" hangingPunct="1"/>
            <a:r>
              <a:rPr lang="en-US" altLang="en-US" b="1"/>
              <a:t>Teddy Roosevelt’s Square Deal</a:t>
            </a:r>
          </a:p>
        </p:txBody>
      </p:sp>
      <p:sp>
        <p:nvSpPr>
          <p:cNvPr id="24579" name="Rectangle 5"/>
          <p:cNvSpPr>
            <a:spLocks noGrp="1" noChangeArrowheads="1"/>
          </p:cNvSpPr>
          <p:nvPr>
            <p:ph type="body" sz="half" idx="2"/>
          </p:nvPr>
        </p:nvSpPr>
        <p:spPr>
          <a:xfrm>
            <a:off x="6284913" y="1028699"/>
            <a:ext cx="4248150" cy="5383251"/>
          </a:xfrm>
        </p:spPr>
        <p:txBody>
          <a:bodyPr>
            <a:normAutofit fontScale="85000" lnSpcReduction="20000"/>
          </a:bodyPr>
          <a:lstStyle/>
          <a:p>
            <a:pPr eaLnBrk="1" hangingPunct="1"/>
            <a:r>
              <a:rPr lang="en-US" altLang="en-US" b="1" dirty="0" smtClean="0"/>
              <a:t>When President William McKinley was assassinated six months into his second term, Theodore Roosevelt became the nation’s 26</a:t>
            </a:r>
            <a:r>
              <a:rPr lang="en-US" altLang="en-US" b="1" baseline="30000" dirty="0" smtClean="0"/>
              <a:t>th</a:t>
            </a:r>
            <a:r>
              <a:rPr lang="en-US" altLang="en-US" b="1" dirty="0" smtClean="0"/>
              <a:t> president</a:t>
            </a:r>
          </a:p>
          <a:p>
            <a:r>
              <a:rPr lang="en-US" altLang="en-US" b="1" dirty="0" smtClean="0"/>
              <a:t>Square Deal: </a:t>
            </a:r>
            <a:r>
              <a:rPr lang="en-US" dirty="0"/>
              <a:t>domestic program formed upon three basic ideas: conservation of natural resources, control of corporations, and consumer protection.</a:t>
            </a:r>
            <a:endParaRPr lang="en-US" altLang="en-US" b="1" dirty="0" smtClean="0"/>
          </a:p>
        </p:txBody>
      </p:sp>
      <p:sp>
        <p:nvSpPr>
          <p:cNvPr id="24580" name="Text Box 7"/>
          <p:cNvSpPr txBox="1">
            <a:spLocks noChangeArrowheads="1"/>
          </p:cNvSpPr>
          <p:nvPr/>
        </p:nvSpPr>
        <p:spPr bwMode="auto">
          <a:xfrm>
            <a:off x="1698625" y="6029325"/>
            <a:ext cx="4910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sz="1800" b="1" i="1">
                <a:latin typeface="Arial" panose="020B0604020202020204" pitchFamily="34" charset="0"/>
              </a:rPr>
              <a:t>McKinley was assassinated by an anarchist in Buffalo in September of 1901</a:t>
            </a:r>
          </a:p>
        </p:txBody>
      </p:sp>
      <p:pic>
        <p:nvPicPr>
          <p:cNvPr id="24581" name="Picture 10" descr="mckinley-assass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6" y="1036639"/>
            <a:ext cx="44608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13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51050" y="96838"/>
            <a:ext cx="8185150" cy="703262"/>
          </a:xfrm>
        </p:spPr>
        <p:txBody>
          <a:bodyPr/>
          <a:lstStyle/>
          <a:p>
            <a:pPr eaLnBrk="1" hangingPunct="1"/>
            <a:r>
              <a:rPr lang="en-US" altLang="en-US" b="1"/>
              <a:t>Roosevelt and the  Rough Riders</a:t>
            </a:r>
          </a:p>
        </p:txBody>
      </p:sp>
      <p:sp>
        <p:nvSpPr>
          <p:cNvPr id="25603" name="Rectangle 4"/>
          <p:cNvSpPr>
            <a:spLocks noGrp="1" noChangeArrowheads="1"/>
          </p:cNvSpPr>
          <p:nvPr>
            <p:ph type="body" sz="half" idx="1"/>
          </p:nvPr>
        </p:nvSpPr>
        <p:spPr>
          <a:xfrm>
            <a:off x="1787526" y="825501"/>
            <a:ext cx="4054475" cy="5338763"/>
          </a:xfrm>
        </p:spPr>
        <p:txBody>
          <a:bodyPr>
            <a:normAutofit lnSpcReduction="10000"/>
          </a:bodyPr>
          <a:lstStyle/>
          <a:p>
            <a:pPr eaLnBrk="1" hangingPunct="1"/>
            <a:r>
              <a:rPr lang="en-US" altLang="en-US" sz="2400" b="1"/>
              <a:t>Roosevelt captured national attention by advocating war with Spain in 1898. His volunteer cavalry brigade, the Rough Riders, won public acclaim for its role in the battle of San Juan Hill in Cuba.</a:t>
            </a:r>
          </a:p>
          <a:p>
            <a:pPr eaLnBrk="1" hangingPunct="1"/>
            <a:r>
              <a:rPr lang="en-US" altLang="en-US" sz="2400" b="1"/>
              <a:t>Roosevelt returned a hero and was soon elected governor of NY and later McKinley’s vice-president. </a:t>
            </a:r>
          </a:p>
        </p:txBody>
      </p:sp>
      <p:pic>
        <p:nvPicPr>
          <p:cNvPr id="25604" name="Picture 12" descr="roosevelt-room-Theodore-Roosevelt-Tade-Styka-1909"/>
          <p:cNvPicPr>
            <a:picLocks noChangeAspect="1" noChangeArrowheads="1"/>
          </p:cNvPicPr>
          <p:nvPr/>
        </p:nvPicPr>
        <p:blipFill>
          <a:blip r:embed="rId2">
            <a:extLst>
              <a:ext uri="{28A0092B-C50C-407E-A947-70E740481C1C}">
                <a14:useLocalDpi xmlns:a14="http://schemas.microsoft.com/office/drawing/2010/main" val="0"/>
              </a:ext>
            </a:extLst>
          </a:blip>
          <a:srcRect l="7445" r="6555"/>
          <a:stretch>
            <a:fillRect/>
          </a:stretch>
        </p:blipFill>
        <p:spPr bwMode="auto">
          <a:xfrm>
            <a:off x="5827138" y="930276"/>
            <a:ext cx="49149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502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Text Placeholder 2"/>
          <p:cNvSpPr>
            <a:spLocks noGrp="1"/>
          </p:cNvSpPr>
          <p:nvPr>
            <p:ph type="body" sz="half" idx="1"/>
          </p:nvPr>
        </p:nvSpPr>
        <p:spPr>
          <a:xfrm>
            <a:off x="711200" y="1676400"/>
            <a:ext cx="10556568" cy="4114800"/>
          </a:xfrm>
        </p:spPr>
        <p:txBody>
          <a:bodyPr/>
          <a:lstStyle/>
          <a:p>
            <a:r>
              <a:rPr lang="en-US" dirty="0" smtClean="0"/>
              <a:t>Imperialism: </a:t>
            </a:r>
            <a:r>
              <a:rPr lang="en-US" dirty="0"/>
              <a:t>a policy of extending a country's power and influence through diplomacy or military force</a:t>
            </a:r>
            <a:r>
              <a:rPr lang="en-US" dirty="0" smtClean="0"/>
              <a:t>.</a:t>
            </a:r>
          </a:p>
          <a:p>
            <a:r>
              <a:rPr lang="en-US" dirty="0" smtClean="0"/>
              <a:t>Spanish American War</a:t>
            </a:r>
          </a:p>
          <a:p>
            <a:r>
              <a:rPr lang="en-US" dirty="0" smtClean="0"/>
              <a:t>Puerto Rico, Guam, and Philippines</a:t>
            </a:r>
            <a:endParaRPr lang="en-US" dirty="0"/>
          </a:p>
        </p:txBody>
      </p:sp>
      <p:pic>
        <p:nvPicPr>
          <p:cNvPr id="1026" name="Picture 2" descr="https://encrypted-tbn2.gstatic.com/images?q=tbn:ANd9GcTxPeJSh6fpjt_2f61f5UtlJ7amCZW_VN9ULHHukniagR_t_CI8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484" y="3764579"/>
            <a:ext cx="4660491" cy="2867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sers.humboldt.edu/ogayle/hist111/Anti-Imperiali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374" y="3764579"/>
            <a:ext cx="2596994" cy="263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76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rough-ri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8114"/>
            <a:ext cx="79248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2895600" y="62484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b="1" i="1">
                <a:latin typeface="Arial" panose="020B0604020202020204" pitchFamily="34" charset="0"/>
              </a:rPr>
              <a:t>Teddy Roosevelt and the Rough Riders</a:t>
            </a:r>
          </a:p>
        </p:txBody>
      </p:sp>
    </p:spTree>
    <p:extLst>
      <p:ext uri="{BB962C8B-B14F-4D97-AF65-F5344CB8AC3E}">
        <p14:creationId xmlns:p14="http://schemas.microsoft.com/office/powerpoint/2010/main" val="42825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62200" y="381001"/>
            <a:ext cx="7391400" cy="614363"/>
          </a:xfrm>
        </p:spPr>
        <p:txBody>
          <a:bodyPr/>
          <a:lstStyle/>
          <a:p>
            <a:pPr eaLnBrk="1" hangingPunct="1"/>
            <a:r>
              <a:rPr lang="en-US" altLang="en-US" b="1" smtClean="0"/>
              <a:t>Origins of Progressivism</a:t>
            </a:r>
          </a:p>
        </p:txBody>
      </p:sp>
      <p:sp>
        <p:nvSpPr>
          <p:cNvPr id="4099" name="Rectangle 4"/>
          <p:cNvSpPr>
            <a:spLocks noGrp="1" noChangeArrowheads="1"/>
          </p:cNvSpPr>
          <p:nvPr>
            <p:ph type="body" idx="1"/>
          </p:nvPr>
        </p:nvSpPr>
        <p:spPr>
          <a:xfrm>
            <a:off x="1828800" y="1066800"/>
            <a:ext cx="5791200" cy="5334000"/>
          </a:xfrm>
        </p:spPr>
        <p:txBody>
          <a:bodyPr/>
          <a:lstStyle/>
          <a:p>
            <a:pPr eaLnBrk="1" hangingPunct="1"/>
            <a:r>
              <a:rPr lang="en-US" altLang="en-US" b="1" smtClean="0"/>
              <a:t>As America entered the 20</a:t>
            </a:r>
            <a:r>
              <a:rPr lang="en-US" altLang="en-US" b="1" baseline="30000" smtClean="0"/>
              <a:t>th</a:t>
            </a:r>
            <a:r>
              <a:rPr lang="en-US" altLang="en-US" b="1" smtClean="0"/>
              <a:t> century, middle class reformers at the municipal, state, and national levels addressed the problems of the Gilded Age, including:</a:t>
            </a:r>
          </a:p>
          <a:p>
            <a:pPr lvl="1" eaLnBrk="1" hangingPunct="1"/>
            <a:r>
              <a:rPr lang="en-US" altLang="en-US" b="1" smtClean="0"/>
              <a:t>Economic inequities</a:t>
            </a:r>
          </a:p>
          <a:p>
            <a:pPr lvl="1" eaLnBrk="1" hangingPunct="1"/>
            <a:r>
              <a:rPr lang="en-US" altLang="en-US" b="1" smtClean="0"/>
              <a:t>Environmental issues</a:t>
            </a:r>
          </a:p>
          <a:p>
            <a:pPr lvl="1" eaLnBrk="1" hangingPunct="1"/>
            <a:r>
              <a:rPr lang="en-US" altLang="en-US" b="1" smtClean="0"/>
              <a:t>Social welfare </a:t>
            </a:r>
          </a:p>
          <a:p>
            <a:pPr lvl="1" eaLnBrk="1" hangingPunct="1"/>
            <a:r>
              <a:rPr lang="en-US" altLang="en-US" b="1" smtClean="0"/>
              <a:t>Working conditions</a:t>
            </a:r>
          </a:p>
          <a:p>
            <a:pPr lvl="1" eaLnBrk="1" hangingPunct="1"/>
            <a:r>
              <a:rPr lang="en-US" altLang="en-US" b="1" smtClean="0"/>
              <a:t>Rights for women and children</a:t>
            </a:r>
          </a:p>
          <a:p>
            <a:pPr eaLnBrk="1" hangingPunct="1"/>
            <a:endParaRPr lang="en-US" altLang="en-US" b="1" smtClean="0"/>
          </a:p>
          <a:p>
            <a:pPr eaLnBrk="1" hangingPunct="1"/>
            <a:endParaRPr lang="en-US" altLang="en-US" b="1" smtClean="0"/>
          </a:p>
          <a:p>
            <a:pPr eaLnBrk="1" hangingPunct="1"/>
            <a:endParaRPr lang="en-US" altLang="en-US" b="1" smtClean="0"/>
          </a:p>
        </p:txBody>
      </p:sp>
      <p:pic>
        <p:nvPicPr>
          <p:cNvPr id="4100" name="Picture 8" descr="USAency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371600"/>
            <a:ext cx="2952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3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22500" y="185738"/>
            <a:ext cx="7772400" cy="862012"/>
          </a:xfrm>
        </p:spPr>
        <p:txBody>
          <a:bodyPr/>
          <a:lstStyle/>
          <a:p>
            <a:pPr eaLnBrk="1" hangingPunct="1"/>
            <a:r>
              <a:rPr lang="en-US" altLang="en-US" b="1" smtClean="0"/>
              <a:t>The Modern President</a:t>
            </a:r>
          </a:p>
        </p:txBody>
      </p:sp>
      <p:sp>
        <p:nvSpPr>
          <p:cNvPr id="28675" name="Rectangle 5"/>
          <p:cNvSpPr>
            <a:spLocks noGrp="1" noChangeArrowheads="1"/>
          </p:cNvSpPr>
          <p:nvPr>
            <p:ph type="body" sz="half" idx="2"/>
          </p:nvPr>
        </p:nvSpPr>
        <p:spPr>
          <a:xfrm>
            <a:off x="5721350" y="1260475"/>
            <a:ext cx="4732338" cy="5265738"/>
          </a:xfrm>
        </p:spPr>
        <p:txBody>
          <a:bodyPr/>
          <a:lstStyle/>
          <a:p>
            <a:pPr eaLnBrk="1" hangingPunct="1"/>
            <a:r>
              <a:rPr lang="en-US" altLang="en-US" b="1" smtClean="0"/>
              <a:t>When Roosevelt was thrust into the presidency in 1901, he became the youngest president ever at age 42.</a:t>
            </a:r>
          </a:p>
          <a:p>
            <a:pPr eaLnBrk="1" hangingPunct="1"/>
            <a:r>
              <a:rPr lang="en-US" altLang="en-US" b="1" smtClean="0"/>
              <a:t>He quickly established himself as a modern president who could influence the media and shape legislation.</a:t>
            </a:r>
          </a:p>
        </p:txBody>
      </p:sp>
      <p:pic>
        <p:nvPicPr>
          <p:cNvPr id="28676" name="Picture 6" descr="roosevelt9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2450" y="1169989"/>
            <a:ext cx="3708400" cy="5240337"/>
          </a:xfrm>
        </p:spPr>
      </p:pic>
    </p:spTree>
    <p:extLst>
      <p:ext uri="{BB962C8B-B14F-4D97-AF65-F5344CB8AC3E}">
        <p14:creationId xmlns:p14="http://schemas.microsoft.com/office/powerpoint/2010/main" val="4060815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35225" y="244476"/>
            <a:ext cx="7772400" cy="727075"/>
          </a:xfrm>
        </p:spPr>
        <p:txBody>
          <a:bodyPr/>
          <a:lstStyle/>
          <a:p>
            <a:pPr eaLnBrk="1" hangingPunct="1"/>
            <a:r>
              <a:rPr lang="en-US" altLang="en-US" b="1" smtClean="0"/>
              <a:t>Trust-Busting</a:t>
            </a:r>
          </a:p>
        </p:txBody>
      </p:sp>
      <p:sp>
        <p:nvSpPr>
          <p:cNvPr id="29699" name="Rectangle 4"/>
          <p:cNvSpPr>
            <a:spLocks noGrp="1" noChangeArrowheads="1"/>
          </p:cNvSpPr>
          <p:nvPr>
            <p:ph type="body" sz="half" idx="1"/>
          </p:nvPr>
        </p:nvSpPr>
        <p:spPr>
          <a:xfrm>
            <a:off x="1828800" y="1439864"/>
            <a:ext cx="4191000" cy="4960937"/>
          </a:xfrm>
        </p:spPr>
        <p:txBody>
          <a:bodyPr>
            <a:normAutofit lnSpcReduction="10000"/>
          </a:bodyPr>
          <a:lstStyle/>
          <a:p>
            <a:pPr eaLnBrk="1" hangingPunct="1"/>
            <a:r>
              <a:rPr lang="en-US" altLang="en-US" b="1" smtClean="0"/>
              <a:t>By 1900, trusts</a:t>
            </a:r>
            <a:r>
              <a:rPr lang="en-US" altLang="en-US" b="1" smtClean="0">
                <a:solidFill>
                  <a:srgbClr val="FF0000"/>
                </a:solidFill>
              </a:rPr>
              <a:t> </a:t>
            </a:r>
            <a:r>
              <a:rPr lang="en-US" altLang="en-US" b="1" smtClean="0"/>
              <a:t>– legal bodies created to hold stock in many companies – controlled 80% of U.S. industries.</a:t>
            </a:r>
            <a:r>
              <a:rPr lang="en-US" altLang="en-US" smtClean="0"/>
              <a:t> </a:t>
            </a:r>
          </a:p>
          <a:p>
            <a:pPr eaLnBrk="1" hangingPunct="1"/>
            <a:r>
              <a:rPr lang="en-US" altLang="en-US" b="1" smtClean="0"/>
              <a:t>Roosevelt filed 44 antitrust suits under the Sherman Anti-Trust Act</a:t>
            </a:r>
          </a:p>
        </p:txBody>
      </p:sp>
      <p:pic>
        <p:nvPicPr>
          <p:cNvPr id="29700" name="Picture 9" descr="roosevelt_hunt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6" y="1547813"/>
            <a:ext cx="435927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179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524000" y="201614"/>
            <a:ext cx="9144000" cy="631825"/>
          </a:xfrm>
        </p:spPr>
        <p:txBody>
          <a:bodyPr/>
          <a:lstStyle/>
          <a:p>
            <a:pPr eaLnBrk="1" hangingPunct="1"/>
            <a:r>
              <a:rPr lang="en-US" altLang="en-US" b="1"/>
              <a:t>1902 Coal Strike</a:t>
            </a:r>
            <a:r>
              <a:rPr lang="en-US" altLang="en-US"/>
              <a:t> </a:t>
            </a:r>
          </a:p>
        </p:txBody>
      </p:sp>
      <p:sp>
        <p:nvSpPr>
          <p:cNvPr id="30723" name="Rectangle 5"/>
          <p:cNvSpPr>
            <a:spLocks noGrp="1" noChangeArrowheads="1"/>
          </p:cNvSpPr>
          <p:nvPr>
            <p:ph type="body" sz="half" idx="4294967295"/>
          </p:nvPr>
        </p:nvSpPr>
        <p:spPr>
          <a:xfrm>
            <a:off x="5599114" y="998539"/>
            <a:ext cx="4681537" cy="5126037"/>
          </a:xfrm>
        </p:spPr>
        <p:txBody>
          <a:bodyPr/>
          <a:lstStyle/>
          <a:p>
            <a:pPr eaLnBrk="1" hangingPunct="1"/>
            <a:r>
              <a:rPr lang="en-US" altLang="en-US" sz="2400" b="1"/>
              <a:t>In 1902, 140,000 coal miners in Pennsylvania went on strike for increased wages, a 9-hour work day, and the right to unionize. Mine owners refused to bargain.</a:t>
            </a:r>
          </a:p>
          <a:p>
            <a:pPr eaLnBrk="1" hangingPunct="1"/>
            <a:r>
              <a:rPr lang="en-US" altLang="en-US" sz="2400" b="1"/>
              <a:t>Roosevelt called in both sides and settled the dispute. Thereafter, when a strike threatened public welfare, the federal government was expected to step in and help.</a:t>
            </a:r>
          </a:p>
        </p:txBody>
      </p:sp>
      <p:pic>
        <p:nvPicPr>
          <p:cNvPr id="30724" name="Picture 9" descr="coal miners in Hazleton PA 19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5642" r="14651"/>
          <a:stretch>
            <a:fillRect/>
          </a:stretch>
        </p:blipFill>
        <p:spPr bwMode="auto">
          <a:xfrm>
            <a:off x="1836738" y="1076326"/>
            <a:ext cx="37084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39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7051" y="469900"/>
            <a:ext cx="8634413" cy="838200"/>
          </a:xfrm>
        </p:spPr>
        <p:txBody>
          <a:bodyPr/>
          <a:lstStyle/>
          <a:p>
            <a:pPr eaLnBrk="1" hangingPunct="1"/>
            <a:r>
              <a:rPr lang="en-US" altLang="en-US" b="1" i="1"/>
              <a:t>“The Jungle”</a:t>
            </a:r>
            <a:r>
              <a:rPr lang="en-US" altLang="en-US" b="1"/>
              <a:t> Leads to </a:t>
            </a:r>
            <a:br>
              <a:rPr lang="en-US" altLang="en-US" b="1"/>
            </a:br>
            <a:r>
              <a:rPr lang="en-US" altLang="en-US" b="1"/>
              <a:t>Food Regulation</a:t>
            </a:r>
          </a:p>
        </p:txBody>
      </p:sp>
      <p:sp>
        <p:nvSpPr>
          <p:cNvPr id="31747" name="Rectangle 4"/>
          <p:cNvSpPr>
            <a:spLocks noGrp="1" noChangeArrowheads="1"/>
          </p:cNvSpPr>
          <p:nvPr>
            <p:ph type="body" sz="half" idx="1"/>
          </p:nvPr>
        </p:nvSpPr>
        <p:spPr>
          <a:xfrm>
            <a:off x="1766889" y="1555750"/>
            <a:ext cx="4600575" cy="4921250"/>
          </a:xfrm>
        </p:spPr>
        <p:txBody>
          <a:bodyPr/>
          <a:lstStyle/>
          <a:p>
            <a:pPr eaLnBrk="1" hangingPunct="1"/>
            <a:r>
              <a:rPr lang="en-US" altLang="en-US" b="1" smtClean="0"/>
              <a:t>After reading </a:t>
            </a:r>
            <a:r>
              <a:rPr lang="en-US" altLang="en-US" b="1" i="1" smtClean="0"/>
              <a:t>The Jungle </a:t>
            </a:r>
            <a:r>
              <a:rPr lang="en-US" altLang="en-US" b="1" smtClean="0"/>
              <a:t>by Upton Sinclair, Roosevelt pushed for passage of the Meat Inspection Act of 1906.</a:t>
            </a:r>
          </a:p>
          <a:p>
            <a:pPr eaLnBrk="1" hangingPunct="1"/>
            <a:r>
              <a:rPr lang="en-US" altLang="en-US" b="1" smtClean="0"/>
              <a:t>The act mandated cleaner conditions for meatpacking plants.</a:t>
            </a:r>
          </a:p>
        </p:txBody>
      </p:sp>
      <p:pic>
        <p:nvPicPr>
          <p:cNvPr id="31748" name="Picture 6" descr="jung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84951" y="1528763"/>
            <a:ext cx="3814763" cy="5041900"/>
          </a:xfrm>
        </p:spPr>
      </p:pic>
    </p:spTree>
    <p:extLst>
      <p:ext uri="{BB962C8B-B14F-4D97-AF65-F5344CB8AC3E}">
        <p14:creationId xmlns:p14="http://schemas.microsoft.com/office/powerpoint/2010/main" val="3954450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71688" y="217488"/>
            <a:ext cx="7772400" cy="754062"/>
          </a:xfrm>
        </p:spPr>
        <p:txBody>
          <a:bodyPr/>
          <a:lstStyle/>
          <a:p>
            <a:pPr eaLnBrk="1" hangingPunct="1"/>
            <a:r>
              <a:rPr lang="en-US" altLang="en-US" b="1"/>
              <a:t>Pure Food and Drug Act</a:t>
            </a:r>
          </a:p>
        </p:txBody>
      </p:sp>
      <p:sp>
        <p:nvSpPr>
          <p:cNvPr id="32771" name="Rectangle 5"/>
          <p:cNvSpPr>
            <a:spLocks noGrp="1" noChangeArrowheads="1"/>
          </p:cNvSpPr>
          <p:nvPr>
            <p:ph type="body" sz="half" idx="2"/>
          </p:nvPr>
        </p:nvSpPr>
        <p:spPr>
          <a:xfrm>
            <a:off x="6248400" y="1247775"/>
            <a:ext cx="4065588" cy="4953000"/>
          </a:xfrm>
        </p:spPr>
        <p:txBody>
          <a:bodyPr>
            <a:normAutofit fontScale="92500" lnSpcReduction="10000"/>
          </a:bodyPr>
          <a:lstStyle/>
          <a:p>
            <a:pPr eaLnBrk="1" hangingPunct="1">
              <a:lnSpc>
                <a:spcPct val="90000"/>
              </a:lnSpc>
            </a:pPr>
            <a:r>
              <a:rPr lang="en-US" altLang="en-US" b="1" smtClean="0"/>
              <a:t>In response to unsubstantiated claims and unwholesome products, Congress passed the Pure Food and Drug Act in 1906. The Act halted the sale of contaminated foods and medicines and called for truth in labeling.</a:t>
            </a:r>
          </a:p>
        </p:txBody>
      </p:sp>
      <p:pic>
        <p:nvPicPr>
          <p:cNvPr id="32772" name="Picture 6" descr="cocaine medici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830" t="1488"/>
          <a:stretch>
            <a:fillRect/>
          </a:stretch>
        </p:blipFill>
        <p:spPr>
          <a:xfrm>
            <a:off x="1792289" y="1074738"/>
            <a:ext cx="4338637" cy="2736850"/>
          </a:xfrm>
        </p:spPr>
      </p:pic>
      <p:pic>
        <p:nvPicPr>
          <p:cNvPr id="32773" name="Picture 9" descr="Bmy5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26" y="3968750"/>
            <a:ext cx="43084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181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5000" y="38100"/>
            <a:ext cx="8305800" cy="838200"/>
          </a:xfrm>
        </p:spPr>
        <p:txBody>
          <a:bodyPr/>
          <a:lstStyle/>
          <a:p>
            <a:pPr eaLnBrk="1" hangingPunct="1"/>
            <a:r>
              <a:rPr lang="en-US" altLang="en-US" b="1"/>
              <a:t>Roosevelt and the Environment</a:t>
            </a:r>
          </a:p>
        </p:txBody>
      </p:sp>
      <p:sp>
        <p:nvSpPr>
          <p:cNvPr id="33795" name="Rectangle 4"/>
          <p:cNvSpPr>
            <a:spLocks noGrp="1" noChangeArrowheads="1"/>
          </p:cNvSpPr>
          <p:nvPr>
            <p:ph type="body" sz="half" idx="1"/>
          </p:nvPr>
        </p:nvSpPr>
        <p:spPr>
          <a:xfrm>
            <a:off x="1730375" y="1066800"/>
            <a:ext cx="3962400" cy="5253038"/>
          </a:xfrm>
        </p:spPr>
        <p:txBody>
          <a:bodyPr>
            <a:normAutofit fontScale="92500"/>
          </a:bodyPr>
          <a:lstStyle/>
          <a:p>
            <a:pPr eaLnBrk="1" hangingPunct="1"/>
            <a:r>
              <a:rPr lang="en-US" altLang="en-US" b="1" smtClean="0"/>
              <a:t>Before Roosevelt’s presidency, the federal government paid very little attention to the nation’s natural resources. Roosevelt made conservation a primary concern of his administration.</a:t>
            </a:r>
          </a:p>
          <a:p>
            <a:pPr eaLnBrk="1" hangingPunct="1"/>
            <a:endParaRPr lang="en-US" altLang="en-US" b="1" smtClean="0"/>
          </a:p>
        </p:txBody>
      </p:sp>
      <p:pic>
        <p:nvPicPr>
          <p:cNvPr id="33796" name="Picture 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1225551"/>
            <a:ext cx="44958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40058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trenv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675"/>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584200"/>
            <a:ext cx="9144000" cy="1295400"/>
          </a:xfrm>
        </p:spPr>
        <p:txBody>
          <a:bodyPr/>
          <a:lstStyle/>
          <a:p>
            <a:pPr eaLnBrk="1" hangingPunct="1"/>
            <a:r>
              <a:rPr lang="en-US" altLang="en-US" sz="3200" b="1"/>
              <a:t>Roosevelt’s Environmental Accomplishments</a:t>
            </a:r>
          </a:p>
        </p:txBody>
      </p:sp>
      <p:sp>
        <p:nvSpPr>
          <p:cNvPr id="35843" name="Rectangle 5"/>
          <p:cNvSpPr>
            <a:spLocks noGrp="1" noChangeArrowheads="1"/>
          </p:cNvSpPr>
          <p:nvPr>
            <p:ph type="body" sz="half" idx="2"/>
          </p:nvPr>
        </p:nvSpPr>
        <p:spPr>
          <a:xfrm>
            <a:off x="1762125" y="1057276"/>
            <a:ext cx="4279900" cy="5434013"/>
          </a:xfrm>
        </p:spPr>
        <p:txBody>
          <a:bodyPr/>
          <a:lstStyle/>
          <a:p>
            <a:pPr eaLnBrk="1" hangingPunct="1"/>
            <a:r>
              <a:rPr lang="en-US" altLang="en-US" b="1" smtClean="0"/>
              <a:t>Roosevelt set aside 148 million acres of forest reserves, 1.5 million acres of water-power sites, 50 wildlife sanctuaries, and several national parks.</a:t>
            </a:r>
          </a:p>
        </p:txBody>
      </p:sp>
      <p:pic>
        <p:nvPicPr>
          <p:cNvPr id="35844" name="Picture 12" descr="Rio%20Abajo%20Forest%20Preserv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1200151"/>
            <a:ext cx="38481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23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image?id=19426&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1524001" y="6273800"/>
            <a:ext cx="899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b="1" i="1">
                <a:solidFill>
                  <a:schemeClr val="bg1"/>
                </a:solidFill>
                <a:latin typeface="Arial" panose="020B0604020202020204" pitchFamily="34" charset="0"/>
              </a:rPr>
              <a:t>Yellowstone National Park, Wyoming</a:t>
            </a:r>
          </a:p>
        </p:txBody>
      </p:sp>
    </p:spTree>
    <p:extLst>
      <p:ext uri="{BB962C8B-B14F-4D97-AF65-F5344CB8AC3E}">
        <p14:creationId xmlns:p14="http://schemas.microsoft.com/office/powerpoint/2010/main" val="227714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national park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2489"/>
            <a:ext cx="91440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80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381000"/>
            <a:ext cx="9144000" cy="685800"/>
          </a:xfrm>
        </p:spPr>
        <p:txBody>
          <a:bodyPr/>
          <a:lstStyle/>
          <a:p>
            <a:pPr eaLnBrk="1" hangingPunct="1"/>
            <a:r>
              <a:rPr lang="en-US" altLang="en-US" b="1" smtClean="0"/>
              <a:t>Four Goals of Reformers</a:t>
            </a:r>
          </a:p>
        </p:txBody>
      </p:sp>
      <p:sp>
        <p:nvSpPr>
          <p:cNvPr id="5123" name="Rectangle 5"/>
          <p:cNvSpPr>
            <a:spLocks noGrp="1" noChangeArrowheads="1"/>
          </p:cNvSpPr>
          <p:nvPr>
            <p:ph type="body" sz="half" idx="2"/>
          </p:nvPr>
        </p:nvSpPr>
        <p:spPr>
          <a:xfrm>
            <a:off x="1905000" y="1371600"/>
            <a:ext cx="4419600" cy="5181600"/>
          </a:xfrm>
        </p:spPr>
        <p:txBody>
          <a:bodyPr/>
          <a:lstStyle/>
          <a:p>
            <a:pPr marL="457200" indent="-457200">
              <a:buFontTx/>
              <a:buAutoNum type="arabicPeriod"/>
            </a:pPr>
            <a:r>
              <a:rPr lang="en-US" altLang="en-US" b="1" smtClean="0"/>
              <a:t>Protect social welfare</a:t>
            </a:r>
          </a:p>
          <a:p>
            <a:pPr marL="457200" indent="-457200">
              <a:buFontTx/>
              <a:buAutoNum type="arabicPeriod"/>
            </a:pPr>
            <a:r>
              <a:rPr lang="en-US" altLang="en-US" b="1" smtClean="0"/>
              <a:t>Promote moral development</a:t>
            </a:r>
          </a:p>
          <a:p>
            <a:pPr marL="457200" indent="-457200">
              <a:buFontTx/>
              <a:buAutoNum type="arabicPeriod"/>
            </a:pPr>
            <a:r>
              <a:rPr lang="en-US" altLang="en-US" b="1" smtClean="0"/>
              <a:t>Secure economic reform</a:t>
            </a:r>
          </a:p>
          <a:p>
            <a:pPr marL="457200" indent="-457200">
              <a:buFontTx/>
              <a:buAutoNum type="arabicPeriod"/>
            </a:pPr>
            <a:r>
              <a:rPr lang="en-US" altLang="en-US" b="1" smtClean="0"/>
              <a:t>Foster efficiency</a:t>
            </a:r>
          </a:p>
        </p:txBody>
      </p:sp>
      <p:pic>
        <p:nvPicPr>
          <p:cNvPr id="5124" name="Picture 11" descr="USAsalo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295400"/>
            <a:ext cx="35258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1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12701"/>
            <a:ext cx="7772400" cy="828675"/>
          </a:xfrm>
        </p:spPr>
        <p:txBody>
          <a:bodyPr/>
          <a:lstStyle/>
          <a:p>
            <a:pPr eaLnBrk="1" hangingPunct="1"/>
            <a:r>
              <a:rPr lang="en-US" altLang="en-US" b="1"/>
              <a:t>Roosevelt and Civil Rights</a:t>
            </a:r>
          </a:p>
        </p:txBody>
      </p:sp>
      <p:sp>
        <p:nvSpPr>
          <p:cNvPr id="38915" name="Rectangle 4"/>
          <p:cNvSpPr>
            <a:spLocks noGrp="1" noChangeArrowheads="1"/>
          </p:cNvSpPr>
          <p:nvPr>
            <p:ph type="body" sz="half" idx="1"/>
          </p:nvPr>
        </p:nvSpPr>
        <p:spPr>
          <a:xfrm>
            <a:off x="1524000" y="1304925"/>
            <a:ext cx="4464050" cy="3581400"/>
          </a:xfrm>
        </p:spPr>
        <p:txBody>
          <a:bodyPr>
            <a:normAutofit fontScale="85000" lnSpcReduction="20000"/>
          </a:bodyPr>
          <a:lstStyle/>
          <a:p>
            <a:pPr eaLnBrk="1" hangingPunct="1"/>
            <a:r>
              <a:rPr lang="en-US" altLang="en-US" b="1" smtClean="0"/>
              <a:t>Roosevelt failed to support Civil Rights for African Americans. He did, however, support a few individuals such as Booker T. Washington, who</a:t>
            </a:r>
            <a:r>
              <a:rPr lang="en-US" altLang="en-US" smtClean="0"/>
              <a:t> </a:t>
            </a:r>
            <a:r>
              <a:rPr lang="en-US" altLang="en-US" b="1" smtClean="0"/>
              <a:t>founded the Tuskegee Institute to provide a technical  education for African Americans.</a:t>
            </a:r>
          </a:p>
        </p:txBody>
      </p:sp>
      <p:pic>
        <p:nvPicPr>
          <p:cNvPr id="38916" name="Picture 11" descr="boo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1236664"/>
            <a:ext cx="41338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583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Dinner with Booker T. Washington…</a:t>
            </a:r>
            <a:endParaRPr lang="en-US" dirty="0"/>
          </a:p>
        </p:txBody>
      </p:sp>
      <p:sp>
        <p:nvSpPr>
          <p:cNvPr id="3" name="Text Placeholder 2"/>
          <p:cNvSpPr>
            <a:spLocks noGrp="1"/>
          </p:cNvSpPr>
          <p:nvPr>
            <p:ph type="body" sz="half" idx="1"/>
          </p:nvPr>
        </p:nvSpPr>
        <p:spPr>
          <a:xfrm>
            <a:off x="711200" y="1676400"/>
            <a:ext cx="11131755" cy="4114800"/>
          </a:xfrm>
        </p:spPr>
        <p:txBody>
          <a:bodyPr>
            <a:normAutofit lnSpcReduction="10000"/>
          </a:bodyPr>
          <a:lstStyle/>
          <a:p>
            <a:r>
              <a:rPr lang="en-US" dirty="0" smtClean="0"/>
              <a:t>Dinner was behind closed doors.</a:t>
            </a:r>
          </a:p>
          <a:p>
            <a:r>
              <a:rPr lang="en-US" dirty="0" smtClean="0"/>
              <a:t>Papers like the Memphis-Scimitar reported: </a:t>
            </a:r>
            <a:r>
              <a:rPr lang="en-US" i="1" dirty="0"/>
              <a:t>The most damnable outrage which has ever been perpetrated by a citizen of the United States was committed by the President, when he invited a n****r to dine with him at the White House… It would not be worth more than a passing notice if Theodore Roosevelt had sat down to dinner on his own time with a Pullman car porter, but Roosevelt the individual and Roosevelt the President are not to be viewed in the same light.</a:t>
            </a:r>
            <a:endParaRPr lang="en-US" dirty="0" smtClean="0"/>
          </a:p>
          <a:p>
            <a:pPr marL="68580" indent="0">
              <a:buNone/>
            </a:pPr>
            <a:endParaRPr lang="en-US" dirty="0"/>
          </a:p>
        </p:txBody>
      </p:sp>
    </p:spTree>
    <p:extLst>
      <p:ext uri="{BB962C8B-B14F-4D97-AF65-F5344CB8AC3E}">
        <p14:creationId xmlns:p14="http://schemas.microsoft.com/office/powerpoint/2010/main" val="2708320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07127" y="182418"/>
            <a:ext cx="8915400" cy="1106488"/>
          </a:xfrm>
        </p:spPr>
        <p:txBody>
          <a:bodyPr/>
          <a:lstStyle/>
          <a:p>
            <a:pPr eaLnBrk="1" hangingPunct="1"/>
            <a:r>
              <a:rPr lang="en-US" altLang="en-US" b="1" dirty="0"/>
              <a:t>NAACP Formed to Promote Rights</a:t>
            </a:r>
          </a:p>
        </p:txBody>
      </p:sp>
      <p:sp>
        <p:nvSpPr>
          <p:cNvPr id="39939" name="Rectangle 5"/>
          <p:cNvSpPr>
            <a:spLocks noGrp="1" noChangeArrowheads="1"/>
          </p:cNvSpPr>
          <p:nvPr>
            <p:ph type="body" sz="half" idx="2"/>
          </p:nvPr>
        </p:nvSpPr>
        <p:spPr>
          <a:xfrm>
            <a:off x="1985964" y="1103313"/>
            <a:ext cx="4429125" cy="5226050"/>
          </a:xfrm>
        </p:spPr>
        <p:txBody>
          <a:bodyPr>
            <a:normAutofit lnSpcReduction="10000"/>
          </a:bodyPr>
          <a:lstStyle/>
          <a:p>
            <a:pPr eaLnBrk="1" hangingPunct="1"/>
            <a:r>
              <a:rPr lang="en-US" altLang="en-US" sz="2400" b="1"/>
              <a:t>In 1909 a number of African Americans and prominent white reformers formed the National Association for the Advancement of Colored People. The NAACP had 6,000 members by 1914. </a:t>
            </a:r>
          </a:p>
          <a:p>
            <a:pPr eaLnBrk="1" hangingPunct="1"/>
            <a:r>
              <a:rPr lang="en-US" altLang="en-US" sz="2400" b="1"/>
              <a:t>The goal of the organization was full equality among the races through the court system, a position supported by W.E.B. Du Bois.</a:t>
            </a:r>
          </a:p>
        </p:txBody>
      </p:sp>
      <p:pic>
        <p:nvPicPr>
          <p:cNvPr id="3994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039" y="1201739"/>
            <a:ext cx="3621087" cy="49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9183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177800"/>
            <a:ext cx="9144000" cy="604838"/>
          </a:xfrm>
        </p:spPr>
        <p:txBody>
          <a:bodyPr/>
          <a:lstStyle/>
          <a:p>
            <a:pPr eaLnBrk="1" hangingPunct="1"/>
            <a:r>
              <a:rPr lang="en-US" altLang="en-US" b="1"/>
              <a:t>Progressivism under President Taft</a:t>
            </a:r>
          </a:p>
        </p:txBody>
      </p:sp>
      <p:sp>
        <p:nvSpPr>
          <p:cNvPr id="40963" name="Rectangle 4"/>
          <p:cNvSpPr>
            <a:spLocks noGrp="1" noChangeArrowheads="1"/>
          </p:cNvSpPr>
          <p:nvPr>
            <p:ph type="body" sz="half" idx="1"/>
          </p:nvPr>
        </p:nvSpPr>
        <p:spPr>
          <a:xfrm>
            <a:off x="1912938" y="1041400"/>
            <a:ext cx="4106862" cy="5435600"/>
          </a:xfrm>
        </p:spPr>
        <p:txBody>
          <a:bodyPr/>
          <a:lstStyle/>
          <a:p>
            <a:pPr eaLnBrk="1" hangingPunct="1"/>
            <a:r>
              <a:rPr lang="en-US" altLang="en-US" sz="2000" b="1" dirty="0"/>
              <a:t>Republican William Howard Taft easily defeated Democrat William Jennings Bryan in the 1908 presidential election.</a:t>
            </a:r>
          </a:p>
          <a:p>
            <a:pPr eaLnBrk="1" hangingPunct="1"/>
            <a:r>
              <a:rPr lang="en-US" altLang="en-US" sz="2000" b="1"/>
              <a:t>Among his accomplishments, Taft “busted” </a:t>
            </a:r>
            <a:r>
              <a:rPr lang="en-US" altLang="en-US" sz="2000" b="1" smtClean="0"/>
              <a:t>(the tub) 90 </a:t>
            </a:r>
            <a:r>
              <a:rPr lang="en-US" altLang="en-US" sz="2000" b="1"/>
              <a:t>trusts during his four years in office – more than Theodore Roosevelt during his eight years in office.</a:t>
            </a:r>
          </a:p>
          <a:p>
            <a:pPr eaLnBrk="1" hangingPunct="1"/>
            <a:endParaRPr lang="en-US" altLang="en-US" sz="2000" b="1" dirty="0"/>
          </a:p>
          <a:p>
            <a:pPr eaLnBrk="1" hangingPunct="1"/>
            <a:endParaRPr lang="en-US" altLang="en-US" sz="2000" b="1" dirty="0"/>
          </a:p>
        </p:txBody>
      </p:sp>
      <p:pic>
        <p:nvPicPr>
          <p:cNvPr id="40964" name="Picture 6" descr="taf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8550" y="936625"/>
            <a:ext cx="4210050" cy="5437188"/>
          </a:xfrm>
        </p:spPr>
      </p:pic>
      <p:sp>
        <p:nvSpPr>
          <p:cNvPr id="40965" name="Text Box 7"/>
          <p:cNvSpPr txBox="1">
            <a:spLocks noChangeArrowheads="1"/>
          </p:cNvSpPr>
          <p:nvPr/>
        </p:nvSpPr>
        <p:spPr bwMode="auto">
          <a:xfrm>
            <a:off x="5746750" y="6413501"/>
            <a:ext cx="488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sz="1800" b="1" i="1">
                <a:latin typeface="Arial" panose="020B0604020202020204" pitchFamily="34" charset="0"/>
              </a:rPr>
              <a:t>Taft, right, was Roosevelt’s War Secretary</a:t>
            </a:r>
          </a:p>
        </p:txBody>
      </p:sp>
    </p:spTree>
    <p:extLst>
      <p:ext uri="{BB962C8B-B14F-4D97-AF65-F5344CB8AC3E}">
        <p14:creationId xmlns:p14="http://schemas.microsoft.com/office/powerpoint/2010/main" val="609310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22500" y="274639"/>
            <a:ext cx="7772400" cy="668337"/>
          </a:xfrm>
        </p:spPr>
        <p:txBody>
          <a:bodyPr/>
          <a:lstStyle/>
          <a:p>
            <a:pPr eaLnBrk="1" hangingPunct="1"/>
            <a:r>
              <a:rPr lang="en-US" altLang="en-US" b="1" smtClean="0"/>
              <a:t>Taft Loses Power</a:t>
            </a:r>
          </a:p>
        </p:txBody>
      </p:sp>
      <p:sp>
        <p:nvSpPr>
          <p:cNvPr id="41987" name="Rectangle 5"/>
          <p:cNvSpPr>
            <a:spLocks noGrp="1" noChangeArrowheads="1"/>
          </p:cNvSpPr>
          <p:nvPr>
            <p:ph type="body" sz="half" idx="2"/>
          </p:nvPr>
        </p:nvSpPr>
        <p:spPr>
          <a:xfrm>
            <a:off x="1912938" y="1011239"/>
            <a:ext cx="4292600" cy="5457825"/>
          </a:xfrm>
        </p:spPr>
        <p:txBody>
          <a:bodyPr>
            <a:normAutofit lnSpcReduction="10000"/>
          </a:bodyPr>
          <a:lstStyle/>
          <a:p>
            <a:pPr eaLnBrk="1" hangingPunct="1"/>
            <a:r>
              <a:rPr lang="en-US" altLang="en-US" b="1" smtClean="0"/>
              <a:t>Taft was not popular with the American public or reform-minded Republicans. He </a:t>
            </a:r>
            <a:r>
              <a:rPr kumimoji="0" lang="en-US" altLang="en-US" b="1" smtClean="0"/>
              <a:t>called the Presidency, the “lonesomest” job in the world.”</a:t>
            </a:r>
            <a:r>
              <a:rPr lang="en-US" altLang="en-US" smtClean="0"/>
              <a:t> </a:t>
            </a:r>
            <a:r>
              <a:rPr lang="en-US" altLang="en-US" b="1" smtClean="0"/>
              <a:t>By 1910, Democrats had regained control of the House of Representatives.</a:t>
            </a:r>
            <a:endParaRPr lang="en-US" altLang="en-US" smtClean="0"/>
          </a:p>
          <a:p>
            <a:pPr eaLnBrk="1" hangingPunct="1"/>
            <a:endParaRPr lang="en-US" altLang="en-US" smtClean="0"/>
          </a:p>
        </p:txBody>
      </p:sp>
      <p:pic>
        <p:nvPicPr>
          <p:cNvPr id="41988" name="Picture 11" descr="t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614" y="1225550"/>
            <a:ext cx="41687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74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60600" y="101600"/>
            <a:ext cx="7772400" cy="673100"/>
          </a:xfrm>
        </p:spPr>
        <p:txBody>
          <a:bodyPr/>
          <a:lstStyle/>
          <a:p>
            <a:pPr eaLnBrk="1" hangingPunct="1"/>
            <a:r>
              <a:rPr lang="en-US" altLang="en-US" b="1" smtClean="0"/>
              <a:t>1912 Election</a:t>
            </a:r>
            <a:r>
              <a:rPr lang="en-US" altLang="en-US" smtClean="0"/>
              <a:t> </a:t>
            </a:r>
          </a:p>
        </p:txBody>
      </p:sp>
      <p:sp>
        <p:nvSpPr>
          <p:cNvPr id="43011" name="Rectangle 4"/>
          <p:cNvSpPr>
            <a:spLocks noGrp="1" noChangeArrowheads="1"/>
          </p:cNvSpPr>
          <p:nvPr>
            <p:ph type="body" sz="half" idx="1"/>
          </p:nvPr>
        </p:nvSpPr>
        <p:spPr>
          <a:xfrm>
            <a:off x="5981701" y="1060450"/>
            <a:ext cx="4295775" cy="4489450"/>
          </a:xfrm>
        </p:spPr>
        <p:txBody>
          <a:bodyPr>
            <a:normAutofit fontScale="92500" lnSpcReduction="10000"/>
          </a:bodyPr>
          <a:lstStyle/>
          <a:p>
            <a:pPr eaLnBrk="1" hangingPunct="1">
              <a:lnSpc>
                <a:spcPct val="80000"/>
              </a:lnSpc>
            </a:pPr>
            <a:r>
              <a:rPr lang="en-US" altLang="en-US" sz="2400" b="1"/>
              <a:t>Republicans split in 1912 between Taft and Roosevelt (who returned after a safari to Africa).</a:t>
            </a:r>
          </a:p>
          <a:p>
            <a:pPr eaLnBrk="1" hangingPunct="1">
              <a:lnSpc>
                <a:spcPct val="80000"/>
              </a:lnSpc>
            </a:pPr>
            <a:r>
              <a:rPr lang="en-US" altLang="en-US" sz="2400" b="1"/>
              <a:t>Convention delegates nominated Taft and discontented Republicans formed a third party, the Progressive Party (nicknamed the Bull Moose Party), and nominated Roosevelt.</a:t>
            </a:r>
          </a:p>
          <a:p>
            <a:pPr eaLnBrk="1" hangingPunct="1">
              <a:lnSpc>
                <a:spcPct val="80000"/>
              </a:lnSpc>
            </a:pPr>
            <a:r>
              <a:rPr lang="en-US" altLang="en-US" sz="2400" b="1"/>
              <a:t>The Democrats put forward a reform-minded New Jersey governor, Woodrow Wilson.</a:t>
            </a:r>
          </a:p>
        </p:txBody>
      </p:sp>
      <p:pic>
        <p:nvPicPr>
          <p:cNvPr id="43012" name="Picture 11" descr="328836910_bdda818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1038225"/>
            <a:ext cx="4017962"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687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1912 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4" y="203200"/>
            <a:ext cx="5419725"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19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47900" y="1"/>
            <a:ext cx="7772400" cy="993775"/>
          </a:xfrm>
        </p:spPr>
        <p:txBody>
          <a:bodyPr/>
          <a:lstStyle/>
          <a:p>
            <a:pPr eaLnBrk="1" hangingPunct="1"/>
            <a:r>
              <a:rPr lang="en-US" altLang="en-US" b="1" smtClean="0"/>
              <a:t>Wilson’s New Freedom</a:t>
            </a:r>
          </a:p>
        </p:txBody>
      </p:sp>
      <p:sp>
        <p:nvSpPr>
          <p:cNvPr id="45059" name="Rectangle 5"/>
          <p:cNvSpPr>
            <a:spLocks noGrp="1" noChangeArrowheads="1"/>
          </p:cNvSpPr>
          <p:nvPr>
            <p:ph type="body" sz="half" idx="2"/>
          </p:nvPr>
        </p:nvSpPr>
        <p:spPr>
          <a:xfrm>
            <a:off x="1762126" y="1271588"/>
            <a:ext cx="4454525" cy="4114800"/>
          </a:xfrm>
        </p:spPr>
        <p:txBody>
          <a:bodyPr>
            <a:normAutofit fontScale="92500" lnSpcReduction="10000"/>
          </a:bodyPr>
          <a:lstStyle/>
          <a:p>
            <a:pPr eaLnBrk="1" hangingPunct="1"/>
            <a:r>
              <a:rPr lang="en-US" altLang="en-US" b="1" dirty="0" smtClean="0"/>
              <a:t>With a strong mandate from the American people, Wilson moved to enact his program, the “New Freedom.”</a:t>
            </a:r>
          </a:p>
          <a:p>
            <a:pPr eaLnBrk="1" hangingPunct="1"/>
            <a:r>
              <a:rPr lang="en-US" altLang="en-US" b="1" dirty="0" smtClean="0"/>
              <a:t>He planned his attack on what he called the triple wall of privilege: trusts, tariffs, and high finance (or banks).</a:t>
            </a:r>
          </a:p>
        </p:txBody>
      </p:sp>
      <p:pic>
        <p:nvPicPr>
          <p:cNvPr id="45060" name="Picture 10" descr="wood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12875"/>
            <a:ext cx="41719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271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35200" y="187325"/>
            <a:ext cx="7772400" cy="668338"/>
          </a:xfrm>
        </p:spPr>
        <p:txBody>
          <a:bodyPr/>
          <a:lstStyle/>
          <a:p>
            <a:pPr eaLnBrk="1" hangingPunct="1"/>
            <a:r>
              <a:rPr lang="en-US" altLang="en-US" b="1" smtClean="0"/>
              <a:t>Clayton Anti-Trust Act</a:t>
            </a:r>
          </a:p>
        </p:txBody>
      </p:sp>
      <p:sp>
        <p:nvSpPr>
          <p:cNvPr id="46083" name="Rectangle 4"/>
          <p:cNvSpPr>
            <a:spLocks noGrp="1" noChangeArrowheads="1"/>
          </p:cNvSpPr>
          <p:nvPr>
            <p:ph type="body" sz="half" idx="1"/>
          </p:nvPr>
        </p:nvSpPr>
        <p:spPr>
          <a:xfrm>
            <a:off x="6573838" y="987425"/>
            <a:ext cx="4094162" cy="5062538"/>
          </a:xfrm>
        </p:spPr>
        <p:txBody>
          <a:bodyPr>
            <a:normAutofit lnSpcReduction="10000"/>
          </a:bodyPr>
          <a:lstStyle/>
          <a:p>
            <a:pPr eaLnBrk="1" hangingPunct="1">
              <a:lnSpc>
                <a:spcPct val="80000"/>
              </a:lnSpc>
            </a:pPr>
            <a:r>
              <a:rPr lang="en-US" altLang="en-US" b="1" smtClean="0"/>
              <a:t>In 1914 Congress enacted the Clayton Anti-Trust Act that strengthened the Sherman Act.</a:t>
            </a:r>
          </a:p>
          <a:p>
            <a:pPr eaLnBrk="1" hangingPunct="1">
              <a:lnSpc>
                <a:spcPct val="80000"/>
              </a:lnSpc>
            </a:pPr>
            <a:r>
              <a:rPr lang="en-US" altLang="en-US" b="1" smtClean="0"/>
              <a:t>It had an anti-trust provision that prevented companies from acquiring stock from another company and supported workers’ unions.</a:t>
            </a:r>
          </a:p>
          <a:p>
            <a:pPr eaLnBrk="1" hangingPunct="1">
              <a:lnSpc>
                <a:spcPct val="80000"/>
              </a:lnSpc>
            </a:pPr>
            <a:endParaRPr lang="en-US" altLang="en-US" b="1" smtClean="0"/>
          </a:p>
        </p:txBody>
      </p:sp>
      <p:pic>
        <p:nvPicPr>
          <p:cNvPr id="46084" name="Picture 9" descr="monopo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1108076"/>
            <a:ext cx="47625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273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0" y="153988"/>
            <a:ext cx="9144000" cy="735012"/>
          </a:xfrm>
        </p:spPr>
        <p:txBody>
          <a:bodyPr/>
          <a:lstStyle/>
          <a:p>
            <a:pPr eaLnBrk="1" hangingPunct="1"/>
            <a:r>
              <a:rPr lang="en-US" altLang="en-US" b="1"/>
              <a:t>Federal Trade Commission Formed</a:t>
            </a:r>
          </a:p>
        </p:txBody>
      </p:sp>
      <p:sp>
        <p:nvSpPr>
          <p:cNvPr id="47107" name="Rectangle 5"/>
          <p:cNvSpPr>
            <a:spLocks noGrp="1" noChangeArrowheads="1"/>
          </p:cNvSpPr>
          <p:nvPr>
            <p:ph type="body" sz="half" idx="2"/>
          </p:nvPr>
        </p:nvSpPr>
        <p:spPr>
          <a:xfrm>
            <a:off x="6172200" y="1414464"/>
            <a:ext cx="4267200" cy="4986337"/>
          </a:xfrm>
        </p:spPr>
        <p:txBody>
          <a:bodyPr/>
          <a:lstStyle/>
          <a:p>
            <a:pPr eaLnBrk="1" hangingPunct="1"/>
            <a:r>
              <a:rPr lang="en-US" altLang="en-US" b="1" smtClean="0"/>
              <a:t>The FTC was formed in 1914 to serve as a “watchdog” agency to end unfair business practices. The FTC protects consumers from business fraud. </a:t>
            </a:r>
            <a:endParaRPr lang="en-US" altLang="en-US" smtClean="0"/>
          </a:p>
        </p:txBody>
      </p:sp>
      <p:pic>
        <p:nvPicPr>
          <p:cNvPr id="47108" name="Picture 10" descr="150px-US-FederalTradeCommission-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1" y="1212851"/>
            <a:ext cx="43084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1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smtClean="0"/>
              <a:t>Protect Social Welfare</a:t>
            </a:r>
          </a:p>
        </p:txBody>
      </p:sp>
      <p:sp>
        <p:nvSpPr>
          <p:cNvPr id="6147" name="Rectangle 4"/>
          <p:cNvSpPr>
            <a:spLocks noGrp="1" noChangeArrowheads="1"/>
          </p:cNvSpPr>
          <p:nvPr>
            <p:ph type="body" idx="1"/>
          </p:nvPr>
        </p:nvSpPr>
        <p:spPr>
          <a:xfrm>
            <a:off x="2057400" y="1143000"/>
            <a:ext cx="4191000" cy="5181600"/>
          </a:xfrm>
        </p:spPr>
        <p:txBody>
          <a:bodyPr/>
          <a:lstStyle/>
          <a:p>
            <a:pPr eaLnBrk="1" hangingPunct="1"/>
            <a:r>
              <a:rPr lang="en-US" altLang="en-US" sz="2400" b="1"/>
              <a:t>Industrialization in the late 19</a:t>
            </a:r>
            <a:r>
              <a:rPr lang="en-US" altLang="en-US" sz="2400" b="1" baseline="30000"/>
              <a:t>th</a:t>
            </a:r>
            <a:r>
              <a:rPr lang="en-US" altLang="en-US" sz="2400" b="1"/>
              <a:t> century was largely unregulated. Employers felt little responsibility toward their workers.</a:t>
            </a:r>
          </a:p>
          <a:p>
            <a:pPr eaLnBrk="1" hangingPunct="1"/>
            <a:r>
              <a:rPr lang="en-US" altLang="en-US" sz="2400" b="1"/>
              <a:t>As a result, settlement houses and churches served the community and organizations like the YMCA and the Salvation Army took on service roles.</a:t>
            </a:r>
          </a:p>
        </p:txBody>
      </p:sp>
      <p:pic>
        <p:nvPicPr>
          <p:cNvPr id="6148" name="Picture 8" descr="Hanbury Street Shelter, 1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079500"/>
            <a:ext cx="388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9"/>
          <p:cNvSpPr txBox="1">
            <a:spLocks noChangeArrowheads="1"/>
          </p:cNvSpPr>
          <p:nvPr/>
        </p:nvSpPr>
        <p:spPr bwMode="auto">
          <a:xfrm>
            <a:off x="6361113" y="6400801"/>
            <a:ext cx="374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b="1" i="1">
                <a:latin typeface="Arial" panose="020B0604020202020204" pitchFamily="34" charset="0"/>
              </a:rPr>
              <a:t>Salvation Army Shelter</a:t>
            </a:r>
          </a:p>
        </p:txBody>
      </p:sp>
    </p:spTree>
    <p:extLst>
      <p:ext uri="{BB962C8B-B14F-4D97-AF65-F5344CB8AC3E}">
        <p14:creationId xmlns:p14="http://schemas.microsoft.com/office/powerpoint/2010/main" val="161659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71713" y="0"/>
            <a:ext cx="7772400" cy="1143000"/>
          </a:xfrm>
        </p:spPr>
        <p:txBody>
          <a:bodyPr/>
          <a:lstStyle/>
          <a:p>
            <a:pPr eaLnBrk="1" hangingPunct="1"/>
            <a:r>
              <a:rPr lang="en-US" altLang="en-US" b="1"/>
              <a:t>Federal Income Tax Arrives</a:t>
            </a:r>
          </a:p>
        </p:txBody>
      </p:sp>
      <p:sp>
        <p:nvSpPr>
          <p:cNvPr id="48131" name="Rectangle 4"/>
          <p:cNvSpPr>
            <a:spLocks noGrp="1" noChangeArrowheads="1"/>
          </p:cNvSpPr>
          <p:nvPr>
            <p:ph type="body" sz="half" idx="1"/>
          </p:nvPr>
        </p:nvSpPr>
        <p:spPr>
          <a:xfrm>
            <a:off x="1736726" y="1455738"/>
            <a:ext cx="4283075" cy="5021262"/>
          </a:xfrm>
        </p:spPr>
        <p:txBody>
          <a:bodyPr/>
          <a:lstStyle/>
          <a:p>
            <a:pPr eaLnBrk="1" hangingPunct="1">
              <a:lnSpc>
                <a:spcPct val="90000"/>
              </a:lnSpc>
            </a:pPr>
            <a:r>
              <a:rPr lang="en-US" altLang="en-US" sz="3200" b="1"/>
              <a:t>Wilson worked hard to lower tariffs, however, the lost revenue had to be made up and was when the 16</a:t>
            </a:r>
            <a:r>
              <a:rPr lang="en-US" altLang="en-US" sz="3200" b="1" baseline="30000"/>
              <a:t>th</a:t>
            </a:r>
            <a:r>
              <a:rPr lang="en-US" altLang="en-US" sz="3200" b="1"/>
              <a:t> Amendment instituted a graduated federal income tax.</a:t>
            </a:r>
          </a:p>
          <a:p>
            <a:pPr eaLnBrk="1" hangingPunct="1">
              <a:lnSpc>
                <a:spcPct val="90000"/>
              </a:lnSpc>
            </a:pPr>
            <a:endParaRPr lang="en-US" altLang="en-US" sz="3200" b="1"/>
          </a:p>
        </p:txBody>
      </p:sp>
      <p:pic>
        <p:nvPicPr>
          <p:cNvPr id="48132" name="Picture 9" descr="0203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913" y="1303339"/>
            <a:ext cx="3810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27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47900" y="0"/>
            <a:ext cx="7772400" cy="1143000"/>
          </a:xfrm>
        </p:spPr>
        <p:txBody>
          <a:bodyPr/>
          <a:lstStyle/>
          <a:p>
            <a:pPr eaLnBrk="1" hangingPunct="1"/>
            <a:r>
              <a:rPr lang="en-US" altLang="en-US" b="1" smtClean="0"/>
              <a:t>Women Win Suffrage</a:t>
            </a:r>
          </a:p>
        </p:txBody>
      </p:sp>
      <p:sp>
        <p:nvSpPr>
          <p:cNvPr id="49155" name="Rectangle 5"/>
          <p:cNvSpPr>
            <a:spLocks noGrp="1" noChangeArrowheads="1"/>
          </p:cNvSpPr>
          <p:nvPr>
            <p:ph type="body" sz="half" idx="2"/>
          </p:nvPr>
        </p:nvSpPr>
        <p:spPr>
          <a:xfrm>
            <a:off x="6172201" y="1323976"/>
            <a:ext cx="4257675" cy="5305425"/>
          </a:xfrm>
        </p:spPr>
        <p:txBody>
          <a:bodyPr>
            <a:normAutofit lnSpcReduction="10000"/>
          </a:bodyPr>
          <a:lstStyle/>
          <a:p>
            <a:pPr eaLnBrk="1" hangingPunct="1"/>
            <a:r>
              <a:rPr lang="en-US" altLang="en-US" b="1" smtClean="0"/>
              <a:t>Native-born, educated, middle-class women grew more and more impatient. Through local, state, and national organization, as well as vigorous protests, women finally realized their dream in 1920.</a:t>
            </a:r>
          </a:p>
          <a:p>
            <a:pPr eaLnBrk="1" hangingPunct="1">
              <a:buFontTx/>
              <a:buNone/>
            </a:pPr>
            <a:endParaRPr lang="en-US" altLang="en-US" b="1" smtClean="0"/>
          </a:p>
        </p:txBody>
      </p:sp>
      <p:pic>
        <p:nvPicPr>
          <p:cNvPr id="49156" name="Picture 6" descr="19th_Amend_Stam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36726" y="1300163"/>
            <a:ext cx="4291013" cy="4572000"/>
          </a:xfrm>
        </p:spPr>
      </p:pic>
    </p:spTree>
    <p:extLst>
      <p:ext uri="{BB962C8B-B14F-4D97-AF65-F5344CB8AC3E}">
        <p14:creationId xmlns:p14="http://schemas.microsoft.com/office/powerpoint/2010/main" val="4290835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22500" y="169863"/>
            <a:ext cx="7772400" cy="914400"/>
          </a:xfrm>
        </p:spPr>
        <p:txBody>
          <a:bodyPr/>
          <a:lstStyle/>
          <a:p>
            <a:pPr eaLnBrk="1" hangingPunct="1"/>
            <a:r>
              <a:rPr lang="en-US" altLang="en-US" b="1"/>
              <a:t>Limits of Progressivism</a:t>
            </a:r>
          </a:p>
        </p:txBody>
      </p:sp>
      <p:sp>
        <p:nvSpPr>
          <p:cNvPr id="50179" name="Rectangle 4"/>
          <p:cNvSpPr>
            <a:spLocks noGrp="1" noChangeArrowheads="1"/>
          </p:cNvSpPr>
          <p:nvPr>
            <p:ph type="body" sz="half" idx="1"/>
          </p:nvPr>
        </p:nvSpPr>
        <p:spPr>
          <a:xfrm>
            <a:off x="1905000" y="1336676"/>
            <a:ext cx="3657600" cy="5064125"/>
          </a:xfrm>
        </p:spPr>
        <p:txBody>
          <a:bodyPr/>
          <a:lstStyle/>
          <a:p>
            <a:pPr eaLnBrk="1" hangingPunct="1">
              <a:lnSpc>
                <a:spcPct val="90000"/>
              </a:lnSpc>
            </a:pPr>
            <a:r>
              <a:rPr lang="en-US" altLang="en-US" sz="2400" b="1"/>
              <a:t>While the Progressive era was responsible for many important reforms, it failed to make gains for African Americans. Like Roosevelt and Taft, Wilson retreated on Civil Rights when he entered office.</a:t>
            </a:r>
            <a:r>
              <a:rPr lang="en-US" altLang="en-US" sz="2400"/>
              <a:t> </a:t>
            </a:r>
          </a:p>
        </p:txBody>
      </p:sp>
      <p:pic>
        <p:nvPicPr>
          <p:cNvPr id="50180" name="Picture 6" descr="racism5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24563" y="1211263"/>
            <a:ext cx="4189412" cy="5027612"/>
          </a:xfrm>
        </p:spPr>
      </p:pic>
      <p:sp>
        <p:nvSpPr>
          <p:cNvPr id="50181" name="Text Box 7"/>
          <p:cNvSpPr txBox="1">
            <a:spLocks noChangeArrowheads="1"/>
          </p:cNvSpPr>
          <p:nvPr/>
        </p:nvSpPr>
        <p:spPr bwMode="auto">
          <a:xfrm>
            <a:off x="6054725" y="6248401"/>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sz="1600" b="1">
                <a:latin typeface="Arial" panose="020B0604020202020204" pitchFamily="34" charset="0"/>
              </a:rPr>
              <a:t>The KKK reached a membership </a:t>
            </a:r>
            <a:br>
              <a:rPr kumimoji="0" lang="en-US" altLang="en-US" sz="1600" b="1">
                <a:latin typeface="Arial" panose="020B0604020202020204" pitchFamily="34" charset="0"/>
              </a:rPr>
            </a:br>
            <a:r>
              <a:rPr kumimoji="0" lang="en-US" altLang="en-US" sz="1600" b="1">
                <a:latin typeface="Arial" panose="020B0604020202020204" pitchFamily="34" charset="0"/>
              </a:rPr>
              <a:t>of 4.5 million in the 1920s</a:t>
            </a:r>
          </a:p>
        </p:txBody>
      </p:sp>
    </p:spTree>
    <p:extLst>
      <p:ext uri="{BB962C8B-B14F-4D97-AF65-F5344CB8AC3E}">
        <p14:creationId xmlns:p14="http://schemas.microsoft.com/office/powerpoint/2010/main" val="172458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203201"/>
            <a:ext cx="9144000" cy="835025"/>
          </a:xfrm>
        </p:spPr>
        <p:txBody>
          <a:bodyPr/>
          <a:lstStyle/>
          <a:p>
            <a:pPr eaLnBrk="1" hangingPunct="1"/>
            <a:r>
              <a:rPr lang="en-US" altLang="en-US" b="1" smtClean="0"/>
              <a:t>Promote Moral Development</a:t>
            </a:r>
          </a:p>
        </p:txBody>
      </p:sp>
      <p:sp>
        <p:nvSpPr>
          <p:cNvPr id="7171" name="Rectangle 3"/>
          <p:cNvSpPr>
            <a:spLocks noGrp="1" noChangeArrowheads="1"/>
          </p:cNvSpPr>
          <p:nvPr>
            <p:ph type="body" idx="1"/>
          </p:nvPr>
        </p:nvSpPr>
        <p:spPr>
          <a:xfrm>
            <a:off x="6284914" y="1295400"/>
            <a:ext cx="4383087" cy="4114800"/>
          </a:xfrm>
        </p:spPr>
        <p:txBody>
          <a:bodyPr>
            <a:normAutofit lnSpcReduction="10000"/>
          </a:bodyPr>
          <a:lstStyle/>
          <a:p>
            <a:pPr eaLnBrk="1" hangingPunct="1"/>
            <a:r>
              <a:rPr lang="en-US" altLang="en-US" sz="2400" b="1"/>
              <a:t>Some reformers felt that the answer to society’s problems was personal behavior. They proposed such reforms as prohibition.</a:t>
            </a:r>
          </a:p>
          <a:p>
            <a:pPr eaLnBrk="1" hangingPunct="1"/>
            <a:r>
              <a:rPr lang="en-US" altLang="en-US" sz="2400" b="1"/>
              <a:t>Groups wishing to ban alcohol included the Woman’s Christian Temperance Union (WCTU)</a:t>
            </a:r>
          </a:p>
        </p:txBody>
      </p:sp>
      <p:pic>
        <p:nvPicPr>
          <p:cNvPr id="7172" name="Picture 9" descr="23430025"/>
          <p:cNvPicPr>
            <a:picLocks noChangeAspect="1" noChangeArrowheads="1"/>
          </p:cNvPicPr>
          <p:nvPr/>
        </p:nvPicPr>
        <p:blipFill>
          <a:blip r:embed="rId2">
            <a:extLst>
              <a:ext uri="{28A0092B-C50C-407E-A947-70E740481C1C}">
                <a14:useLocalDpi xmlns:a14="http://schemas.microsoft.com/office/drawing/2010/main" val="0"/>
              </a:ext>
            </a:extLst>
          </a:blip>
          <a:srcRect l="11566" r="12367"/>
          <a:stretch>
            <a:fillRect/>
          </a:stretch>
        </p:blipFill>
        <p:spPr bwMode="auto">
          <a:xfrm>
            <a:off x="1684338" y="1409701"/>
            <a:ext cx="4583112"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79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14326"/>
            <a:ext cx="8991600" cy="709613"/>
          </a:xfrm>
        </p:spPr>
        <p:txBody>
          <a:bodyPr/>
          <a:lstStyle/>
          <a:p>
            <a:pPr eaLnBrk="1" hangingPunct="1"/>
            <a:r>
              <a:rPr lang="en-US" altLang="en-US" b="1" smtClean="0"/>
              <a:t>Secure Economic Reform</a:t>
            </a:r>
          </a:p>
        </p:txBody>
      </p:sp>
      <p:sp>
        <p:nvSpPr>
          <p:cNvPr id="8195" name="Rectangle 4"/>
          <p:cNvSpPr>
            <a:spLocks noGrp="1" noChangeArrowheads="1"/>
          </p:cNvSpPr>
          <p:nvPr>
            <p:ph type="body" sz="half" idx="1"/>
          </p:nvPr>
        </p:nvSpPr>
        <p:spPr>
          <a:xfrm>
            <a:off x="1905000" y="1323976"/>
            <a:ext cx="4464050" cy="5153025"/>
          </a:xfrm>
        </p:spPr>
        <p:txBody>
          <a:bodyPr>
            <a:normAutofit lnSpcReduction="10000"/>
          </a:bodyPr>
          <a:lstStyle/>
          <a:p>
            <a:pPr eaLnBrk="1" hangingPunct="1"/>
            <a:r>
              <a:rPr lang="en-US" altLang="en-US" b="1" smtClean="0"/>
              <a:t>The Panic of 1893 prompted some Americans to question the capitalist economic system. </a:t>
            </a:r>
          </a:p>
          <a:p>
            <a:pPr eaLnBrk="1" hangingPunct="1"/>
            <a:r>
              <a:rPr lang="en-US" altLang="en-US" b="1" smtClean="0"/>
              <a:t>As a result, some workers embraced socialism. Eugene Debs organized the American Socialist Party in 1901.</a:t>
            </a:r>
          </a:p>
        </p:txBody>
      </p:sp>
      <p:sp>
        <p:nvSpPr>
          <p:cNvPr id="8196" name="Text Box 7"/>
          <p:cNvSpPr txBox="1">
            <a:spLocks noChangeArrowheads="1"/>
          </p:cNvSpPr>
          <p:nvPr/>
        </p:nvSpPr>
        <p:spPr bwMode="auto">
          <a:xfrm>
            <a:off x="5943600" y="548005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cs typeface="Arial" panose="020B0604020202020204" pitchFamily="34" charset="0"/>
              </a:defRPr>
            </a:lvl1pPr>
            <a:lvl2pPr marL="742950" indent="-285750">
              <a:defRPr kumimoji="1" sz="2400">
                <a:solidFill>
                  <a:schemeClr val="tx1"/>
                </a:solidFill>
                <a:latin typeface="Times New Roman" panose="02020603050405020304" pitchFamily="18" charset="0"/>
                <a:cs typeface="Arial" panose="020B0604020202020204" pitchFamily="34" charset="0"/>
              </a:defRPr>
            </a:lvl2pPr>
            <a:lvl3pPr marL="1143000" indent="-228600">
              <a:defRPr kumimoji="1" sz="2400">
                <a:solidFill>
                  <a:schemeClr val="tx1"/>
                </a:solidFill>
                <a:latin typeface="Times New Roman" panose="02020603050405020304" pitchFamily="18" charset="0"/>
                <a:cs typeface="Arial" panose="020B0604020202020204" pitchFamily="34" charset="0"/>
              </a:defRPr>
            </a:lvl3pPr>
            <a:lvl4pPr marL="1600200" indent="-228600">
              <a:defRPr kumimoji="1" sz="2400">
                <a:solidFill>
                  <a:schemeClr val="tx1"/>
                </a:solidFill>
                <a:latin typeface="Times New Roman" panose="02020603050405020304" pitchFamily="18" charset="0"/>
                <a:cs typeface="Arial" panose="020B0604020202020204" pitchFamily="34" charset="0"/>
              </a:defRPr>
            </a:lvl4pPr>
            <a:lvl5pPr marL="2057400" indent="-22860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kumimoji="0" lang="en-US" altLang="en-US" sz="1800" b="1" i="1">
                <a:latin typeface="Arial" panose="020B0604020202020204" pitchFamily="34" charset="0"/>
              </a:rPr>
              <a:t>Debs encouraged workers to reject American capitalism</a:t>
            </a:r>
          </a:p>
        </p:txBody>
      </p:sp>
      <p:pic>
        <p:nvPicPr>
          <p:cNvPr id="8197" name="Picture 9"/>
          <p:cNvPicPr>
            <a:picLocks noChangeAspect="1" noChangeArrowheads="1"/>
          </p:cNvPicPr>
          <p:nvPr/>
        </p:nvPicPr>
        <p:blipFill>
          <a:blip r:embed="rId2">
            <a:extLst>
              <a:ext uri="{28A0092B-C50C-407E-A947-70E740481C1C}">
                <a14:useLocalDpi xmlns:a14="http://schemas.microsoft.com/office/drawing/2010/main" val="0"/>
              </a:ext>
            </a:extLst>
          </a:blip>
          <a:srcRect l="638"/>
          <a:stretch>
            <a:fillRect/>
          </a:stretch>
        </p:blipFill>
        <p:spPr bwMode="auto">
          <a:xfrm>
            <a:off x="6443664" y="1408114"/>
            <a:ext cx="3952875"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717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0" y="217488"/>
            <a:ext cx="9144000" cy="692150"/>
          </a:xfrm>
        </p:spPr>
        <p:txBody>
          <a:bodyPr/>
          <a:lstStyle/>
          <a:p>
            <a:pPr eaLnBrk="1" hangingPunct="1"/>
            <a:r>
              <a:rPr lang="en-US" altLang="en-US" b="1"/>
              <a:t>Muckrakers Criticize Big Business</a:t>
            </a:r>
          </a:p>
        </p:txBody>
      </p:sp>
      <p:sp>
        <p:nvSpPr>
          <p:cNvPr id="9219" name="Rectangle 5"/>
          <p:cNvSpPr>
            <a:spLocks noGrp="1" noChangeArrowheads="1"/>
          </p:cNvSpPr>
          <p:nvPr>
            <p:ph type="body" sz="half" idx="4294967295"/>
          </p:nvPr>
        </p:nvSpPr>
        <p:spPr>
          <a:xfrm>
            <a:off x="5232401" y="1049338"/>
            <a:ext cx="5273675" cy="4362450"/>
          </a:xfrm>
        </p:spPr>
        <p:txBody>
          <a:bodyPr>
            <a:normAutofit fontScale="92500" lnSpcReduction="20000"/>
          </a:bodyPr>
          <a:lstStyle/>
          <a:p>
            <a:pPr eaLnBrk="1" hangingPunct="1"/>
            <a:r>
              <a:rPr lang="en-US" altLang="en-US" b="1" smtClean="0"/>
              <a:t>Though most Progressives did not embrace socialism, many writers saw the truth in Debs’ criticism.</a:t>
            </a:r>
          </a:p>
          <a:p>
            <a:pPr eaLnBrk="1" hangingPunct="1"/>
            <a:r>
              <a:rPr lang="en-US" altLang="en-US" b="1" smtClean="0"/>
              <a:t>Investigative journalists, known as “Muckrakers,” exposed corruption in business. For example, Ida Tarbell exposed Standard Oil Company’s  cut-throat methods of eliminating competition. </a:t>
            </a:r>
          </a:p>
        </p:txBody>
      </p:sp>
      <p:pic>
        <p:nvPicPr>
          <p:cNvPr id="9220" name="Picture 8" descr="Tarb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258889"/>
            <a:ext cx="3198812"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mo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88" y="4168776"/>
            <a:ext cx="319881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8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524001" y="261939"/>
            <a:ext cx="8880475" cy="657225"/>
          </a:xfrm>
        </p:spPr>
        <p:txBody>
          <a:bodyPr/>
          <a:lstStyle/>
          <a:p>
            <a:pPr eaLnBrk="1" hangingPunct="1"/>
            <a:r>
              <a:rPr lang="en-US" altLang="en-US" b="1" smtClean="0"/>
              <a:t>Fostering Efficiency</a:t>
            </a:r>
          </a:p>
        </p:txBody>
      </p:sp>
      <p:sp>
        <p:nvSpPr>
          <p:cNvPr id="10243" name="Rectangle 4"/>
          <p:cNvSpPr>
            <a:spLocks noGrp="1" noChangeArrowheads="1"/>
          </p:cNvSpPr>
          <p:nvPr>
            <p:ph type="body" sz="half" idx="4294967295"/>
          </p:nvPr>
        </p:nvSpPr>
        <p:spPr>
          <a:xfrm>
            <a:off x="1622426" y="935038"/>
            <a:ext cx="4856163" cy="5492750"/>
          </a:xfrm>
        </p:spPr>
        <p:txBody>
          <a:bodyPr>
            <a:normAutofit fontScale="92500" lnSpcReduction="10000"/>
          </a:bodyPr>
          <a:lstStyle/>
          <a:p>
            <a:pPr eaLnBrk="1" hangingPunct="1"/>
            <a:r>
              <a:rPr lang="en-US" altLang="en-US" b="1" smtClean="0"/>
              <a:t>Many Progressive leaders put their faith in scientific principles to make society better.</a:t>
            </a:r>
          </a:p>
          <a:p>
            <a:pPr eaLnBrk="1" hangingPunct="1"/>
            <a:r>
              <a:rPr lang="en-US" altLang="en-US" b="1" smtClean="0"/>
              <a:t>In industry, Frederick Taylor began using time and motion studies to improve factory efficiency. Taylorism became an industry fad as factories sought to complete each task quickly. </a:t>
            </a:r>
          </a:p>
        </p:txBody>
      </p:sp>
      <p:pic>
        <p:nvPicPr>
          <p:cNvPr id="10244" name="Picture 11" descr="assembly"/>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6323013" y="1127126"/>
            <a:ext cx="41148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8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1866</Words>
  <Application>Microsoft Office PowerPoint</Application>
  <PresentationFormat>Widescreen</PresentationFormat>
  <Paragraphs>153</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Wingdings</vt:lpstr>
      <vt:lpstr>Wingdings 2</vt:lpstr>
      <vt:lpstr>Wingdings 3</vt:lpstr>
      <vt:lpstr>Nightfall design template</vt:lpstr>
      <vt:lpstr>The Progressive Era</vt:lpstr>
      <vt:lpstr>Problem???</vt:lpstr>
      <vt:lpstr>Origins of Progressivism</vt:lpstr>
      <vt:lpstr>Four Goals of Reformers</vt:lpstr>
      <vt:lpstr>Protect Social Welfare</vt:lpstr>
      <vt:lpstr>Promote Moral Development</vt:lpstr>
      <vt:lpstr>Secure Economic Reform</vt:lpstr>
      <vt:lpstr>Muckrakers Criticize Big Business</vt:lpstr>
      <vt:lpstr>Fostering Efficiency</vt:lpstr>
      <vt:lpstr>Cleaning Up Local Government</vt:lpstr>
      <vt:lpstr>Amending the Country</vt:lpstr>
      <vt:lpstr>Regulating Big Business</vt:lpstr>
      <vt:lpstr>Protecting Working Children</vt:lpstr>
      <vt:lpstr>Efforts To Limit Hours</vt:lpstr>
      <vt:lpstr>Election Reform</vt:lpstr>
      <vt:lpstr>Direct Election Of Senators</vt:lpstr>
      <vt:lpstr>Women fighting Back…</vt:lpstr>
      <vt:lpstr>Women in Public Life</vt:lpstr>
      <vt:lpstr>Domestic Workers</vt:lpstr>
      <vt:lpstr>Women in the Work Force</vt:lpstr>
      <vt:lpstr>Women Lead Reform</vt:lpstr>
      <vt:lpstr>Women and Reform</vt:lpstr>
      <vt:lpstr>Three-Part Strategy for  Winning Suffrage</vt:lpstr>
      <vt:lpstr>PowerPoint Presentation</vt:lpstr>
      <vt:lpstr>Progressive Presidents..??...</vt:lpstr>
      <vt:lpstr>Teddy Roosevelt’s Square Deal</vt:lpstr>
      <vt:lpstr>Roosevelt and the  Rough Riders</vt:lpstr>
      <vt:lpstr>Imperialism…</vt:lpstr>
      <vt:lpstr>PowerPoint Presentation</vt:lpstr>
      <vt:lpstr>The Modern President</vt:lpstr>
      <vt:lpstr>Trust-Busting</vt:lpstr>
      <vt:lpstr>1902 Coal Strike </vt:lpstr>
      <vt:lpstr>“The Jungle” Leads to  Food Regulation</vt:lpstr>
      <vt:lpstr>Pure Food and Drug Act</vt:lpstr>
      <vt:lpstr>Roosevelt and the Environment</vt:lpstr>
      <vt:lpstr>PowerPoint Presentation</vt:lpstr>
      <vt:lpstr>Roosevelt’s Environmental Accomplishments</vt:lpstr>
      <vt:lpstr>PowerPoint Presentation</vt:lpstr>
      <vt:lpstr>PowerPoint Presentation</vt:lpstr>
      <vt:lpstr>Roosevelt and Civil Rights</vt:lpstr>
      <vt:lpstr>Dinner with Booker T. Washington…</vt:lpstr>
      <vt:lpstr>NAACP Formed to Promote Rights</vt:lpstr>
      <vt:lpstr>Progressivism under President Taft</vt:lpstr>
      <vt:lpstr>Taft Loses Power</vt:lpstr>
      <vt:lpstr>1912 Election </vt:lpstr>
      <vt:lpstr>PowerPoint Presentation</vt:lpstr>
      <vt:lpstr>Wilson’s New Freedom</vt:lpstr>
      <vt:lpstr>Clayton Anti-Trust Act</vt:lpstr>
      <vt:lpstr>Federal Trade Commission Formed</vt:lpstr>
      <vt:lpstr>Federal Income Tax Arrives</vt:lpstr>
      <vt:lpstr>Women Win Suffrage</vt:lpstr>
      <vt:lpstr>Limits of Progressivism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2015-01-29T02:05:34Z</dcterms:created>
  <dcterms:modified xsi:type="dcterms:W3CDTF">2015-02-12T13:56:27Z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