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AFAB-F25E-460A-8297-2AFA18F0595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8BD-2D56-43B9-A6F5-3E0DA5C5C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AFAB-F25E-460A-8297-2AFA18F0595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8BD-2D56-43B9-A6F5-3E0DA5C5C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AFAB-F25E-460A-8297-2AFA18F0595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8BD-2D56-43B9-A6F5-3E0DA5C5C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AFAB-F25E-460A-8297-2AFA18F0595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8BD-2D56-43B9-A6F5-3E0DA5C5C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AFAB-F25E-460A-8297-2AFA18F0595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8BD-2D56-43B9-A6F5-3E0DA5C5C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AFAB-F25E-460A-8297-2AFA18F0595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8BD-2D56-43B9-A6F5-3E0DA5C5C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AFAB-F25E-460A-8297-2AFA18F0595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8BD-2D56-43B9-A6F5-3E0DA5C5C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AFAB-F25E-460A-8297-2AFA18F0595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8BD-2D56-43B9-A6F5-3E0DA5C5C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AFAB-F25E-460A-8297-2AFA18F0595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8BD-2D56-43B9-A6F5-3E0DA5C5C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AFAB-F25E-460A-8297-2AFA18F0595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8BD-2D56-43B9-A6F5-3E0DA5C5C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AFAB-F25E-460A-8297-2AFA18F0595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B8BD-2D56-43B9-A6F5-3E0DA5C5C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AFAB-F25E-460A-8297-2AFA18F05957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B8BD-2D56-43B9-A6F5-3E0DA5C5C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.huffpost.com/gen/1136397/thumbs/r-SOUTH-CAROLINA-SLAVE-CABIN-large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642461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15000" dirty="0" smtClean="0">
                <a:solidFill>
                  <a:srgbClr val="FF0000"/>
                </a:solidFill>
                <a:latin typeface="Chiller" pitchFamily="82" charset="0"/>
              </a:rPr>
              <a:t>Slavery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Blacks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 were able to buy their freedom from their labor after hours. (</a:t>
            </a:r>
            <a:r>
              <a:rPr lang="en-US" dirty="0" smtClean="0">
                <a:solidFill>
                  <a:srgbClr val="FF0000"/>
                </a:solidFill>
              </a:rPr>
              <a:t>Task System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 owned property.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Faced discrimination in the South.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They were prohibited from certain occupations and from testifying against whites in court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They had no political rights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They were always in danger of being forced back into slavery by slave traders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 descr="http://www.sciway.net/hist/chicora/graphics/f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598" y="1524000"/>
            <a:ext cx="2897378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Blacks in the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Free blacks numbered about 250,000.</a:t>
            </a:r>
          </a:p>
          <a:p>
            <a:r>
              <a:rPr lang="en-US" dirty="0" smtClean="0"/>
              <a:t>Some states forbade their entrance or </a:t>
            </a:r>
            <a:r>
              <a:rPr lang="en-US" dirty="0" smtClean="0">
                <a:solidFill>
                  <a:srgbClr val="FF0000"/>
                </a:solidFill>
              </a:rPr>
              <a:t>denied them public education.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Some states segregated blacks in public facilities.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They were especially hated by Irish immigrants with whom they competed with for jobs.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Racist feelings often stronger in the North than in the South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bos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3837" y="2133600"/>
            <a:ext cx="3814763" cy="263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Blacks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“The distinction between slave and the free is not great.”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       Frederick Douglass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doug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62200"/>
            <a:ext cx="374808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Pro-Slavery Ideology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1837: John C. Calhoun: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   “Many in the South once believed that slavery was a moral and political evil… That folly and delusion are gone; we see it now in its true light, and regard it as the most safe and stable basis for free institutions in the world.”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calho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0325" y="1600200"/>
            <a:ext cx="3814763" cy="435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Pro-Slavery Ideology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343400" cy="4525963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Even those who had no direct stake in slavery shared with planters a deep commitment to white supremacy.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Indeed, </a:t>
            </a:r>
            <a:r>
              <a:rPr lang="en-US" b="1" dirty="0" smtClean="0">
                <a:solidFill>
                  <a:srgbClr val="FF0000"/>
                </a:solidFill>
              </a:rPr>
              <a:t>racism</a:t>
            </a:r>
            <a:r>
              <a:rPr lang="en-US" dirty="0" smtClean="0">
                <a:solidFill>
                  <a:srgbClr val="FF0000"/>
                </a:solidFill>
              </a:rPr>
              <a:t> – the belief that blacks were innately inferior to whites and unsuited for life in any conditions other than slavery </a:t>
            </a:r>
            <a:r>
              <a:rPr lang="en-US" dirty="0" smtClean="0"/>
              <a:t>– formed one pillar of the pro-slavery ideology.</a:t>
            </a:r>
          </a:p>
          <a:p>
            <a:endParaRPr lang="en-US" dirty="0"/>
          </a:p>
        </p:txBody>
      </p:sp>
      <p:pic>
        <p:nvPicPr>
          <p:cNvPr id="4" name="Picture 7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828800"/>
            <a:ext cx="3527425" cy="352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Pro-Slavery Ideology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Most slaveholders also found </a:t>
            </a:r>
            <a:r>
              <a:rPr lang="en-US" dirty="0" err="1" smtClean="0"/>
              <a:t>legitimation</a:t>
            </a:r>
            <a:r>
              <a:rPr lang="en-US" dirty="0" smtClean="0"/>
              <a:t> for slavery in </a:t>
            </a:r>
            <a:r>
              <a:rPr lang="en-US" b="1" dirty="0" smtClean="0">
                <a:solidFill>
                  <a:srgbClr val="FF0000"/>
                </a:solidFill>
              </a:rPr>
              <a:t>Biblical passages</a:t>
            </a:r>
            <a:r>
              <a:rPr lang="en-US" dirty="0" smtClean="0">
                <a:solidFill>
                  <a:srgbClr val="FF0000"/>
                </a:solidFill>
              </a:rPr>
              <a:t> such as the injunction that servants should obey their masters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Others argued that slavery was </a:t>
            </a:r>
            <a:r>
              <a:rPr lang="en-US" b="1" dirty="0" smtClean="0"/>
              <a:t>essential to human progress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Without slavery, planters would be unable to cultivate the arts, sciences, and other civilized pursuits.</a:t>
            </a:r>
          </a:p>
          <a:p>
            <a:endParaRPr lang="en-US" dirty="0"/>
          </a:p>
        </p:txBody>
      </p:sp>
      <p:pic>
        <p:nvPicPr>
          <p:cNvPr id="4" name="Picture 7" descr="bib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981200"/>
            <a:ext cx="2968625" cy="320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Slaves and the “Law”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slaves, the “peculiar institution” meant a life of incessant toil, brutal punishment, and the constant fear that families would be destroyed by sale (</a:t>
            </a:r>
            <a:r>
              <a:rPr lang="en-US" b="1" dirty="0" smtClean="0">
                <a:solidFill>
                  <a:srgbClr val="FF0000"/>
                </a:solidFill>
              </a:rPr>
              <a:t>slavery’s greatest psychological horror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Before the law</a:t>
            </a:r>
            <a:r>
              <a:rPr lang="en-US" dirty="0" smtClean="0">
                <a:solidFill>
                  <a:srgbClr val="FF0000"/>
                </a:solidFill>
              </a:rPr>
              <a:t>, slaves were property.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By 1830, it was a crime to teach a slave to read or write</a:t>
            </a:r>
            <a:r>
              <a:rPr lang="en-US" dirty="0" smtClean="0"/>
              <a:t>. Not all these laws were rigorously enforced.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Some members of slaveholding families taught children to read and write – although rather few since well over 90% of the slave population was illiterate in 1860.</a:t>
            </a:r>
          </a:p>
          <a:p>
            <a:endParaRPr lang="en-US" dirty="0"/>
          </a:p>
        </p:txBody>
      </p:sp>
      <p:pic>
        <p:nvPicPr>
          <p:cNvPr id="4" name="Picture 9" descr="co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828800"/>
            <a:ext cx="2693987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“Order”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Slave owners employed a variety of means in their attempt to maintain order and discipline among their human property and persuade them to labor productivity.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Their </a:t>
            </a:r>
            <a:r>
              <a:rPr lang="en-US" dirty="0" smtClean="0">
                <a:solidFill>
                  <a:srgbClr val="FF0000"/>
                </a:solidFill>
              </a:rPr>
              <a:t>system rested on force</a:t>
            </a:r>
            <a:r>
              <a:rPr lang="en-US" dirty="0" smtClean="0"/>
              <a:t>. Masters had almost complete discretion in inflicting punishment, and rare was the slave who went through his or her life without experiencing a whipping.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Any infraction of plantation rules, no matter how minor, could be punished by the lash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7" descr="slave-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78488" y="1721581"/>
            <a:ext cx="2932112" cy="4410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b="1" dirty="0" smtClean="0">
                <a:solidFill>
                  <a:srgbClr val="FF0000"/>
                </a:solidFill>
              </a:rPr>
              <a:t>Crime</a:t>
            </a:r>
            <a:r>
              <a:rPr lang="en-US" dirty="0" smtClean="0"/>
              <a:t>” of Celia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Celia was a slave who killed her master while resisting a sexual assault.</a:t>
            </a:r>
          </a:p>
          <a:p>
            <a:r>
              <a:rPr lang="en-US" dirty="0" smtClean="0"/>
              <a:t>Missouri state law deemed “any woman” in such circumstances to be acting in self-defense.</a:t>
            </a:r>
          </a:p>
          <a:p>
            <a:r>
              <a:rPr lang="en-US" dirty="0" smtClean="0"/>
              <a:t>But, the Court ruled that Celia was not a woman.</a:t>
            </a:r>
          </a:p>
        </p:txBody>
      </p:sp>
      <p:pic>
        <p:nvPicPr>
          <p:cNvPr id="4" name="Picture 7" descr="han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76400"/>
            <a:ext cx="3297237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</a:t>
            </a:r>
            <a:r>
              <a:rPr lang="en-US" b="1" dirty="0" smtClean="0">
                <a:solidFill>
                  <a:srgbClr val="FF0000"/>
                </a:solidFill>
              </a:rPr>
              <a:t>Crime</a:t>
            </a:r>
            <a:r>
              <a:rPr lang="en-US" dirty="0" smtClean="0"/>
              <a:t>” of Celia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She was a slave, whose master had complete power over her person.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The Court sentenced her to death.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However, since Celia was pregnant, her execution was postponed until her child had been born, so as to not deprive her owner’s heir of their property rights.</a:t>
            </a:r>
          </a:p>
          <a:p>
            <a:endParaRPr lang="en-US" dirty="0"/>
          </a:p>
        </p:txBody>
      </p:sp>
      <p:pic>
        <p:nvPicPr>
          <p:cNvPr id="4" name="Picture 7" descr="slave han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800808"/>
            <a:ext cx="3276600" cy="402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in Antebellum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Antebellum</a:t>
            </a:r>
            <a:r>
              <a:rPr lang="en-US" dirty="0" smtClean="0">
                <a:solidFill>
                  <a:srgbClr val="FF0000"/>
                </a:solidFill>
              </a:rPr>
              <a:t>: existing before a war (used more commonly with the American Civil War)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Despite the hopes of some of the Founding Fathers that slavery might die out, in fact the institution survived the crisis of the American Revolution and rapidly expanded westward.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On the eve of the Civil War, the slave population had risen to 4 million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7" descr="slaver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2209800"/>
            <a:ext cx="3097212" cy="311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ustbeltradical.files.wordpress.com/2008/09/nat_turner_slave_rebel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800600" cy="944562"/>
          </a:xfrm>
          <a:gradFill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“Fighting Back”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gradFill>
            <a:gsLst>
              <a:gs pos="0">
                <a:schemeClr val="bg1">
                  <a:alpha val="5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most widespread expression of hostility to slavery was </a:t>
            </a:r>
            <a:r>
              <a:rPr lang="en-US" b="1" dirty="0" smtClean="0">
                <a:solidFill>
                  <a:srgbClr val="FF0000"/>
                </a:solidFill>
              </a:rPr>
              <a:t>“day-to-day resistance”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b="1" dirty="0" smtClean="0">
                <a:solidFill>
                  <a:srgbClr val="FF0000"/>
                </a:solidFill>
              </a:rPr>
              <a:t>“silent sabotage” -</a:t>
            </a:r>
            <a:r>
              <a:rPr lang="en-US" dirty="0" smtClean="0">
                <a:solidFill>
                  <a:srgbClr val="FF0000"/>
                </a:solidFill>
              </a:rPr>
              <a:t>doing poor work, breaking tools, abusing animals, and in other ways disrupting the plantation routine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Many slaves made believe that they were to </a:t>
            </a:r>
            <a:r>
              <a:rPr lang="en-US" b="1" dirty="0" smtClean="0">
                <a:solidFill>
                  <a:srgbClr val="FF0000"/>
                </a:solidFill>
              </a:rPr>
              <a:t>ill to work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although almost no slaves reported themselves sick on Sunday, their only day of rest.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Then there was the</a:t>
            </a:r>
            <a:r>
              <a:rPr lang="en-US" b="1" dirty="0" smtClean="0"/>
              <a:t> theft of food</a:t>
            </a:r>
            <a:r>
              <a:rPr lang="en-US" dirty="0" smtClean="0"/>
              <a:t>, a form of resistance so common that one southern physician diagnosed it as a hereditary disease unique to blacks.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Less frequent</a:t>
            </a:r>
            <a:r>
              <a:rPr lang="en-US" dirty="0" smtClean="0"/>
              <a:t>, but more dangerous, </a:t>
            </a:r>
            <a:r>
              <a:rPr lang="en-US" dirty="0" smtClean="0">
                <a:solidFill>
                  <a:srgbClr val="FF0000"/>
                </a:solidFill>
              </a:rPr>
              <a:t>were </a:t>
            </a:r>
            <a:r>
              <a:rPr lang="en-US" b="1" dirty="0" smtClean="0">
                <a:solidFill>
                  <a:srgbClr val="FF0000"/>
                </a:solidFill>
              </a:rPr>
              <a:t>serious crimes</a:t>
            </a:r>
            <a:r>
              <a:rPr lang="en-US" dirty="0" smtClean="0">
                <a:solidFill>
                  <a:srgbClr val="FF0000"/>
                </a:solidFill>
              </a:rPr>
              <a:t> committed by slaves, including arson, poisoning, and armed assaults against individual whites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Even more threatening to the ability of the slave system was </a:t>
            </a:r>
            <a:r>
              <a:rPr lang="en-US" b="1" dirty="0" smtClean="0"/>
              <a:t>running away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Most of these were Male, women did not want to leave children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7" descr="runa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676400"/>
            <a:ext cx="356235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Away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BaylieRunaway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599" y="1600200"/>
            <a:ext cx="3633543" cy="4191000"/>
          </a:xfrm>
          <a:prstGeom prst="rect">
            <a:avLst/>
          </a:prstGeom>
          <a:noFill/>
        </p:spPr>
      </p:pic>
      <p:pic>
        <p:nvPicPr>
          <p:cNvPr id="5" name="Picture 7" descr="MosesRunaway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00200"/>
            <a:ext cx="4108492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derground-Railroad-by-kolon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622346" cy="716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1">
                  <a:alpha val="5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Underground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76400"/>
            <a:ext cx="4495800" cy="4525963"/>
          </a:xfrm>
          <a:gradFill>
            <a:gsLst>
              <a:gs pos="0">
                <a:schemeClr val="bg1">
                  <a:alpha val="5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Underground Railroad was a loose organization of sympathetic abolitionists who hid fugitives</a:t>
            </a:r>
            <a:r>
              <a:rPr lang="en-US" dirty="0" smtClean="0"/>
              <a:t> in their homes and sent them to the </a:t>
            </a:r>
            <a:r>
              <a:rPr lang="en-US" dirty="0" smtClean="0">
                <a:solidFill>
                  <a:srgbClr val="FF0000"/>
                </a:solidFill>
              </a:rPr>
              <a:t>next “station” </a:t>
            </a:r>
            <a:r>
              <a:rPr lang="en-US" dirty="0" smtClean="0"/>
              <a:t>assisted some runaway slaves.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few courageous individuals made forays into the South to liberate slaves.</a:t>
            </a:r>
          </a:p>
          <a:p>
            <a:r>
              <a:rPr lang="en-US" dirty="0" smtClean="0"/>
              <a:t>The best known was </a:t>
            </a:r>
            <a:r>
              <a:rPr lang="en-US" dirty="0" smtClean="0">
                <a:solidFill>
                  <a:srgbClr val="FF0000"/>
                </a:solidFill>
              </a:rPr>
              <a:t>Harriet Tubman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Born in Maryland in 1820, she escaped to PA in 1849.</a:t>
            </a:r>
          </a:p>
          <a:p>
            <a:endParaRPr lang="en-US" dirty="0"/>
          </a:p>
        </p:txBody>
      </p:sp>
      <p:pic>
        <p:nvPicPr>
          <p:cNvPr id="4" name="Picture 7" descr="harriet_tub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62563" y="1828800"/>
            <a:ext cx="2586037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dirty="0" smtClean="0"/>
              <a:t>During the next decade of her life, </a:t>
            </a:r>
            <a:r>
              <a:rPr lang="en-US" dirty="0" smtClean="0">
                <a:solidFill>
                  <a:srgbClr val="FF0000"/>
                </a:solidFill>
              </a:rPr>
              <a:t>she risked her life by making some 20 trips back to her state of birth to lead relatives and other slaves to freedom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7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1828800"/>
            <a:ext cx="3805237" cy="3325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But most who managed to reach the North did so on their own initiative, some showing remarkable ingenuity.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William and Ellen Craft impersonated a sickly owner traveling with her slave</a:t>
            </a:r>
            <a:r>
              <a:rPr lang="en-US" dirty="0" smtClean="0"/>
              <a:t>.</a:t>
            </a:r>
          </a:p>
        </p:txBody>
      </p:sp>
      <p:pic>
        <p:nvPicPr>
          <p:cNvPr id="4" name="Picture 8" descr="CRAF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24000"/>
            <a:ext cx="2998788" cy="1824038"/>
          </a:xfrm>
          <a:prstGeom prst="rect">
            <a:avLst/>
          </a:prstGeom>
          <a:noFill/>
        </p:spPr>
      </p:pic>
      <p:pic>
        <p:nvPicPr>
          <p:cNvPr id="5" name="Picture 9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3505200"/>
            <a:ext cx="3048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Henry “Box” Brown packed himself inside a crate and literally had himself shipped from Georgia to freedom in the North.</a:t>
            </a:r>
          </a:p>
        </p:txBody>
      </p:sp>
      <p:pic>
        <p:nvPicPr>
          <p:cNvPr id="4" name="Picture 8" descr="brownf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3733800"/>
            <a:ext cx="4781558" cy="2630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map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3575" y="1386949"/>
            <a:ext cx="7870825" cy="4745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0.tqn.com/y/architecture/1/W/g/E/oakalley-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7759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gradFill>
            <a:gsLst>
              <a:gs pos="0">
                <a:schemeClr val="accent1">
                  <a:tint val="66000"/>
                  <a:satMod val="160000"/>
                  <a:alpha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Slavery in Antebellum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981200"/>
            <a:ext cx="4419600" cy="4525963"/>
          </a:xfr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In the South as a whole, slaves made up 1/3 of the total population and in the cotton producing states of the Deep South about ½.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1850: Slavery had crossed the Mississippi River and was expanding rapidly in AK, LA, and eastern TX.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1860: 1/3 of the nation’s cotton crop was grown west of the Mississippi River.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upload.wikimedia.org/wikipedia/commons/b/b0/Cotton_field_kv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04799"/>
            <a:ext cx="9550399" cy="716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>
              <a:alpha val="75000"/>
            </a:srgbClr>
          </a:solidFill>
        </p:spPr>
        <p:txBody>
          <a:bodyPr>
            <a:normAutofit/>
          </a:bodyPr>
          <a:lstStyle/>
          <a:p>
            <a:r>
              <a:rPr lang="en-US" sz="5400" b="1" dirty="0" smtClean="0"/>
              <a:t>“White Gold”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  <a:gradFill>
            <a:gsLst>
              <a:gs pos="0">
                <a:srgbClr val="FFC000">
                  <a:alpha val="75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dirty="0" smtClean="0"/>
              <a:t>The Old South was the largest and most powerful slave society the modern world has known.</a:t>
            </a:r>
          </a:p>
          <a:p>
            <a:pPr>
              <a:lnSpc>
                <a:spcPct val="90000"/>
              </a:lnSpc>
            </a:pPr>
            <a:r>
              <a:rPr lang="en-US" sz="4000" b="1" dirty="0" smtClean="0"/>
              <a:t>Its strength rested on a virtual monopoly of cotton, the South’s “white gold.”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6386" name="AutoShape 2" descr="data:image/jpeg;base64,/9j/4AAQSkZJRgABAQAAAQABAAD/2wCEAAkGBxQTEhUUEhQWFhUWGBwaGBgXGBwYHRocHh0cHB0cIBkaHygiIB0lHB0aITEiJSktLi4uGCAzODMsNygtLisBCgoKDg0OGxAQGzQmICQsLC8vLCwvLCwsLCwsLDQsLCwsLCw0LCwsLCwsLCwsLCwsLCw0LCwsLCwsLCwsLCwsLP/AABEIAMIBAwMBIgACEQEDEQH/xAAcAAACAwEBAQEAAAAAAAAAAAAFBgMEBwABAgj/xABEEAACAQIEBAQDBQUFBwQDAAABAhEDIQAEEjEFIkFRBhNhcTKBkQdCobHBFCNS0fAzYnKy4RYkU3N0gpIVQ6LxJTST/8QAGQEAAwEBAQAAAAAAAAAAAAAAAQIDAAQF/8QAKhEAAgICAgEDBAEFAQAAAAAAAAECERIhAzFBBBNRMnGBsSIzYZHw8aH/2gAMAwEAAhEDEQA/ABfEeI1KzS5MdF6DFTTiULj3Tj20klSPHbbdsi047TiXTj3TggItOO04l04904xiLTjtOJdOO04xinnq/loW7YuUaOtA69RdTZh8jviHPZXzEZdidvcXH4jAhUerVKyaa6SrrMiTuB7gdegt1jh9Tyc0eSPt9M7PTw4pQln2gzFyOo39Me6cVOH5dQ9QKukIwWx3OkNJj/EPpgjpx18cpSVs5+SKT0RacdpxFVziK4pm7ETAvF1UfUsMWwuCuSLeKewOEkra0RacdpxNpx2nDiEWnHunEunHunGCRacdpxLpx7pxjEWnHunEunHacYxFpx7pxLpx7pxjEWnHunEunHunGsBFpxV/b6Uf2if+Q/LF/TjvLtgO/AVQG4dm0BrSf/dMQpNoXsMX6VcMYAbvdGUfVgMQcGpc1f8A5zf5VwUC4nx3X5f7H5Ksi047TibRjtGKWTK+jHYsaMdjGKKCdv66Ysrw+oROg99sffgeh+1EHYK7agenMSB9CMatT4ULRBttjkl6pUqOtemduzICmPNOHvxrwylTQPoh2MAi3qbYTNGLcfJmrIckMHRBpxFWbTciRbYEm9tuuLmjFLijVQh8pZMXM3j0Hf8Aq+DySxi2CCuVHpzFOCda2ExeY9LX9t8RcOzyVgSht73+nTC7mM4rKZnUd5/i6NI29R7+sxcLzpoMX0SCeYEgHRJuom59fXscefH17va0dz9Eq09jlox81aAYQf67H5Yno1adQaqTh1JMRv8AMdP9D2xXo5rUag0mUMRIkm8e0iDfoZ2x3R5oTimumcb4pRk0/BT4Up11w1yKgv3HlpB94jBHRinkqiipmCxCjUpOrlgCmkm+w9cevXaqVWmTTDEw5W7gROgHaxPMw6SAd8LHkjCG/wC/7HlBznS/t+isvAFq5vUjF6pAikLAEbM9S+hLC0FjBjGmVPAn7tS1WKxjUb6NtlU3+ZMmfYC94N4HSy6wqoJ3PxMT1LMbknDDnsnrhg5UgQO3fHnubU849ndinDFmT8V4TUy76Kg9Qw2YdwcUgt8P/wBolYLl6asIPmKA5HKJDWnoTA39MZvmc8lJhqDszMVUAAs5G4USAFB3awEdbT2R9VFQubOSXp3nUUW9GO0YYfCmSnLZl8wqhtJgRZZAIhyASZA+vrgRkUWo+gOAQYM9DEwRvtH1xTi9TDkTkuifJwSg0vJW0Y90YL8Z4O2XZVJDBhqBH6jocD9GLKSatEnFp0yDRj3RicLj3Rg2Ag0Y90Yn0Y90YFmK+jHujE+jHujGsxAEx7oxPox7oxrMBuDLzZj/AJ7f5VwTCYo8CXmzP/UN/lTBbRhOP6fy/wBjT7INGPdGJ9GO0YexSDRjsT6MdjWYPeF/Bz5KpVbzFenUqGpGmCpO43uPyw60swPuiI3x2qcUnpE1Gg7L+PTHh6XR7Nt9lviuVp16ZSosjf2PcHGUZnL6HZexIxoeTzxRGWqYYdz+PtjOuI5j96VoqakXdpCgE3iep9MX9N6lRlj8kPUcDksj40Y7RiakCRJUr6GP0Jx9+Xj0sjz2qFXjHAx5orDcsNXUwPvD1tt/RhrcHRnV6aBqJRWCS0qPvAAXMGZA6mQLxhwNKd8RU8kokAWJmOxgCfewvjj5PSxlPJHXx+qcYYsGcK4TTp0wBDE82sRJJvII2HaOmPctIrVgRsiGf4vjE/hHyxbq06lOSg1jcrsfU+/tv2FzifwznaT5ikKgVi61EPYmzLbppVag/wC4zhp8q40lVMEeN8jbu0B+G+H2rVszWqJrSlUUBTcAmmjFtPosX6Y9zzrTqKRJfSQouSL3N9lMLfblw1+D881Dzqwpg5XMZysrEGfLhhSUmfuEAD0xnnifMMuaSqFBpAaUIb4gCZYW7/njlfMsHHydHtPNPwP3DvERRYw6cC4p5lmOwEz64w2ulau4Cl6KLBkiGY+k2jDVkM06I/Mfh3J/roMQyZfEI/au5UBVcMlWQombiJEeliMZV4dzjLmgagMqkLqkaZ3Mexwz8RytXMVFKvpCiQzdS0aQpIIvHxQYwuUshRZ0RHqKyioJChgyhmdSSYvBM2sAD3wJLW/Jov4HrL+NKtGB5wCyLNEe17YaX4vTqUi9SlSFUkGkRykmCAW0xIAJ374W/B3D8nTqH9poJWBEDzEV4Mi/MPywJ8ceGxSzT+QyigzqaaaiTLgEgAD4QxsN9sCLbX8QySvZqSUstmT5T1FNdV0yr/CV3hdiJ3398KOeyLpUam4jSeb16iO42P4d8CuC8I8iqKhdaj0wth9wn6R22BBBGGHjPFlr1VKOsqoVw1r7gjuDq9+SwM46+D1Dgqn0cvNwqe49lHRj3Rj3inGaVOGo0y7U583WBo5TpO5vMapEi+KQ4/RqZoUaQJDKW2nSdwJEiI6zuPXHVH1fHJ0c0vTTSsu6Me6MSoykkAgkdjj7CfnHzxfJEcWQaMehMWAmPfLwckDEr6MdoxZ0Y+FYTpvI9D+eNkagF4eXnzX/AFDf5UwZ0YG+HE/eZz/qD/kTBzRhIPX+f2PNbK2jHaMWdGO0YfISitox2LOjHY2RqNBo5ZgL4TfFHHamRql2EUyJDEwD0g+1sPSvgX4n4TTzVBqdTbcGYgjY48WcW1o9dOmJHCeGPxAh8zJpNsBIEdv/ALw4ZrgNBKHlpSVAAdJUXB7+vTGM8A4y9KqylyApixi4MfpjReFeMPOBVjMCdX44lwVHrv5Kcu9eAbkchUY6HAD9BtOOq5Rl3Hcd7jcSMRZT7S8pVc03Uq2rSjASfQz/AFvhr8R5qll+HGNPIiomtlS9gJZoA73jHbD1L8nJP0yrQo5h1QS5gSBMGBPfsPU2xQ4jxmlQNMVdQ1tECJUTBJ+fbFXN+IEq5ZnytTVVRkBWCLzedQgqb9cDOH+ITVemuYpCo6aglRYhFP3P4YN9yNIEbRDz9Ruk/wAk4en1bX4GOpm4ZCApotpGrVzBm2UqBG5CkzucCfEPBtCtmKB0PT1OQLg2OogEWYrO2CfFRVTKvVqUWVW5lGpNYa2kxJBAIDbz6Yq1uP0mBkmNExBs2iWBnpci+5He2BPkhJYyGjxzi8onnhbjDU8kKFZQaNWSrkDTJcsQ0ncttI/li5nEoFQjqAo2BUrH+Gwv7e/TC1w7iIXh6U/MKMqswIKrGl7fEbmbwLkxAMSANTiRd0BbT1ZhYSSTAFgABAMC5DHY4j7qjHFLss+Nylb8Gl8RFNaCCipq5irURaNEmARqBqCR8K+WG5jIW2Dn+xFUUkYMhqzLJvTHZQTdo21WneOmFrwLS1VBWI5yoFOT8FMbz/ec8x9NI6Y1b9sVVQk72wMt2xsdUjDatHM5ZXyj0mFUaBKjVqVRJgi+mSCTGyjtGB1LLillWrgaiNMX/wDcVqgBv91VZSR1PtfXvtKen+y+YTpZTAcRqVT8Wmeth84OMu4LW0gqCK1IA1Aq2JKsRzq3wnl1aPnvZVilF2/+BlclS/6FKfEFzdSnVFI0qXIjKYl3vzHsNULAsZwS4nl0qBp1CovwsPiGxDATtMb/AJ4C8T4iGBDpeJJVhywSwOpLkQFEDqDvOJF4jUc1LMeVGbSrEhVJF4FrnV239sVjyQSaeyUuOTaa0Va2XzOWr6KCZl/NA1nQSrwNRvpg80GZsTivmOFVATUeqmsllqCYdSCwXksRaIsBK4ZeGcY4gKtR2SpUoUmQMI5qalRfy/jI+9qgjftZp8RZbL16CVaqGKjQzqCXUAE/CN2IBXYm4HqIfxf2LbX3EYIy5XRUZ6yqoEsw6gHSCfui7fXtetkUpUmJIhFfTSKx8bCbSZPLNidh88G+FcTyoRaWcp1B5g0qboxW5mLQrC5nocFcjwnI5lKoby2RqjNSZdSMLEBpJ6i8C3XFJOLSUfAkYtW5eQXQdEq1XyYpZh1I1K4CchmTciCriD31HeIxLxZqFZXpIpTMaoOXZ51tKEQwI0wAYMxbGZcNqhTUKuAbBQpP7wQ0sPY6N4+IwD0LZDzncaJaqoLEwXiRALSZgAdSLxiXuysp7cQ7naq0PJ/ZbVnZlqpWkEaBq0gsZiCPeJ64kfib1aIq3WlqC1zTYE0wwGmGZSIPW27AYr5DP+bROVzbOrMxivpD/vBBMEkllYBJVSsCPbBSl4CGXp8tao61w2p0VRTVvuyrteZHvDAQSMNHklVLoSXHG7fYcpBSiMja1ZQQ0EEj1B2OIqSAuxEbKPxbFfgCMtBGhPKIGllkX5i3xdLEzbpAuMffBKgZS0i5/Un9cdnHy3FI5OTjqTB/hxf3ud/6j86aYPeXhd4HmEFbOyyj/eUNyP4aeD1XPUgP7RP/ACH88NHkS/8Af2CUNkvl498vER4lQG9an/5r/PHweMZf/j0//Mfzw3ur5F9tljRjsVDx3K/8en/5DHY3ur5D7b+DQXYd8DeN56KTAEamGkTtJtPsN8Cs/wCIEprqJsbD3whcQ8S16uaVaDKSCwRIIBAAlmO0TA/THm8k6VLs9CMbexYqcMqodY+K5OoSNUkG5tIIPe4wNbiOZYsASCRzSPlMgAdNgMPFeg2ZZhSEWLmm9m8xjdNW1iDfYAzgIKRIko4MSQRYdfi2mLj0BOJJaTKPuhQoZZ6TqxBJkMNNxIggR36/0cNHi/imbzNNEOoU7VEWoQDBEg7CSZ3gR074YeGVqRH7PUqQQxamwnSGMw1xaxWUi8CeuLfi7w9RVUZx+8JmUY+VUQgCUX7hUqOUiOaxI2skyboyrhSkMLBmn4TeYIMEdRa46gY0njWcVfKqaURnQlhTPWNNzJvFiPzOBuVoU6CO2Wp/vZ+MfEqMRqUTP3RHzbvh0StlMzw41fJDaASCF1ksjGWneGOoHvM+xcWgJoWqvillp0yXD6ZimyyCpGxI39jiHg/FKRoZnzaemmyM1KqVgmqBJphpvPxBb3BO+FOhSQODU+GzEEAyOsAkTG0TPyvi54mzjK9NaY8ug5WutNJ0ll5WIUWAMTGwJMG5xNSfTHx+AI2ZY66QJ8vzS6r0LHlBPstv+44+GytUMylDrQ3FibdQBuLE26AnacXM29IZus1GWpCoWp2gkSI5e/SPXBzjDvk2orUy81kR6rGrpdajVtPMfLc2ATSCTJwaBeifwlxio5KQdQWTpEyJA6fL64Y8x4qqFk0x5aSDJhtWxEdGkRpaDY4QspxVf2k1aNIKGsaS7ANYqpM2tIJxLlaLGsEpEoIC8oMHb7qyZPcaptibsdUOdTidXiNRVaiGSkzhED6SbwanNBYgLNojWBuZx8eG+APVUvQqMG1FGDcvLBHxGT95xERB+tTwrlT5a/8AEaoKlKqbQDrLx1hg1P6emNE8P8P8snSQdR1GJgWC2mbQBikVfYj10KOf8NZlKyCrT82m5BYI4VSoiV1csG9rAxj1vBb0qj1mVqeXTmEEO3lggw2wB0ggbxbc3xqNfMU7K0H3vGBfivh7NSR0BZUYOaeknV/CY3Ok3j1noMPigWyhT8NGk9Spla2k1qWgqwmNyDMjuR6YF8I4n+wZk5Wu1WrVqlfJpU1BBS6h+gU2AJYgWPacG+AZt3Zppb2MA2j8rzhP8b1mrZwaZVaS+WHFua5aD1jVHoRhJtJZIMU26Y1eNPDtDOUUaokuBCVEbmFmOkyIZZ6HqbRjGalPNZchC8BRrXsQtxOqLBhBU76SL9dR4pmly2TCPX1NVHLJEgqAREm94GAXE6dI1qQB106vPUJDGJAVQzL8Cu6qSRAhKvacZ7CtCx4blkq+fSqEooqioYApIjguAJFmY3HYelmfw7mKFHK02QA5l2IDklTFQHqNyvLHqek4pcC4VVNHNlHlKmrK0mqHTTZQCGYtdZ5X3Eao64V6uazFArqo6WpFQ2pb6lbWo9bQAfQYG0rNpujX+J+AaFREhNFRaaBK6lpBFxKFoYEWvNuthAzJUs1lvOy1Ued+71q1MaTqBhHk9tPwgGIj0wD4D48qAKTV2EFHHKIIm0WF+mDfEM3VL5xnWo4WkGpLL0xTYqhgLusOdUkSIBwVJP7gxaOejTRf93o6NJ1KOaLIfNBAYwQVIloHOd8Z5n6QVjBtJmbTexH8sOWaqH9lo1Ip+ciK5UTpY3p/C0k8urVe8L64Ts1U3uqHSAVkwSFA3ExIHy+eJzY8UVzQA1FZEmSSN/p6Y9CEsEAOokQBc32tgfWr1DaSVU2GtfXa8n3GPlar6hM6o+IX+ontNj+uF2ZpBWvSCsU1cw3uPzx8qhmAwkmPiUfibDAxMyBU1NoJmZYmDHQjfttiXzA17CbgjbBFxCnkk7MCO+OxTp1SROo/KSPkceYH5Bixm4hSdarU3P3m0cwumo6WgGV1CCAfXtitxHTlgXUgM5VA5BHl8r3nopYifaYOm02S44EzeYqsiOWoTSuHCW0Ip6ht2je/rj74bxBDlDSzBARyKrKdJ1wpABJuJNpjfqBvR0FWUv2zz6imkDTYKkwdzp0yT30gb774+PE+Uej5cF/94ElpDBoBSbXtF5vzdgME/s2ig1PzEFQMWS6g6v7M095sVJgehHbHv2gcTpVKoVaTKKYpgrBGmGYOp5gANOmR+IwWlQV2KL1PMphTAJMFzuAOYt81E/8AcMF6fE/NRAH1KghfQYjzmXOZLClpBAjy0CqNNx0EkiRM3uMffDPs0zZEyaZPT+cHDxdOkJJfIN4nxFkDKpPMIIHWen9dJxpf2NIaeW8uoNRuRHTUZj9fnipwz7J6cA16rs42K8o9Pwwy5HwWaYinXqKs30wCR21dPcXw6UrsXRnXjs06maq06CwVaHMQtNtiPUneB3xSbhA8ukKYlEYCpUbm5zaCf4QokLbewmZ1ZPAdEayhKs9zKqyzIM6CIm1++M/8T+GKmVSqtRnYOZ1qIQhtUltIJm7W2BIxOUWMmhK4RKVWYRU8pwyEzzlWVEMnpcN8lGC2ZzNSpUJ+87RqMkKFhI7wIMDFHg1by6gpOCJYlS3LbQ24PcrTMTbBnKrZQf7QxCgElibmALm5wLdjUT0/CCLnEisCtUBVZlABdpWNNzYSwPdDirnlqZTMVnpsSlAinqaGl1m1z73A3+eGfODO0/Kc5coqAMGKhyIB3iwEHeTc9sAM5k/No5iq5lgruWPVjJgdBLHYd8K1YUTZfiYprQptsEXS3wiGSmIg9ivxdZPbD34d4/RoqpqsSajBUA6k7fKJJPbGP8R4mOUCSKaqL9Yknb++xj0XviX/AGik0ncQUYmBfpAPpvt+OMmwujc8tkaU6jWZmN4tF+2GCmwABBMG1zjKuCeIqbU1aYg3J7e5waz/AI2ppl3KknSLHa95id8Ui0I0x4yWbptq8siZO2x/rvhe8W8boHKVWqCdJXSvUvNgCO959Jwk8D8b0qFEVdJdiIFMG4PWT0A7/QYFcXoGr+9da2XpV2Cxp1CmYJ5FBmCQT0ABIkYXPQcdg7h9HL51ozGZ8sqpYufhECYCmDAiTeTIxLwzOeRRZ1c1dQbUaZCnSabovKTbSXBg7X73AVcka1dwiE+XJqkABdIuWkTuAT1ubSMWOD5d1rPREkMWQm7SARcaASQ0gAgdZtGEd+BlXkO+FOJVUp1EzDqVAP3iSCx3ADA6iSTY9ZIOJc9kHejzK1SqaqszVG0oFII1eSoAm0dCJ2Mzj6/2OZGYUqtNToRkZ2/tBcMqmxDWMLttfAnxDxat/u9FkdKlA82pGRizwTCWNtr76t8a2uwV8Gg+FeEIuXrJVpKDABqaRKk7GB7zHywR43lU8jM1BX56dPy31EaSVAKuQb7m+8gEe6JkczVFJkqO2tjNSB1BkLeDI2O98fOd4hSXL6NTVHYnzKav8QAMBoOoGYn0JscCPIuguD7GCtwtK2VSt5gLaGisiNTDkcw1U2ANxqAZd/lhMzGV+LVvEkjYe9+vQYNeH8+9Xh+mq7A0qilViNUhha1gB7nv2x8cV0GgtQlW5tEHVINxIhTNwRbE5veh49bFSpQRwFAOoGOYjv0AH64oVsoVLaTcbbe0bYYHt90m1uViB9B+OB+dJIlgRa40wI7Az+f6YKkBoFV6jCNUTAHMJEen+mLRzylQdOgRB5jHf5xirWqTYtIgGP0kdQI+mIvMQKQqnVP1Hrb53tfD0LZNWz5k6alukAn8cdiM5mj1LD0Fsdg1/YFjd43zFCrmmGXKrl1AFJqUQSyhiGYzLBww0za/c4F1b5dZ1DS1ixBDEGBywRIM3mMQ57ImlrZw+lGDQRcEzO/cEGT3xaXNhRoqICuslRqEgteIIFoO/rgS7CughxvJV0ellWrE1nFTURMFQCaba/vawzjvbpbArL02emmhtSzUVtfMwJJjlP3tMc3t2vNxrjXn1VrKdL0qQpoCNypdgTOxDKF98cM47VZoIP3kFGJ++wBMwd1FiYvp74L2zLoYzkOeilJgMwreY7ASVTSfi99gOuNK4Bn3qp+8Uq4+jDvgN4X4UmXomLu3M7m5cneThhy2YGKRi88rFcljiWtD6vTBKlitQqyMWaNW+LEiVqQZSG2PrH4i498IHH+IZrh+ZVefNZSoBZrvTYkgKH3MxI1dr98aBXrBEZ2sqgk+wEnGUcV8VGpl3zLMADUOhQRKqAQtu+I8kqpIpBdn34w4Dlc5UpOrlWJDMpAB0i8EH4W6fXB/wvwpFJKIqie1z7sbn2xi+S8QVqlZHZhTRGLO3f0k41/wpnw4VlaQb4dULseqqC1vQjGafaRwRFdAqgJVBmGIuCN1BC9QdRBNumNLB1LbfCd498N5jNIWpNFRUKqvS+8diR+QwvKnKNIaDSezK+B+BK+dSpWy+kKpOkOYD9BB7wC17c6/JXrcHdXK1AyuurlIkyoJg3ttv0xu/hOnmaNJaSLQpKohdWtz8wNN+4n54qeO/DNV0/bRVpnMURI8un5QYWmS7PJA2nCJPHQW1ZjdDg1aVVjEkiAdWkiDeDbcH54PcXyRGmk7QAiyWMEtqIPLNrjrj6ThOYzLo9CpJfUP3lWCkE2YCCF3g6fl1w28G8NVkqaGp0A5QqXgMhm5iRzH1iRhd1Y2rM4zNJwxWkRIJ5iQfUR0mLYJ+Gqq0qhfME1X2uxNjIIk3Ag7DDZxb7P6tEFwJVF1PpEzLASIG+5PYDCRxfNIQWpEcpAkdyCR72BOJOUrqiqUauy2OKeT56BQKVYttzOVN4mIFrXuB9cEPBOfqatVKjSib6rsRvEmTuSe17AYUWJ0DU9psO8gT9DOClAVqTIFqtRgghhDdLTNo63xSydE1POu2ZarmUYuX1U6ZldInlVQbhBv2gfLD7x92q8McMimotWmaCl9RCgIGIcaTMF5jYEDEPiHw6+ay1LOUB52bpsPMIWTUUDTBVYErvt1Ppgnw7xRWTTRztIQ0SlQD4fQbH/TDNNO77FT0Z/S4e1SbEC29QsOn9687dMW8zlCVIpFVKkbqDYdJ9Tf8MNXijh1FaurLnkZNWmY0EyCAdwPTATJKqrVNSS6r+6ZCGmeaGmynpPrOOZpp0XXVhn7P8956vlqmXRhzGTAIPcWkXvY7YUF4y1LLGkCGdW0ky4IKn7yfCWPNJntiy3GqlNpVCHblEWaTMjfcCT8jtivk/DdJ11MpSoRfQzrf22P0w+X8diqOyrT4uwQtXb4mACghTEXMm28WOLWSoGrSL5eutMhwHRjchmADIRuZNwL4HcR4MqsusokXEammLyZEz87x6DFnhXC0qzUDlGHwsgQAQIkQLTvbA1Vgdn1xnJ8ylaa1NbHVokg6d2he8bbzIuRgJl6S0XFU0vNQNYVCQGuRJEidtj2NjGDmb4JV1Fxm2BO5M9t5B7e/XA3iPC6gpeWagZJ5QKZYg/4p2/DbDRkvkVxYv8AF64FZxTTy1tCK+sLYSAxWTed9tr47EFXKEkkd+rAH1kE98eY6U0S2ONTNUKtGjUckMWUOsQGLwGPLYIo6Abz7Yj4syB6Joq9Jm/tE1BgjCBqISGAKw0GZFxO2LnhrwuzU0LEdSvZQTPzPX54e+A+FaQU6gC5MycD272Fz8GX8SoMqrqqLUgEA82xJaOe+7G5JPtj78I1FFXU9gNifnP5/jhr8VcE0HTpF5iOmFbg6hHZWMadp7YyWLBdmo5fPgpvi3kcwzbAx6YTMpWnrbD7wXOqqKIG2KIVhGlnNIgiDiCvxTSZ6DFPjXG6Yj06YUM7xgsZ6YzZkMv2jeKxS4eQl3rEUx6Ddj9BHzxhmYY6Yk94w4eKM35iUwbgE7d7YXstXRalyqQBzNeJ+XbEJT/kVUdHnA+H6iprWprcKbD3M/rjXfCXF8i7AU3ttNxfa52xjXEqj1yaWXJddUFtgewv9cNngjgL0lbzTBJ+EGY+nXCSm0rv8DRino/QWWQAWxzN6YFeF8wTllG5ErJ9D/LBgqDucdMZZKyMlToV+LvD6kMH7w/I/piTO1AclXDNH7p+btym+L3EuFB2DixW2Fnxw6LRShVqFFqOAxEAlV5oBNtwPlOFdq2Fb0ZHTzVRROohh8PvsL7/AI40bwtVKLTDVVdlUAl76vWTa+M8oU0qVz5Tk05ZabuLEgbwInfp2xd4dm2y9fyXmDdex6kqf0xCDcXstJJ9G/ZCtqW+x6b7/pjHjwGic3mVzdHyqfmPopofiGslamqTFie252jD74f4qHUKBHb+v62wgeO6Bq8SLUqgHKq1B1kDf6GPkcXk01ZJJpjc/gDhtemuhGpkQQUcyOsXnGa+JvDbZbMlCbOwAUbyYAcSbzaTIuQMa/4Z4cEpgh2ci52xnP2j8YBrusHVUWkQxBlEksmi1pHMbzLkdMJNJx6Gg6kHvDXEa+VpUjUvRqKIZbR2DL0N+kzifxzxRKoo6KdOpXWWUvFlNuoncSP8OFytximnDClSqCzQFCkFpETHt+uAXhvPvVLalNhZzsb2BJ2+U4m5OMBkk5BuvmZN20k9TEtG/Wfn64G5nNJTOkS9QkhUQlma9j6D1NsRZjOVMwTToQFkq9bcAfwp3boW6YnyvDjlxyaIsCWks3QS30gYhSXZXvor5TKZjzPMqmmo0wBc6B79SYEn0we4XkKtXSNTBakaBIQHUCbkKCNjscUc/QLClqYXJbSCCCB6j1It64eeEUh+z5YvZ0cwT1BM/mfxOKxhe2TlKtIT8xlYKq9MStm1GSpAg73JnAnO0FRhp6mwS0SO/r9QJw8+KaLLVq1TlnekzAhkaI21EgAkXk7dcIfEOJBm8tZBYSBBJ7/F9Ogwji0x8k0W8jVLrDQJ6bn5Sf0x3FK601UMHINjAn5kR+WFfM5PmhndSt9wAY7RsbD5nEtPjTFmUsxCklZjm6xNoJ74OAMi7SzlIgFQQDcRUAH01W9se4qUfENEKAUpj0giPSxi2PMHFgyQ7+C601FUmx3n2w/5jJ6NMGxwm8H8Iv5HmlitUcyr07weuHDhOTbQut9TAWOOzfRzuj3/ANMVw3mKII7SY+eMT4pwR0rZh11OFcu0XFKmWhNXYmQIvZGNoxv60iBgN4hzdJKeYeog01FCsBux0kbdbH8MLNBizLshX5QYIPUGxHyxd/8AWdIjVGE3PcRdGZKZ1FVKM3SRJVpFixWZH8sAKJrVDuzTiabaHaVj/nc+SJnC+OMy4XuTvj3LZWp5QVjBGx3+uPuhkFQbfXGezJUfXE6/KPf9MAK9WxDC344YK9MEQROAlTKQ8zYyIP6YVKg34GPwNlIKzdRqeRawFvxjGj8J4RUUKxEBu1z88Y9lePvSU00UBSNJYXMen8saDwnxkxRQx6YR8eTuQ+VKkafw3kURAA6YIpmZ64ztvEjtGwFtsHOGcVBMk46YtJUiErGwVb4qeJeAUs7l3pVLalIDDdTG8/p1xWpZ0MNxjs5xlaFF6rtCICSSemHFowmn4SztGq60qL1KlKppYopKurCflFjv970w25nh9elSR8zSNMlRqmCAe2oEgX6Thm4H40/as0vl03GXZCC7jTqeZUqDeANQJIEyO2HlgrIVYAqRBBEgg9CO2JYqV7KNuJilDxutCoEpw5C9Ngb7mdtsB+DmtVzbuyFnq6i2gEgtqJMC5gCBf2wU+1PgVLLZpDQQItRJZR/FJFuoBUXAtbHz9mddUzw1VIZ10jVCgxFhJ9MI9Ohl1Y+cF4jCihdWqEUyDIIBBL+x0Bo9Ywp/aqtGpmoZaY0gDWTDTB5RccoEYYfFnGcotSrWavTStSQIoDBmZyecaBMlUCiY3Y9sZtnM6+YqM1OgGbfXXhYnrBvc+2NNtKjQSeyNuC06U1KlTSoiCNMk9gOpjt3xY8jMV00qvl0T/EdD1B2OmdKnbv8AliLIZI+YjVgXrT3GkCPhVSQBb8sMD5xBvrUgbxJH0kYg2/uVSQMo66SwUqppECF1rH+FL9r6R1xHxbio8ggVl8xliJIO/wDCY6YI5niymwFU9yKNRvxC4G5zNh6TK1Ku6gEjkKlSZ/ijrf5YC7toLA9LOs3wuEOkDUBMBZjrvcn3PyxpnC/Ej0UpJ5dOoFAklRqb1kCL+gxj9TLGmZZdQa4E7SNoaDI7x2wxcAzR06fMdDvTESP8M9Ceh9I7Yo3jsRK9D14w4u9NWq0qyojsq+WzNZiNVtCloEEWHTpuM3aqqlmWo7O8h/MhUIJvYgyNUm8RbDblaIqghhr08p1C4EWi3wkGd+pxG/BaN/3Qifb367fnge7fZvb+BdrvSeA1Ob/FT0mPRS5kdOs4K0PLemeQKbgDR1B6sQQPoeuJszkUSmdKIPlH4n5Yq8I0FRUclWYTAnSP02vgZWg1RyZdYE0YPUB5E9YvtjsXznKQsSCfWf1x2FthpGx5NlNMzeRgPwnM85ToCR7dsLPF/tBy+WWA2uoJ5Fvf1MwMKWS4tn885SgUyysZZphr+u/0A98dzls5UjX+P+L8pk0Jr1QGi1NeZz7KPzNsYD4y8X1M9XJb93QYiFsxUC0z0Y3+sbY03gf2XZRefNVHzFQ7yxVZ9gdR+ZxnfiXww1DM1tNMeQtXSLiQCJWASDEG5wJP5CqvQC4hlR5QK1svo+6iPLncyyxv3J74M+GqelNLFSd7EG3TbAivlV80fumWkAWZtJAIUFjpJsZAgepwx+AeFZeqpljTrHkBkaS1okG8Gel7jCNqh0i41PFPM08WEr6az0ns6EqR6j16jEmYQYGSo1ASpVCi+2AnEM5J0pBJ6jucMmY4KtXckD0xWp+FaJfSapB3uVGFUomaZWyPhmuSvlgsTuo3B/liR6bKWVviRirR0INxbF/McQbIELls6XciCBTVwoPZz+nbC/ls2YK+aLliZW5NySScZxbVjKVaGfh/GV0w31wVy3iBUPx4SOHkGFM3kavURAI9zE+uCGWo02UMaiLy6irEBheI0zhG2h8UzS+DeJabsBrU+uPjj/F6eYq0smjqyswNXSZ0qLj5mDhP4BmEqE06Ias8Cwc0lFwbsvSO3fpir4dqBcw5YAVASJEgC5lRJJMdyZw6bapk2kno2fgXh6muk6ySOgAAHt1/HDL5EWm2E7gXE+UYbcnmJxaEYxWicm32IX2rcKKhc2qtU0AIVEEgEwCJ9SZ98ZPnMrVqc9SKYGypdvSW7z2xvnjzKu+TqLTbSbGYBsGBNj7YxjjdKtSQ2V4HxpcQR/CeYHpafcYnyaY8NoG0MpqyyeTTVT5mktbYKTJO8Eye1rYLcLyzLqOtIsB7iBzehiMB+BFPM6KtNAXYD/4mOt/nHcYOZXMLVOlbFTAFoH973OOadlolqhX5iPJIb2MH1B9/0x95ej5tanRJV6jkgEQNJFxJNgbRvvijnkdXUFn5p6joL7fK3r6YsUSB8IA9hGG4+LLYJzx0FeJ8DrZc63UoswdOlgxMdrzuP54qimVBkhid4BH9Wj6YZPDlZqg8uooqUzuG/Az3xH4n4IMuA6yabGAbypja3oNx2OG5OGtroEOS9MWKVSQVfqTBMHa2x/XviyOHppOgKpYqZCgTpbUJAgb48UC3NBO1+m/Xfr9cWMo5cTIOk7wQR0Njt/rjnKkGWy+hp1sD1Gold5sCZG+J6ldTIJMiOhv6/gcfLZVSGDAkMZIJJ7eu2KGZp1F+Bma11a/zXa99usYPYOj6zIVxYhh6G2FPNZE0mXTUYUyfgLH3sQO+GFq7hgChAO7C4PT+W4748GVuGkQYN7z262GHi6FewXWywJk0arHuDuOnXtGOx9+dWXlVYA/vAe9ul8dh9gKuW4aKWwE/xESfl2wU4M5RpkyxknBCvkyRsLDAZeI0qTaXcAjp1xZ9kUahwF2IktYbXi/bGf8AiFD+21CzSJDWuAY2A64H8T8bFKZp0gQ/3WMEerW/DAnw5xbUxFU3Is0TJkbx6T9MZq0ZaYw0aoWsKJQFisnUJJ1KhB69Vbl2mRGPvwvxOnks04rqvl1aUQygrqWGXf8AulR8sCKWYXzWqlr6zpk3hZXbtMm3fFPxBWVx5rNrdWU2mNIMab9I9JxOKqQ7eilm64NRyg0guzKoPwgmQoI7A4kHFa8TqkCNwOs2P9dMfFSmvmEoHFJRLTcx0/SBJx9U9AB8yi1SVFlnlPW4uP8ATD2AscN4vXNRQTIFyIt/U4I1OGGouaqVZOhHZPQilMeigmYHbAngroxYAaYgiWJMe5wW4hxc06NdTc1ECD11BlP4D8MbzRl1ZL4V4G/EmGthSy+WpBA4RZLsbLfdixN+gAHXC+HaGpvrDyyqNSLAXlvy3vy7ib9rtHg3j1LJZSqlaGLVQ4WfiISmyiRcQ0X6Rirw3h+Zql6g8ui1UMytUA1uQSxFNT8MsYknr740mkZJ2KlZgQpUmCJaejSQb/IHvfF6jkfMUPSpFyPji4B7lYLGd/rj54BBrCnUpgljp5hOkg7RaO24wxZgNlcyNHlqr0tgpVSQ0bFjfmHyGBOVOkGKvYFyPCiyCo7aVabLYR1vER0333xbFPynNRF5QRIW4AO3yx4cy1PI+VqEk+Xpi4BZmN5t16dsNNDhgQIR7QBFrAD6X9b4nKddsdR+Ah4Y8QIw5SD37j3xpnBs0CoM4xrMcLRyTBV4I1KSrD5j9cMXCeMNQVA51GOlp2kx2nFYcldk5Qvo03jObprRdqnwgXxjPFMsKqtpDEEEAAxPXaQAdrnBfjfG6lYSfhBsgO8bH1M39PxwCpZmoSSI9VgApvEgn0P1xLl5MnrwUhDFbFvNcOzT3NNQNpGiY6SZJbpY9hbFjK1K1CpoakGQ7GySd9zImT1iZ3uMNOVq25Qd5k825m2JM5qADEAr1UgfrbrifueGhsAJms8a3kuiOio7K+sKLkARAYmbduoxey/xXwP41wxnR/KOlpUkA2JFwD2boD9fQNkWrNTcipBpBiwckGFuQP73p/LFeOSS0Tkrezb+E5JFCaGBNiw9d/1GI/tMDHLUwhA/ebEb8rWncXi4xlng/jeaRppRUDGyPJWegDAzPtIvscaq2aGdoilXp/s9YGVAaVVwCIaQJB229tsVcrTQiVNMzxfMW5gr0ifU2En2j8cTcP4ilUCDNvh3Im23QWjElfhrq8OqqykzDFwCthEiDe/TbFUgCqrByDERNjPQ2mf5Y5DoDQW1z74+IxDlqkjfbf3xMxkYUJDVpgi6z0/r0wE4lUIkCN4BA9Pewjc+hwarNv7dp/AYFsqvplpKluZTA3ANpPXp64ZAYpVuHOzFpQzeSd563OOwwZlKOozTYnv5ZM/MY7Fs2TxQv8Q8UOVZaXKD947xgLlaWppaW6x1b64N0/C8rZhVbp5b0wB76jJ+mL2X4FXQEeXFrFef8BinuRrRPCXkW87RqgioViCIIggdhO3yx9rWrvqIeOUsTKpIEmwEEm2wwbr5estJ0ajVYva1BhpF5vEb7WJHpgHSyWZUaRQq3M/2b+8RERPphotNCtEWZyTquptpid74rUqZZgAJJMAd5tg/wvIV2qgvRcdmZCgQ99OmG9uuCPF1OVrArS0FhqBhRYbwBcHv229cB8lOg4XsCcT4ZXpT5lOoijTq1KQAx6FtviBj5YgylCrWIWmGMdbx8zh+o+J0zFBqGZCIhAlyxkEfCQuhuYGO04o8R0IwanVqCnoAD011htCgFmBU7gBi3WesThPcddbGw2BP9nn0sqy9VIJKEaRMcrFgDMSbHaLXuJq0XltQJ8rlMXCna5HYzc9RhhyvEmpUS3mU2LAuywwbWehMwb226RgaGK5Vx5tPn5qiSRUJmwjqIv8AM4MZSNSBgqxFrj8rR/Xtg/8A7QB6dOiVYaKelXWSwY6rwNwQV2/HE3BamW8nTWCFtWzGD8ZEg99I+G0374v0M7kqDfuAC4+9MCPVmP8AlnCykm6oZRfyL/h2gKeYBqhx5TKSoVif/iCZ+H3k4K+JeLU8waWmVKhg2oQykkWI+U/PA/iueY1K9VKgGpqYY0mlTym2qxtH1wKbNLpKoDqJF/bp1n/QYOOTyBdKhgo0hUccushSIkpqZoCvsTGmem/vhuymfVqYJZFZYlQdWr1U2kGQZ+VjMIeWauGp1SICqAxZggsSFnUZtaIv2ww1ePMzA0aOolWCKoLFiYZmeDaHmPQn3xOcG9DqQYr1WuQha8SJB6mbiDbtiDLZioxY16TIATo1XBg9IG4ETfFLg/i3MUOZsslRpurn7vZTJ0nbofbGucNGW4nkkqJKq46QGRhYqfUH6/PDR4sl2CU6d0Zn+0LI0t96DIJO/wBRe04grKtQaYUq3xEdCJ6dSI62wT49Sq5Z6uUfRUYUvMosV/tAGusdDp6TuvY4qZTMaknyyhXcRtNzI374jKLix08j1ckBOjSpK2hdO07nqPTF/K0jp5u/S4N7b+nQd8Ds5nWUakpatJ5xctpvdV6jY+07YJ5DNrVpq6mQYPz/ANDb5YVp1Y1romFp/XCT4j4bQpAhS/mNJtIBDEm/SwMD0JHs8b+5x8vQB3APvfYY0ZYmasTeBNpQKtmQ/wCoONkyWepZrJ663K4EFwdLAgbz122xnlbIoKy1Qq6lmQdmJ6nvFzizxvPq9GmtKmEI1+YATY7C5B6bY6I8vyRfHsoVa0gEMTMGNyfxxOqp/eE3st57gEiTirl6iudSkMBaR39+nX6YtPUBAJFpF94O4Pa3f2xAqCs1x2nQYI4MXM2JBHorHSPrviPMeLKIsssZ6Tb6j+owN8QcGUMHe9MzzgXXrDfob/zEVOH/ALPRp5gOKgqMyxpspGxmb9D88XjCDRKUpIak8SI1gjl5kgRt7bzHp8xihmKgrIKj+cKY7qNIjmllVielibYGcD4p5mbp8gAZ1JAvfYx2DAiR6DBXj3DK3n5hqakUlqOS0XABZj0ggAHffBwxYM7KeezFJajqcqFKsVILUyQQYievv1x7i8vDKGZ/fmstNqpLMuvZiebaRBaT88djWjbKpQHNoCARo2O30xf4vba1+lumOx2J+UN4Yk5vidZajBa1QCTs7D9cQtxav/x6v/8ARv549x2O1RVdEHJmifZY5ehmnclnWIZjJFuhNxg74hpgnh8gGayg26FTI+ePMdjh5P6peP0maBBpq2FiIttzYZ80P9yzH91yB6DyUsOw9MdjsPLx/vwCPRW8YD/dR/jUfLmxFxQzw8k3OpRJ7ahb2x2OwIdR+48vP2FPNm/zP54hfY47HY60c0uyfLj9zV/7P82ClXkqZYJyhmXUFtN13jfHuOwj7/z+h11/vyMPipAr0FUALK2Fh8cbe1sXPs1bVnn1c0AxN4kXice47EofSv8AfJR+R48SZdPIqnSsjRFha42x59j9lzgG3nKY9Sizjsdhl/W/AF/Sf3Pn7SBFWmw+Ly2v1+JOvzP1wkUXJ1gkkayIPaFtjsdiXN9bGh9KEvLV2WupVmU6osSLTtbphq8LH95WXp5rW6b9sdjsPy/SLxjmosvyxF29hjsdjkLlTMXqKDsdX5HFVVELbf8A1x2OwwAH4XsHAsNYsP8AEcM8b+w/THY7Bn9QI9C54+MZdY61B+RwMyh//HUf+dVHy8p7fgPpjsdjo4/oX3JT+r8Anwr/APvUP+Z/PGheIGJpKDcPnM0GHRgKqAAjqALXx5jsVmSiZt4nYrmqoU6Rq2FhcAmw9cdjsdisekI+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xQTEhUUEhQWFhUWGBwaGBgXGBwYHRocHh0cHB0cIBkaHygiIB0lHB0aITEiJSktLi4uGCAzODMsNygtLisBCgoKDg0OGxAQGzQmICQsLC8vLCwvLCwsLCwsLDQsLCwsLCw0LCwsLCwsLCwsLCwsLCw0LCwsLCwsLCwsLCwsLP/AABEIAMIBAwMBIgACEQEDEQH/xAAcAAACAwEBAQEAAAAAAAAAAAAFBgMEBwABAgj/xABEEAACAQIEBAQDBQUFBwQDAAABAhEDIQAEEjEFIkFRBhNhcTKBkQdCobHBFCNS0fAzYnKy4RYkU3N0gpIVQ6LxJTST/8QAGQEAAwEBAQAAAAAAAAAAAAAAAQIDAAQF/8QAKhEAAgICAgEDBAEFAQAAAAAAAAECERIhAzFBBBNRMnGBsSIzYZHw8aH/2gAMAwEAAhEDEQA/ABfEeI1KzS5MdF6DFTTiULj3Tj20klSPHbbdsi047TiXTj3TggItOO04l04904xiLTjtOJdOO04xinnq/loW7YuUaOtA69RdTZh8jviHPZXzEZdidvcXH4jAhUerVKyaa6SrrMiTuB7gdegt1jh9Tyc0eSPt9M7PTw4pQln2gzFyOo39Me6cVOH5dQ9QKukIwWx3OkNJj/EPpgjpx18cpSVs5+SKT0RacdpxFVziK4pm7ETAvF1UfUsMWwuCuSLeKewOEkra0RacdpxNpx2nDiEWnHunEunHunGCRacdpxLpx7pxjEWnHunEunHacYxFpx7pxLpx7pxjEWnHunEunHunGsBFpxV/b6Uf2if+Q/LF/TjvLtgO/AVQG4dm0BrSf/dMQpNoXsMX6VcMYAbvdGUfVgMQcGpc1f8A5zf5VwUC4nx3X5f7H5Ksi047TibRjtGKWTK+jHYsaMdjGKKCdv66Ysrw+oROg99sffgeh+1EHYK7agenMSB9CMatT4ULRBttjkl6pUqOtemduzICmPNOHvxrwylTQPoh2MAi3qbYTNGLcfJmrIckMHRBpxFWbTciRbYEm9tuuLmjFLijVQh8pZMXM3j0Hf8Aq+DySxi2CCuVHpzFOCda2ExeY9LX9t8RcOzyVgSht73+nTC7mM4rKZnUd5/i6NI29R7+sxcLzpoMX0SCeYEgHRJuom59fXscefH17va0dz9Eq09jlox81aAYQf67H5Yno1adQaqTh1JMRv8AMdP9D2xXo5rUag0mUMRIkm8e0iDfoZ2x3R5oTimumcb4pRk0/BT4Up11w1yKgv3HlpB94jBHRinkqiipmCxCjUpOrlgCmkm+w9cevXaqVWmTTDEw5W7gROgHaxPMw6SAd8LHkjCG/wC/7HlBznS/t+isvAFq5vUjF6pAikLAEbM9S+hLC0FjBjGmVPAn7tS1WKxjUb6NtlU3+ZMmfYC94N4HSy6wqoJ3PxMT1LMbknDDnsnrhg5UgQO3fHnubU849ndinDFmT8V4TUy76Kg9Qw2YdwcUgt8P/wBolYLl6asIPmKA5HKJDWnoTA39MZvmc8lJhqDszMVUAAs5G4USAFB3awEdbT2R9VFQubOSXp3nUUW9GO0YYfCmSnLZl8wqhtJgRZZAIhyASZA+vrgRkUWo+gOAQYM9DEwRvtH1xTi9TDkTkuifJwSg0vJW0Y90YL8Z4O2XZVJDBhqBH6jocD9GLKSatEnFp0yDRj3RicLj3Rg2Ag0Y90Yn0Y90YFmK+jHujE+jHujGsxAEx7oxPox7oxrMBuDLzZj/AJ7f5VwTCYo8CXmzP/UN/lTBbRhOP6fy/wBjT7INGPdGJ9GO0YexSDRjsT6MdjWYPeF/Bz5KpVbzFenUqGpGmCpO43uPyw60swPuiI3x2qcUnpE1Gg7L+PTHh6XR7Nt9lviuVp16ZSosjf2PcHGUZnL6HZexIxoeTzxRGWqYYdz+PtjOuI5j96VoqakXdpCgE3iep9MX9N6lRlj8kPUcDksj40Y7RiakCRJUr6GP0Jx9+Xj0sjz2qFXjHAx5orDcsNXUwPvD1tt/RhrcHRnV6aBqJRWCS0qPvAAXMGZA6mQLxhwNKd8RU8kokAWJmOxgCfewvjj5PSxlPJHXx+qcYYsGcK4TTp0wBDE82sRJJvII2HaOmPctIrVgRsiGf4vjE/hHyxbq06lOSg1jcrsfU+/tv2FzifwznaT5ikKgVi61EPYmzLbppVag/wC4zhp8q40lVMEeN8jbu0B+G+H2rVszWqJrSlUUBTcAmmjFtPosX6Y9zzrTqKRJfSQouSL3N9lMLfblw1+D881Dzqwpg5XMZysrEGfLhhSUmfuEAD0xnnifMMuaSqFBpAaUIb4gCZYW7/njlfMsHHydHtPNPwP3DvERRYw6cC4p5lmOwEz64w2ulau4Cl6KLBkiGY+k2jDVkM06I/Mfh3J/roMQyZfEI/au5UBVcMlWQombiJEeliMZV4dzjLmgagMqkLqkaZ3Mexwz8RytXMVFKvpCiQzdS0aQpIIvHxQYwuUshRZ0RHqKyioJChgyhmdSSYvBM2sAD3wJLW/Jov4HrL+NKtGB5wCyLNEe17YaX4vTqUi9SlSFUkGkRykmCAW0xIAJ374W/B3D8nTqH9poJWBEDzEV4Mi/MPywJ8ceGxSzT+QyigzqaaaiTLgEgAD4QxsN9sCLbX8QySvZqSUstmT5T1FNdV0yr/CV3hdiJ3398KOeyLpUam4jSeb16iO42P4d8CuC8I8iqKhdaj0wth9wn6R22BBBGGHjPFlr1VKOsqoVw1r7gjuDq9+SwM46+D1Dgqn0cvNwqe49lHRj3Rj3inGaVOGo0y7U583WBo5TpO5vMapEi+KQ4/RqZoUaQJDKW2nSdwJEiI6zuPXHVH1fHJ0c0vTTSsu6Me6MSoykkAgkdjj7CfnHzxfJEcWQaMehMWAmPfLwckDEr6MdoxZ0Y+FYTpvI9D+eNkagF4eXnzX/AFDf5UwZ0YG+HE/eZz/qD/kTBzRhIPX+f2PNbK2jHaMWdGO0YfISitox2LOjHY2RqNBo5ZgL4TfFHHamRql2EUyJDEwD0g+1sPSvgX4n4TTzVBqdTbcGYgjY48WcW1o9dOmJHCeGPxAh8zJpNsBIEdv/ALw4ZrgNBKHlpSVAAdJUXB7+vTGM8A4y9KqylyApixi4MfpjReFeMPOBVjMCdX44lwVHrv5Kcu9eAbkchUY6HAD9BtOOq5Rl3Hcd7jcSMRZT7S8pVc03Uq2rSjASfQz/AFvhr8R5qll+HGNPIiomtlS9gJZoA73jHbD1L8nJP0yrQo5h1QS5gSBMGBPfsPU2xQ4jxmlQNMVdQ1tECJUTBJ+fbFXN+IEq5ZnytTVVRkBWCLzedQgqb9cDOH+ITVemuYpCo6aglRYhFP3P4YN9yNIEbRDz9Ruk/wAk4en1bX4GOpm4ZCApotpGrVzBm2UqBG5CkzucCfEPBtCtmKB0PT1OQLg2OogEWYrO2CfFRVTKvVqUWVW5lGpNYa2kxJBAIDbz6Yq1uP0mBkmNExBs2iWBnpci+5He2BPkhJYyGjxzi8onnhbjDU8kKFZQaNWSrkDTJcsQ0ncttI/li5nEoFQjqAo2BUrH+Gwv7e/TC1w7iIXh6U/MKMqswIKrGl7fEbmbwLkxAMSANTiRd0BbT1ZhYSSTAFgABAMC5DHY4j7qjHFLss+Nylb8Gl8RFNaCCipq5irURaNEmARqBqCR8K+WG5jIW2Dn+xFUUkYMhqzLJvTHZQTdo21WneOmFrwLS1VBWI5yoFOT8FMbz/ec8x9NI6Y1b9sVVQk72wMt2xsdUjDatHM5ZXyj0mFUaBKjVqVRJgi+mSCTGyjtGB1LLillWrgaiNMX/wDcVqgBv91VZSR1PtfXvtKen+y+YTpZTAcRqVT8Wmeth84OMu4LW0gqCK1IA1Aq2JKsRzq3wnl1aPnvZVilF2/+BlclS/6FKfEFzdSnVFI0qXIjKYl3vzHsNULAsZwS4nl0qBp1CovwsPiGxDATtMb/AJ4C8T4iGBDpeJJVhywSwOpLkQFEDqDvOJF4jUc1LMeVGbSrEhVJF4FrnV239sVjyQSaeyUuOTaa0Va2XzOWr6KCZl/NA1nQSrwNRvpg80GZsTivmOFVATUeqmsllqCYdSCwXksRaIsBK4ZeGcY4gKtR2SpUoUmQMI5qalRfy/jI+9qgjftZp8RZbL16CVaqGKjQzqCXUAE/CN2IBXYm4HqIfxf2LbX3EYIy5XRUZ6yqoEsw6gHSCfui7fXtetkUpUmJIhFfTSKx8bCbSZPLNidh88G+FcTyoRaWcp1B5g0qboxW5mLQrC5nocFcjwnI5lKoby2RqjNSZdSMLEBpJ6i8C3XFJOLSUfAkYtW5eQXQdEq1XyYpZh1I1K4CchmTciCriD31HeIxLxZqFZXpIpTMaoOXZ51tKEQwI0wAYMxbGZcNqhTUKuAbBQpP7wQ0sPY6N4+IwD0LZDzncaJaqoLEwXiRALSZgAdSLxiXuysp7cQ7naq0PJ/ZbVnZlqpWkEaBq0gsZiCPeJ64kfib1aIq3WlqC1zTYE0wwGmGZSIPW27AYr5DP+bROVzbOrMxivpD/vBBMEkllYBJVSsCPbBSl4CGXp8tao61w2p0VRTVvuyrteZHvDAQSMNHklVLoSXHG7fYcpBSiMja1ZQQ0EEj1B2OIqSAuxEbKPxbFfgCMtBGhPKIGllkX5i3xdLEzbpAuMffBKgZS0i5/Un9cdnHy3FI5OTjqTB/hxf3ud/6j86aYPeXhd4HmEFbOyyj/eUNyP4aeD1XPUgP7RP/ACH88NHkS/8Af2CUNkvl498vER4lQG9an/5r/PHweMZf/j0//Mfzw3ur5F9tljRjsVDx3K/8en/5DHY3ur5D7b+DQXYd8DeN56KTAEamGkTtJtPsN8Cs/wCIEprqJsbD3whcQ8S16uaVaDKSCwRIIBAAlmO0TA/THm8k6VLs9CMbexYqcMqodY+K5OoSNUkG5tIIPe4wNbiOZYsASCRzSPlMgAdNgMPFeg2ZZhSEWLmm9m8xjdNW1iDfYAzgIKRIko4MSQRYdfi2mLj0BOJJaTKPuhQoZZ6TqxBJkMNNxIggR36/0cNHi/imbzNNEOoU7VEWoQDBEg7CSZ3gR074YeGVqRH7PUqQQxamwnSGMw1xaxWUi8CeuLfi7w9RVUZx+8JmUY+VUQgCUX7hUqOUiOaxI2skyboyrhSkMLBmn4TeYIMEdRa46gY0njWcVfKqaURnQlhTPWNNzJvFiPzOBuVoU6CO2Wp/vZ+MfEqMRqUTP3RHzbvh0StlMzw41fJDaASCF1ksjGWneGOoHvM+xcWgJoWqvillp0yXD6ZimyyCpGxI39jiHg/FKRoZnzaemmyM1KqVgmqBJphpvPxBb3BO+FOhSQODU+GzEEAyOsAkTG0TPyvi54mzjK9NaY8ug5WutNJ0ll5WIUWAMTGwJMG5xNSfTHx+AI2ZY66QJ8vzS6r0LHlBPstv+44+GytUMylDrQ3FibdQBuLE26AnacXM29IZus1GWpCoWp2gkSI5e/SPXBzjDvk2orUy81kR6rGrpdajVtPMfLc2ATSCTJwaBeifwlxio5KQdQWTpEyJA6fL64Y8x4qqFk0x5aSDJhtWxEdGkRpaDY4QspxVf2k1aNIKGsaS7ANYqpM2tIJxLlaLGsEpEoIC8oMHb7qyZPcaptibsdUOdTidXiNRVaiGSkzhED6SbwanNBYgLNojWBuZx8eG+APVUvQqMG1FGDcvLBHxGT95xERB+tTwrlT5a/8AEaoKlKqbQDrLx1hg1P6emNE8P8P8snSQdR1GJgWC2mbQBikVfYj10KOf8NZlKyCrT82m5BYI4VSoiV1csG9rAxj1vBb0qj1mVqeXTmEEO3lggw2wB0ggbxbc3xqNfMU7K0H3vGBfivh7NSR0BZUYOaeknV/CY3Ok3j1noMPigWyhT8NGk9Spla2k1qWgqwmNyDMjuR6YF8I4n+wZk5Wu1WrVqlfJpU1BBS6h+gU2AJYgWPacG+AZt3Zppb2MA2j8rzhP8b1mrZwaZVaS+WHFua5aD1jVHoRhJtJZIMU26Y1eNPDtDOUUaokuBCVEbmFmOkyIZZ6HqbRjGalPNZchC8BRrXsQtxOqLBhBU76SL9dR4pmly2TCPX1NVHLJEgqAREm94GAXE6dI1qQB106vPUJDGJAVQzL8Cu6qSRAhKvacZ7CtCx4blkq+fSqEooqioYApIjguAJFmY3HYelmfw7mKFHK02QA5l2IDklTFQHqNyvLHqek4pcC4VVNHNlHlKmrK0mqHTTZQCGYtdZ5X3Eao64V6uazFArqo6WpFQ2pb6lbWo9bQAfQYG0rNpujX+J+AaFREhNFRaaBK6lpBFxKFoYEWvNuthAzJUs1lvOy1Ued+71q1MaTqBhHk9tPwgGIj0wD4D48qAKTV2EFHHKIIm0WF+mDfEM3VL5xnWo4WkGpLL0xTYqhgLusOdUkSIBwVJP7gxaOejTRf93o6NJ1KOaLIfNBAYwQVIloHOd8Z5n6QVjBtJmbTexH8sOWaqH9lo1Ip+ciK5UTpY3p/C0k8urVe8L64Ts1U3uqHSAVkwSFA3ExIHy+eJzY8UVzQA1FZEmSSN/p6Y9CEsEAOokQBc32tgfWr1DaSVU2GtfXa8n3GPlar6hM6o+IX+ontNj+uF2ZpBWvSCsU1cw3uPzx8qhmAwkmPiUfibDAxMyBU1NoJmZYmDHQjfttiXzA17CbgjbBFxCnkk7MCO+OxTp1SROo/KSPkceYH5Bixm4hSdarU3P3m0cwumo6WgGV1CCAfXtitxHTlgXUgM5VA5BHl8r3nopYifaYOm02S44EzeYqsiOWoTSuHCW0Ip6ht2je/rj74bxBDlDSzBARyKrKdJ1wpABJuJNpjfqBvR0FWUv2zz6imkDTYKkwdzp0yT30gb774+PE+Uej5cF/94ElpDBoBSbXtF5vzdgME/s2ig1PzEFQMWS6g6v7M095sVJgehHbHv2gcTpVKoVaTKKYpgrBGmGYOp5gANOmR+IwWlQV2KL1PMphTAJMFzuAOYt81E/8AcMF6fE/NRAH1KghfQYjzmXOZLClpBAjy0CqNNx0EkiRM3uMffDPs0zZEyaZPT+cHDxdOkJJfIN4nxFkDKpPMIIHWen9dJxpf2NIaeW8uoNRuRHTUZj9fnipwz7J6cA16rs42K8o9Pwwy5HwWaYinXqKs30wCR21dPcXw6UrsXRnXjs06maq06CwVaHMQtNtiPUneB3xSbhA8ukKYlEYCpUbm5zaCf4QokLbewmZ1ZPAdEayhKs9zKqyzIM6CIm1++M/8T+GKmVSqtRnYOZ1qIQhtUltIJm7W2BIxOUWMmhK4RKVWYRU8pwyEzzlWVEMnpcN8lGC2ZzNSpUJ+87RqMkKFhI7wIMDFHg1by6gpOCJYlS3LbQ24PcrTMTbBnKrZQf7QxCgElibmALm5wLdjUT0/CCLnEisCtUBVZlABdpWNNzYSwPdDirnlqZTMVnpsSlAinqaGl1m1z73A3+eGfODO0/Kc5coqAMGKhyIB3iwEHeTc9sAM5k/No5iq5lgruWPVjJgdBLHYd8K1YUTZfiYprQptsEXS3wiGSmIg9ivxdZPbD34d4/RoqpqsSajBUA6k7fKJJPbGP8R4mOUCSKaqL9Yknb++xj0XviX/AGik0ncQUYmBfpAPpvt+OMmwujc8tkaU6jWZmN4tF+2GCmwABBMG1zjKuCeIqbU1aYg3J7e5waz/AI2ppl3KknSLHa95id8Ui0I0x4yWbptq8siZO2x/rvhe8W8boHKVWqCdJXSvUvNgCO959Jwk8D8b0qFEVdJdiIFMG4PWT0A7/QYFcXoGr+9da2XpV2Cxp1CmYJ5FBmCQT0ABIkYXPQcdg7h9HL51ozGZ8sqpYufhECYCmDAiTeTIxLwzOeRRZ1c1dQbUaZCnSabovKTbSXBg7X73AVcka1dwiE+XJqkABdIuWkTuAT1ubSMWOD5d1rPREkMWQm7SARcaASQ0gAgdZtGEd+BlXkO+FOJVUp1EzDqVAP3iSCx3ADA6iSTY9ZIOJc9kHejzK1SqaqszVG0oFII1eSoAm0dCJ2Mzj6/2OZGYUqtNToRkZ2/tBcMqmxDWMLttfAnxDxat/u9FkdKlA82pGRizwTCWNtr76t8a2uwV8Gg+FeEIuXrJVpKDABqaRKk7GB7zHywR43lU8jM1BX56dPy31EaSVAKuQb7m+8gEe6JkczVFJkqO2tjNSB1BkLeDI2O98fOd4hSXL6NTVHYnzKav8QAMBoOoGYn0JscCPIuguD7GCtwtK2VSt5gLaGisiNTDkcw1U2ANxqAZd/lhMzGV+LVvEkjYe9+vQYNeH8+9Xh+mq7A0qilViNUhha1gB7nv2x8cV0GgtQlW5tEHVINxIhTNwRbE5veh49bFSpQRwFAOoGOYjv0AH64oVsoVLaTcbbe0bYYHt90m1uViB9B+OB+dJIlgRa40wI7Az+f6YKkBoFV6jCNUTAHMJEen+mLRzylQdOgRB5jHf5xirWqTYtIgGP0kdQI+mIvMQKQqnVP1Hrb53tfD0LZNWz5k6alukAn8cdiM5mj1LD0Fsdg1/YFjd43zFCrmmGXKrl1AFJqUQSyhiGYzLBww0za/c4F1b5dZ1DS1ixBDEGBywRIM3mMQ57ImlrZw+lGDQRcEzO/cEGT3xaXNhRoqICuslRqEgteIIFoO/rgS7CughxvJV0ellWrE1nFTURMFQCaba/vawzjvbpbArL02emmhtSzUVtfMwJJjlP3tMc3t2vNxrjXn1VrKdL0qQpoCNypdgTOxDKF98cM47VZoIP3kFGJ++wBMwd1FiYvp74L2zLoYzkOeilJgMwreY7ASVTSfi99gOuNK4Bn3qp+8Uq4+jDvgN4X4UmXomLu3M7m5cneThhy2YGKRi88rFcljiWtD6vTBKlitQqyMWaNW+LEiVqQZSG2PrH4i498IHH+IZrh+ZVefNZSoBZrvTYkgKH3MxI1dr98aBXrBEZ2sqgk+wEnGUcV8VGpl3zLMADUOhQRKqAQtu+I8kqpIpBdn34w4Dlc5UpOrlWJDMpAB0i8EH4W6fXB/wvwpFJKIqie1z7sbn2xi+S8QVqlZHZhTRGLO3f0k41/wpnw4VlaQb4dULseqqC1vQjGafaRwRFdAqgJVBmGIuCN1BC9QdRBNumNLB1LbfCd498N5jNIWpNFRUKqvS+8diR+QwvKnKNIaDSezK+B+BK+dSpWy+kKpOkOYD9BB7wC17c6/JXrcHdXK1AyuurlIkyoJg3ttv0xu/hOnmaNJaSLQpKohdWtz8wNN+4n54qeO/DNV0/bRVpnMURI8un5QYWmS7PJA2nCJPHQW1ZjdDg1aVVjEkiAdWkiDeDbcH54PcXyRGmk7QAiyWMEtqIPLNrjrj6ThOYzLo9CpJfUP3lWCkE2YCCF3g6fl1w28G8NVkqaGp0A5QqXgMhm5iRzH1iRhd1Y2rM4zNJwxWkRIJ5iQfUR0mLYJ+Gqq0qhfME1X2uxNjIIk3Ag7DDZxb7P6tEFwJVF1PpEzLASIG+5PYDCRxfNIQWpEcpAkdyCR72BOJOUrqiqUauy2OKeT56BQKVYttzOVN4mIFrXuB9cEPBOfqatVKjSib6rsRvEmTuSe17AYUWJ0DU9psO8gT9DOClAVqTIFqtRgghhDdLTNo63xSydE1POu2ZarmUYuX1U6ZldInlVQbhBv2gfLD7x92q8McMimotWmaCl9RCgIGIcaTMF5jYEDEPiHw6+ay1LOUB52bpsPMIWTUUDTBVYErvt1Ppgnw7xRWTTRztIQ0SlQD4fQbH/TDNNO77FT0Z/S4e1SbEC29QsOn9687dMW8zlCVIpFVKkbqDYdJ9Tf8MNXijh1FaurLnkZNWmY0EyCAdwPTATJKqrVNSS6r+6ZCGmeaGmynpPrOOZpp0XXVhn7P8956vlqmXRhzGTAIPcWkXvY7YUF4y1LLGkCGdW0ky4IKn7yfCWPNJntiy3GqlNpVCHblEWaTMjfcCT8jtivk/DdJ11MpSoRfQzrf22P0w+X8diqOyrT4uwQtXb4mACghTEXMm28WOLWSoGrSL5eutMhwHRjchmADIRuZNwL4HcR4MqsusokXEammLyZEz87x6DFnhXC0qzUDlGHwsgQAQIkQLTvbA1Vgdn1xnJ8ylaa1NbHVokg6d2he8bbzIuRgJl6S0XFU0vNQNYVCQGuRJEidtj2NjGDmb4JV1Fxm2BO5M9t5B7e/XA3iPC6gpeWagZJ5QKZYg/4p2/DbDRkvkVxYv8AF64FZxTTy1tCK+sLYSAxWTed9tr47EFXKEkkd+rAH1kE98eY6U0S2ONTNUKtGjUckMWUOsQGLwGPLYIo6Abz7Yj4syB6Joq9Jm/tE1BgjCBqISGAKw0GZFxO2LnhrwuzU0LEdSvZQTPzPX54e+A+FaQU6gC5MycD272Fz8GX8SoMqrqqLUgEA82xJaOe+7G5JPtj78I1FFXU9gNifnP5/jhr8VcE0HTpF5iOmFbg6hHZWMadp7YyWLBdmo5fPgpvi3kcwzbAx6YTMpWnrbD7wXOqqKIG2KIVhGlnNIgiDiCvxTSZ6DFPjXG6Yj06YUM7xgsZ6YzZkMv2jeKxS4eQl3rEUx6Ddj9BHzxhmYY6Yk94w4eKM35iUwbgE7d7YXstXRalyqQBzNeJ+XbEJT/kVUdHnA+H6iprWprcKbD3M/rjXfCXF8i7AU3ttNxfa52xjXEqj1yaWXJddUFtgewv9cNngjgL0lbzTBJ+EGY+nXCSm0rv8DRino/QWWQAWxzN6YFeF8wTllG5ErJ9D/LBgqDucdMZZKyMlToV+LvD6kMH7w/I/piTO1AclXDNH7p+btym+L3EuFB2DixW2Fnxw6LRShVqFFqOAxEAlV5oBNtwPlOFdq2Fb0ZHTzVRROohh8PvsL7/AI40bwtVKLTDVVdlUAl76vWTa+M8oU0qVz5Tk05ZabuLEgbwInfp2xd4dm2y9fyXmDdex6kqf0xCDcXstJJ9G/ZCtqW+x6b7/pjHjwGic3mVzdHyqfmPopofiGslamqTFie252jD74f4qHUKBHb+v62wgeO6Bq8SLUqgHKq1B1kDf6GPkcXk01ZJJpjc/gDhtemuhGpkQQUcyOsXnGa+JvDbZbMlCbOwAUbyYAcSbzaTIuQMa/4Z4cEpgh2ci52xnP2j8YBrusHVUWkQxBlEksmi1pHMbzLkdMJNJx6Gg6kHvDXEa+VpUjUvRqKIZbR2DL0N+kzifxzxRKoo6KdOpXWWUvFlNuoncSP8OFytximnDClSqCzQFCkFpETHt+uAXhvPvVLalNhZzsb2BJ2+U4m5OMBkk5BuvmZN20k9TEtG/Wfn64G5nNJTOkS9QkhUQlma9j6D1NsRZjOVMwTToQFkq9bcAfwp3boW6YnyvDjlxyaIsCWks3QS30gYhSXZXvor5TKZjzPMqmmo0wBc6B79SYEn0we4XkKtXSNTBakaBIQHUCbkKCNjscUc/QLClqYXJbSCCCB6j1It64eeEUh+z5YvZ0cwT1BM/mfxOKxhe2TlKtIT8xlYKq9MStm1GSpAg73JnAnO0FRhp6mwS0SO/r9QJw8+KaLLVq1TlnekzAhkaI21EgAkXk7dcIfEOJBm8tZBYSBBJ7/F9Ogwji0x8k0W8jVLrDQJ6bn5Sf0x3FK601UMHINjAn5kR+WFfM5PmhndSt9wAY7RsbD5nEtPjTFmUsxCklZjm6xNoJ74OAMi7SzlIgFQQDcRUAH01W9se4qUfENEKAUpj0giPSxi2PMHFgyQ7+C601FUmx3n2w/5jJ6NMGxwm8H8Iv5HmlitUcyr07weuHDhOTbQut9TAWOOzfRzuj3/ANMVw3mKII7SY+eMT4pwR0rZh11OFcu0XFKmWhNXYmQIvZGNoxv60iBgN4hzdJKeYeog01FCsBux0kbdbH8MLNBizLshX5QYIPUGxHyxd/8AWdIjVGE3PcRdGZKZ1FVKM3SRJVpFixWZH8sAKJrVDuzTiabaHaVj/nc+SJnC+OMy4XuTvj3LZWp5QVjBGx3+uPuhkFQbfXGezJUfXE6/KPf9MAK9WxDC344YK9MEQROAlTKQ8zYyIP6YVKg34GPwNlIKzdRqeRawFvxjGj8J4RUUKxEBu1z88Y9lePvSU00UBSNJYXMen8saDwnxkxRQx6YR8eTuQ+VKkafw3kURAA6YIpmZ64ztvEjtGwFtsHOGcVBMk46YtJUiErGwVb4qeJeAUs7l3pVLalIDDdTG8/p1xWpZ0MNxjs5xlaFF6rtCICSSemHFowmn4SztGq60qL1KlKppYopKurCflFjv970w25nh9elSR8zSNMlRqmCAe2oEgX6Thm4H40/as0vl03GXZCC7jTqeZUqDeANQJIEyO2HlgrIVYAqRBBEgg9CO2JYqV7KNuJilDxutCoEpw5C9Ngb7mdtsB+DmtVzbuyFnq6i2gEgtqJMC5gCBf2wU+1PgVLLZpDQQItRJZR/FJFuoBUXAtbHz9mddUzw1VIZ10jVCgxFhJ9MI9Ohl1Y+cF4jCihdWqEUyDIIBBL+x0Bo9Ywp/aqtGpmoZaY0gDWTDTB5RccoEYYfFnGcotSrWavTStSQIoDBmZyecaBMlUCiY3Y9sZtnM6+YqM1OgGbfXXhYnrBvc+2NNtKjQSeyNuC06U1KlTSoiCNMk9gOpjt3xY8jMV00qvl0T/EdD1B2OmdKnbv8AliLIZI+YjVgXrT3GkCPhVSQBb8sMD5xBvrUgbxJH0kYg2/uVSQMo66SwUqppECF1rH+FL9r6R1xHxbio8ggVl8xliJIO/wDCY6YI5niymwFU9yKNRvxC4G5zNh6TK1Ku6gEjkKlSZ/ijrf5YC7toLA9LOs3wuEOkDUBMBZjrvcn3PyxpnC/Ej0UpJ5dOoFAklRqb1kCL+gxj9TLGmZZdQa4E7SNoaDI7x2wxcAzR06fMdDvTESP8M9Ceh9I7Yo3jsRK9D14w4u9NWq0qyojsq+WzNZiNVtCloEEWHTpuM3aqqlmWo7O8h/MhUIJvYgyNUm8RbDblaIqghhr08p1C4EWi3wkGd+pxG/BaN/3Qifb367fnge7fZvb+BdrvSeA1Ob/FT0mPRS5kdOs4K0PLemeQKbgDR1B6sQQPoeuJszkUSmdKIPlH4n5Yq8I0FRUclWYTAnSP02vgZWg1RyZdYE0YPUB5E9YvtjsXznKQsSCfWf1x2FthpGx5NlNMzeRgPwnM85ToCR7dsLPF/tBy+WWA2uoJ5Fvf1MwMKWS4tn885SgUyysZZphr+u/0A98dzls5UjX+P+L8pk0Jr1QGi1NeZz7KPzNsYD4y8X1M9XJb93QYiFsxUC0z0Y3+sbY03gf2XZRefNVHzFQ7yxVZ9gdR+ZxnfiXww1DM1tNMeQtXSLiQCJWASDEG5wJP5CqvQC4hlR5QK1svo+6iPLncyyxv3J74M+GqelNLFSd7EG3TbAivlV80fumWkAWZtJAIUFjpJsZAgepwx+AeFZeqpljTrHkBkaS1okG8Gel7jCNqh0i41PFPM08WEr6az0ns6EqR6j16jEmYQYGSo1ASpVCi+2AnEM5J0pBJ6jucMmY4KtXckD0xWp+FaJfSapB3uVGFUomaZWyPhmuSvlgsTuo3B/liR6bKWVviRirR0INxbF/McQbIELls6XciCBTVwoPZz+nbC/ls2YK+aLliZW5NySScZxbVjKVaGfh/GV0w31wVy3iBUPx4SOHkGFM3kavURAI9zE+uCGWo02UMaiLy6irEBheI0zhG2h8UzS+DeJabsBrU+uPjj/F6eYq0smjqyswNXSZ0qLj5mDhP4BmEqE06Ias8Cwc0lFwbsvSO3fpir4dqBcw5YAVASJEgC5lRJJMdyZw6bapk2kno2fgXh6muk6ySOgAAHt1/HDL5EWm2E7gXE+UYbcnmJxaEYxWicm32IX2rcKKhc2qtU0AIVEEgEwCJ9SZ98ZPnMrVqc9SKYGypdvSW7z2xvnjzKu+TqLTbSbGYBsGBNj7YxjjdKtSQ2V4HxpcQR/CeYHpafcYnyaY8NoG0MpqyyeTTVT5mktbYKTJO8Eye1rYLcLyzLqOtIsB7iBzehiMB+BFPM6KtNAXYD/4mOt/nHcYOZXMLVOlbFTAFoH973OOadlolqhX5iPJIb2MH1B9/0x95ej5tanRJV6jkgEQNJFxJNgbRvvijnkdXUFn5p6joL7fK3r6YsUSB8IA9hGG4+LLYJzx0FeJ8DrZc63UoswdOlgxMdrzuP54qimVBkhid4BH9Wj6YZPDlZqg8uooqUzuG/Az3xH4n4IMuA6yabGAbypja3oNx2OG5OGtroEOS9MWKVSQVfqTBMHa2x/XviyOHppOgKpYqZCgTpbUJAgb48UC3NBO1+m/Xfr9cWMo5cTIOk7wQR0Njt/rjnKkGWy+hp1sD1Gold5sCZG+J6ldTIJMiOhv6/gcfLZVSGDAkMZIJJ7eu2KGZp1F+Bma11a/zXa99usYPYOj6zIVxYhh6G2FPNZE0mXTUYUyfgLH3sQO+GFq7hgChAO7C4PT+W4748GVuGkQYN7z262GHi6FewXWywJk0arHuDuOnXtGOx9+dWXlVYA/vAe9ul8dh9gKuW4aKWwE/xESfl2wU4M5RpkyxknBCvkyRsLDAZeI0qTaXcAjp1xZ9kUahwF2IktYbXi/bGf8AiFD+21CzSJDWuAY2A64H8T8bFKZp0gQ/3WMEerW/DAnw5xbUxFU3Is0TJkbx6T9MZq0ZaYw0aoWsKJQFisnUJJ1KhB69Vbl2mRGPvwvxOnks04rqvl1aUQygrqWGXf8AulR8sCKWYXzWqlr6zpk3hZXbtMm3fFPxBWVx5rNrdWU2mNIMab9I9JxOKqQ7eilm64NRyg0guzKoPwgmQoI7A4kHFa8TqkCNwOs2P9dMfFSmvmEoHFJRLTcx0/SBJx9U9AB8yi1SVFlnlPW4uP8ATD2AscN4vXNRQTIFyIt/U4I1OGGouaqVZOhHZPQilMeigmYHbAngroxYAaYgiWJMe5wW4hxc06NdTc1ECD11BlP4D8MbzRl1ZL4V4G/EmGthSy+WpBA4RZLsbLfdixN+gAHXC+HaGpvrDyyqNSLAXlvy3vy7ib9rtHg3j1LJZSqlaGLVQ4WfiISmyiRcQ0X6Rirw3h+Zql6g8ui1UMytUA1uQSxFNT8MsYknr740mkZJ2KlZgQpUmCJaejSQb/IHvfF6jkfMUPSpFyPji4B7lYLGd/rj54BBrCnUpgljp5hOkg7RaO24wxZgNlcyNHlqr0tgpVSQ0bFjfmHyGBOVOkGKvYFyPCiyCo7aVabLYR1vER0333xbFPynNRF5QRIW4AO3yx4cy1PI+VqEk+Xpi4BZmN5t16dsNNDhgQIR7QBFrAD6X9b4nKddsdR+Ah4Y8QIw5SD37j3xpnBs0CoM4xrMcLRyTBV4I1KSrD5j9cMXCeMNQVA51GOlp2kx2nFYcldk5Qvo03jObprRdqnwgXxjPFMsKqtpDEEEAAxPXaQAdrnBfjfG6lYSfhBsgO8bH1M39PxwCpZmoSSI9VgApvEgn0P1xLl5MnrwUhDFbFvNcOzT3NNQNpGiY6SZJbpY9hbFjK1K1CpoakGQ7GySd9zImT1iZ3uMNOVq25Qd5k825m2JM5qADEAr1UgfrbrifueGhsAJms8a3kuiOio7K+sKLkARAYmbduoxey/xXwP41wxnR/KOlpUkA2JFwD2boD9fQNkWrNTcipBpBiwckGFuQP73p/LFeOSS0Tkrezb+E5JFCaGBNiw9d/1GI/tMDHLUwhA/ebEb8rWncXi4xlng/jeaRppRUDGyPJWegDAzPtIvscaq2aGdoilXp/s9YGVAaVVwCIaQJB229tsVcrTQiVNMzxfMW5gr0ifU2En2j8cTcP4ilUCDNvh3Im23QWjElfhrq8OqqykzDFwCthEiDe/TbFUgCqrByDERNjPQ2mf5Y5DoDQW1z74+IxDlqkjfbf3xMxkYUJDVpgi6z0/r0wE4lUIkCN4BA9Pewjc+hwarNv7dp/AYFsqvplpKluZTA3ANpPXp64ZAYpVuHOzFpQzeSd563OOwwZlKOozTYnv5ZM/MY7Fs2TxQv8Q8UOVZaXKD947xgLlaWppaW6x1b64N0/C8rZhVbp5b0wB76jJ+mL2X4FXQEeXFrFef8BinuRrRPCXkW87RqgioViCIIggdhO3yx9rWrvqIeOUsTKpIEmwEEm2wwbr5estJ0ajVYva1BhpF5vEb7WJHpgHSyWZUaRQq3M/2b+8RERPphotNCtEWZyTquptpid74rUqZZgAJJMAd5tg/wvIV2qgvRcdmZCgQ99OmG9uuCPF1OVrArS0FhqBhRYbwBcHv229cB8lOg4XsCcT4ZXpT5lOoijTq1KQAx6FtviBj5YgylCrWIWmGMdbx8zh+o+J0zFBqGZCIhAlyxkEfCQuhuYGO04o8R0IwanVqCnoAD011htCgFmBU7gBi3WesThPcddbGw2BP9nn0sqy9VIJKEaRMcrFgDMSbHaLXuJq0XltQJ8rlMXCna5HYzc9RhhyvEmpUS3mU2LAuywwbWehMwb226RgaGK5Vx5tPn5qiSRUJmwjqIv8AM4MZSNSBgqxFrj8rR/Xtg/8A7QB6dOiVYaKelXWSwY6rwNwQV2/HE3BamW8nTWCFtWzGD8ZEg99I+G0374v0M7kqDfuAC4+9MCPVmP8AlnCykm6oZRfyL/h2gKeYBqhx5TKSoVif/iCZ+H3k4K+JeLU8waWmVKhg2oQykkWI+U/PA/iueY1K9VKgGpqYY0mlTym2qxtH1wKbNLpKoDqJF/bp1n/QYOOTyBdKhgo0hUccushSIkpqZoCvsTGmem/vhuymfVqYJZFZYlQdWr1U2kGQZ+VjMIeWauGp1SICqAxZggsSFnUZtaIv2ww1ePMzA0aOolWCKoLFiYZmeDaHmPQn3xOcG9DqQYr1WuQha8SJB6mbiDbtiDLZioxY16TIATo1XBg9IG4ETfFLg/i3MUOZsslRpurn7vZTJ0nbofbGucNGW4nkkqJKq46QGRhYqfUH6/PDR4sl2CU6d0Zn+0LI0t96DIJO/wBRe04grKtQaYUq3xEdCJ6dSI62wT49Sq5Z6uUfRUYUvMosV/tAGusdDp6TuvY4qZTMaknyyhXcRtNzI374jKLix08j1ckBOjSpK2hdO07nqPTF/K0jp5u/S4N7b+nQd8Ds5nWUakpatJ5xctpvdV6jY+07YJ5DNrVpq6mQYPz/ANDb5YVp1Y1romFp/XCT4j4bQpAhS/mNJtIBDEm/SwMD0JHs8b+5x8vQB3APvfYY0ZYmasTeBNpQKtmQ/wCoONkyWepZrJ663K4EFwdLAgbz122xnlbIoKy1Qq6lmQdmJ6nvFzizxvPq9GmtKmEI1+YATY7C5B6bY6I8vyRfHsoVa0gEMTMGNyfxxOqp/eE3st57gEiTirl6iudSkMBaR39+nX6YtPUBAJFpF94O4Pa3f2xAqCs1x2nQYI4MXM2JBHorHSPrviPMeLKIsssZ6Tb6j+owN8QcGUMHe9MzzgXXrDfob/zEVOH/ALPRp5gOKgqMyxpspGxmb9D88XjCDRKUpIak8SI1gjl5kgRt7bzHp8xihmKgrIKj+cKY7qNIjmllVielibYGcD4p5mbp8gAZ1JAvfYx2DAiR6DBXj3DK3n5hqakUlqOS0XABZj0ggAHffBwxYM7KeezFJajqcqFKsVILUyQQYievv1x7i8vDKGZ/fmstNqpLMuvZiebaRBaT88djWjbKpQHNoCARo2O30xf4vba1+lumOx2J+UN4Yk5vidZajBa1QCTs7D9cQtxav/x6v/8ARv549x2O1RVdEHJmifZY5ehmnclnWIZjJFuhNxg74hpgnh8gGayg26FTI+ePMdjh5P6peP0maBBpq2FiIttzYZ80P9yzH91yB6DyUsOw9MdjsPLx/vwCPRW8YD/dR/jUfLmxFxQzw8k3OpRJ7ahb2x2OwIdR+48vP2FPNm/zP54hfY47HY60c0uyfLj9zV/7P82ClXkqZYJyhmXUFtN13jfHuOwj7/z+h11/vyMPipAr0FUALK2Fh8cbe1sXPs1bVnn1c0AxN4kXice47EofSv8AfJR+R48SZdPIqnSsjRFha42x59j9lzgG3nKY9Sizjsdhl/W/AF/Sf3Pn7SBFWmw+Ly2v1+JOvzP1wkUXJ1gkkayIPaFtjsdiXN9bGh9KEvLV2WupVmU6osSLTtbphq8LH95WXp5rW6b9sdjsPy/SLxjmosvyxF29hjsdjkLlTMXqKDsdX5HFVVELbf8A1x2OwwAH4XsHAsNYsP8AEcM8b+w/THY7Bn9QI9C54+MZdY61B+RwMyh//HUf+dVHy8p7fgPpjsdjo4/oX3JT+r8Anwr/APvUP+Z/PGheIGJpKDcPnM0GHRgKqAAjqALXx5jsVmSiZt4nYrmqoU6Rq2FhcAmw9cdjsdisekI+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“Cotton is King”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About ¾ of the world’s cotton supply came from the Southern USA.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1830: Cotton had become the most important American export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 the eve of the Civil War, it represented well over ½ the total of American exports.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1860: The economic investment represented by the slave population exceeded the value of the nation’s factories, railroads, and banks combined</a:t>
            </a:r>
            <a:r>
              <a:rPr lang="en-US" dirty="0" smtClean="0"/>
              <a:t>.</a:t>
            </a:r>
          </a:p>
        </p:txBody>
      </p:sp>
      <p:pic>
        <p:nvPicPr>
          <p:cNvPr id="4" name="Picture 7" descr="newligh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81200"/>
            <a:ext cx="3238500" cy="318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Note: Whites in 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There was a huge gap between rich and poor.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South had a very poor public education system thus planters sent their children to private schools.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Planters carried on the “cavalier” tradition of early VA.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Planters: a landed genteel class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m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76837" y="1905000"/>
            <a:ext cx="3814763" cy="367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Whites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3434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75% of white Southerners owned no slaves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Mostly subsistence farmers </a:t>
            </a:r>
            <a:r>
              <a:rPr lang="en-US" dirty="0" smtClean="0"/>
              <a:t>and did not participate in the market economy.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Poorest were called “white trash”, “hillbillies”, or “crackers.”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Fiercely defended the slave system as it </a:t>
            </a:r>
            <a:r>
              <a:rPr lang="en-US" dirty="0" smtClean="0">
                <a:solidFill>
                  <a:srgbClr val="FF0000"/>
                </a:solidFill>
              </a:rPr>
              <a:t>proved white superiority.</a:t>
            </a:r>
          </a:p>
        </p:txBody>
      </p:sp>
      <p:sp>
        <p:nvSpPr>
          <p:cNvPr id="17410" name="AutoShape 2" descr="https://jennealogy.files.wordpress.com/2013/04/cropped-lightner-west-family-with-mcdaniel-inlaw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https://jennealogy.files.wordpress.com/2013/04/cropped-lightner-west-family-with-mcdaniel-inlaw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http://ncpedia.org/sites/default/files/yeoman%20mom%20and%20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18" y="1676400"/>
            <a:ext cx="3128882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Whites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Lived in the valleys of the Appalachian Mountain range.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They were </a:t>
            </a:r>
            <a:r>
              <a:rPr lang="en-US" dirty="0" smtClean="0">
                <a:solidFill>
                  <a:srgbClr val="FF0000"/>
                </a:solidFill>
              </a:rPr>
              <a:t>independent small farmers </a:t>
            </a:r>
            <a:r>
              <a:rPr lang="en-US" dirty="0" smtClean="0"/>
              <a:t>located far from the Cotton Kingdom.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Hated wealthy planters and slaves.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During the Civil War, they were Unionist. This significantly hurt the Confederacy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482" name="Picture 2" descr="http://www.scv.org/curriculum/part2_files/image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2857500" cy="1981201"/>
          </a:xfrm>
          <a:prstGeom prst="rect">
            <a:avLst/>
          </a:prstGeom>
          <a:noFill/>
        </p:spPr>
      </p:pic>
      <p:pic>
        <p:nvPicPr>
          <p:cNvPr id="5" name="Picture 7" descr="blue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3733800"/>
            <a:ext cx="3814762" cy="237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Blacks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By 1860: Numbered about 250,000.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 the Border South, emancipation increased starting in the late 18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 the Lower South, many free blacks were </a:t>
            </a:r>
            <a:r>
              <a:rPr lang="en-US" b="1" dirty="0" smtClean="0">
                <a:solidFill>
                  <a:srgbClr val="FF0000"/>
                </a:solidFill>
              </a:rPr>
              <a:t>mulattos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– white father and black mother. This was evidence of the sexual intimidation and abuse by male slaveholders</a:t>
            </a:r>
            <a:r>
              <a:rPr lang="en-US" dirty="0" smtClean="0"/>
              <a:t>.</a:t>
            </a:r>
          </a:p>
        </p:txBody>
      </p:sp>
      <p:pic>
        <p:nvPicPr>
          <p:cNvPr id="21506" name="Picture 2" descr="http://extremeancestry.com/wp-content/uploads/2011/10/Francis-Walton-Batchelor-204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45876"/>
            <a:ext cx="3009900" cy="442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1357</Words>
  <Application>Microsoft Office PowerPoint</Application>
  <PresentationFormat>On-screen Show (4:3)</PresentationFormat>
  <Paragraphs>101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Chiller</vt:lpstr>
      <vt:lpstr>Wingdings</vt:lpstr>
      <vt:lpstr>Office Theme</vt:lpstr>
      <vt:lpstr>Slavery </vt:lpstr>
      <vt:lpstr>Slavery in Antebellum America</vt:lpstr>
      <vt:lpstr>Slavery in Antebellum America</vt:lpstr>
      <vt:lpstr>“White Gold”</vt:lpstr>
      <vt:lpstr>“Cotton is King”</vt:lpstr>
      <vt:lpstr>Side Note: Whites in the South</vt:lpstr>
      <vt:lpstr>Majority Whites</vt:lpstr>
      <vt:lpstr>Mountain Whites</vt:lpstr>
      <vt:lpstr>Free Blacks</vt:lpstr>
      <vt:lpstr>Free Blacks in the South</vt:lpstr>
      <vt:lpstr>Free Blacks in the North</vt:lpstr>
      <vt:lpstr>Free Blacks</vt:lpstr>
      <vt:lpstr>Pro-Slavery Ideology</vt:lpstr>
      <vt:lpstr>Pro-Slavery Ideology</vt:lpstr>
      <vt:lpstr>Pro-Slavery Ideology</vt:lpstr>
      <vt:lpstr>Slaves and the “Law”</vt:lpstr>
      <vt:lpstr>“Order”</vt:lpstr>
      <vt:lpstr>The “Crime” of Celia</vt:lpstr>
      <vt:lpstr>The “Crime” of Celia</vt:lpstr>
      <vt:lpstr>“Fighting Back”</vt:lpstr>
      <vt:lpstr>Run Away</vt:lpstr>
      <vt:lpstr>Run Away Ads</vt:lpstr>
      <vt:lpstr>Underground Railroad</vt:lpstr>
      <vt:lpstr>Underground Railroad</vt:lpstr>
      <vt:lpstr>Underground Railroad</vt:lpstr>
      <vt:lpstr>Underground Railroad</vt:lpstr>
      <vt:lpstr>Underground Railroad</vt:lpstr>
      <vt:lpstr>Underground Railroad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Slavery </dc:title>
  <dc:creator>Andrea</dc:creator>
  <cp:lastModifiedBy>byersa</cp:lastModifiedBy>
  <cp:revision>3</cp:revision>
  <dcterms:created xsi:type="dcterms:W3CDTF">2014-11-18T03:10:45Z</dcterms:created>
  <dcterms:modified xsi:type="dcterms:W3CDTF">2014-11-19T12:07:50Z</dcterms:modified>
</cp:coreProperties>
</file>