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Lst>
  <p:sldIdLst>
    <p:sldId id="256" r:id="rId2"/>
    <p:sldId id="260" r:id="rId3"/>
    <p:sldId id="262" r:id="rId4"/>
    <p:sldId id="257" r:id="rId5"/>
    <p:sldId id="258" r:id="rId6"/>
    <p:sldId id="259" r:id="rId7"/>
    <p:sldId id="261"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p:restoredTop sz="94700"/>
  </p:normalViewPr>
  <p:slideViewPr>
    <p:cSldViewPr snapToGrid="0" snapToObjects="1">
      <p:cViewPr varScale="1">
        <p:scale>
          <a:sx n="56" d="100"/>
          <a:sy n="56" d="100"/>
        </p:scale>
        <p:origin x="8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3703BCA7-22BF-C844-ADBC-AEBF4145BD47}" type="datetimeFigureOut">
              <a:rPr lang="en-US" smtClean="0"/>
              <a:t>4/24/2016</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ED0AC03B-A3D3-4046-8476-DA6726A62E9F}"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3509468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03BCA7-22BF-C844-ADBC-AEBF4145BD47}" type="datetimeFigureOut">
              <a:rPr lang="en-US" smtClean="0"/>
              <a:t>4/24/2016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AC03B-A3D3-4046-8476-DA6726A62E9F}" type="slidenum">
              <a:rPr lang="en-US" smtClean="0"/>
              <a:t>‹#›</a:t>
            </a:fld>
            <a:endParaRPr lang="en-US"/>
          </a:p>
        </p:txBody>
      </p:sp>
    </p:spTree>
    <p:extLst>
      <p:ext uri="{BB962C8B-B14F-4D97-AF65-F5344CB8AC3E}">
        <p14:creationId xmlns:p14="http://schemas.microsoft.com/office/powerpoint/2010/main" val="2027613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03BCA7-22BF-C844-ADBC-AEBF4145BD47}" type="datetimeFigureOut">
              <a:rPr lang="en-US" smtClean="0"/>
              <a:t>4/24/2016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AC03B-A3D3-4046-8476-DA6726A62E9F}" type="slidenum">
              <a:rPr lang="en-US" smtClean="0"/>
              <a:t>‹#›</a:t>
            </a:fld>
            <a:endParaRPr lang="en-US"/>
          </a:p>
        </p:txBody>
      </p:sp>
    </p:spTree>
    <p:extLst>
      <p:ext uri="{BB962C8B-B14F-4D97-AF65-F5344CB8AC3E}">
        <p14:creationId xmlns:p14="http://schemas.microsoft.com/office/powerpoint/2010/main" val="1837836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03BCA7-22BF-C844-ADBC-AEBF4145BD47}" type="datetimeFigureOut">
              <a:rPr lang="en-US" smtClean="0"/>
              <a:t>4/24/2016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AC03B-A3D3-4046-8476-DA6726A62E9F}"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54726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03BCA7-22BF-C844-ADBC-AEBF4145BD47}" type="datetimeFigureOut">
              <a:rPr lang="en-US" smtClean="0"/>
              <a:t>4/24/2016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AC03B-A3D3-4046-8476-DA6726A62E9F}" type="slidenum">
              <a:rPr lang="en-US" smtClean="0"/>
              <a:t>‹#›</a:t>
            </a:fld>
            <a:endParaRPr lang="en-US"/>
          </a:p>
        </p:txBody>
      </p:sp>
    </p:spTree>
    <p:extLst>
      <p:ext uri="{BB962C8B-B14F-4D97-AF65-F5344CB8AC3E}">
        <p14:creationId xmlns:p14="http://schemas.microsoft.com/office/powerpoint/2010/main" val="2054523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703BCA7-22BF-C844-ADBC-AEBF4145BD47}" type="datetimeFigureOut">
              <a:rPr lang="en-US" smtClean="0"/>
              <a:t>4/24/2016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0AC03B-A3D3-4046-8476-DA6726A62E9F}" type="slidenum">
              <a:rPr lang="en-US" smtClean="0"/>
              <a:t>‹#›</a:t>
            </a:fld>
            <a:endParaRPr lang="en-US"/>
          </a:p>
        </p:txBody>
      </p:sp>
    </p:spTree>
    <p:extLst>
      <p:ext uri="{BB962C8B-B14F-4D97-AF65-F5344CB8AC3E}">
        <p14:creationId xmlns:p14="http://schemas.microsoft.com/office/powerpoint/2010/main" val="992097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703BCA7-22BF-C844-ADBC-AEBF4145BD47}" type="datetimeFigureOut">
              <a:rPr lang="en-US" smtClean="0"/>
              <a:t>4/24/2016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0AC03B-A3D3-4046-8476-DA6726A62E9F}" type="slidenum">
              <a:rPr lang="en-US" smtClean="0"/>
              <a:t>‹#›</a:t>
            </a:fld>
            <a:endParaRPr lang="en-US"/>
          </a:p>
        </p:txBody>
      </p:sp>
    </p:spTree>
    <p:extLst>
      <p:ext uri="{BB962C8B-B14F-4D97-AF65-F5344CB8AC3E}">
        <p14:creationId xmlns:p14="http://schemas.microsoft.com/office/powerpoint/2010/main" val="1123848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03BCA7-22BF-C844-ADBC-AEBF4145BD47}" type="datetimeFigureOut">
              <a:rPr lang="en-US" smtClean="0"/>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AC03B-A3D3-4046-8476-DA6726A62E9F}" type="slidenum">
              <a:rPr lang="en-US" smtClean="0"/>
              <a:t>‹#›</a:t>
            </a:fld>
            <a:endParaRPr lang="en-US"/>
          </a:p>
        </p:txBody>
      </p:sp>
    </p:spTree>
    <p:extLst>
      <p:ext uri="{BB962C8B-B14F-4D97-AF65-F5344CB8AC3E}">
        <p14:creationId xmlns:p14="http://schemas.microsoft.com/office/powerpoint/2010/main" val="1410492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03BCA7-22BF-C844-ADBC-AEBF4145BD47}" type="datetimeFigureOut">
              <a:rPr lang="en-US" smtClean="0"/>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AC03B-A3D3-4046-8476-DA6726A62E9F}" type="slidenum">
              <a:rPr lang="en-US" smtClean="0"/>
              <a:t>‹#›</a:t>
            </a:fld>
            <a:endParaRPr lang="en-US"/>
          </a:p>
        </p:txBody>
      </p:sp>
    </p:spTree>
    <p:extLst>
      <p:ext uri="{BB962C8B-B14F-4D97-AF65-F5344CB8AC3E}">
        <p14:creationId xmlns:p14="http://schemas.microsoft.com/office/powerpoint/2010/main" val="80997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03BCA7-22BF-C844-ADBC-AEBF4145BD47}" type="datetimeFigureOut">
              <a:rPr lang="en-US" smtClean="0"/>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AC03B-A3D3-4046-8476-DA6726A62E9F}" type="slidenum">
              <a:rPr lang="en-US" smtClean="0"/>
              <a:t>‹#›</a:t>
            </a:fld>
            <a:endParaRPr lang="en-US"/>
          </a:p>
        </p:txBody>
      </p:sp>
    </p:spTree>
    <p:extLst>
      <p:ext uri="{BB962C8B-B14F-4D97-AF65-F5344CB8AC3E}">
        <p14:creationId xmlns:p14="http://schemas.microsoft.com/office/powerpoint/2010/main" val="1822307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03BCA7-22BF-C844-ADBC-AEBF4145BD47}" type="datetimeFigureOut">
              <a:rPr lang="en-US" smtClean="0"/>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AC03B-A3D3-4046-8476-DA6726A62E9F}" type="slidenum">
              <a:rPr lang="en-US" smtClean="0"/>
              <a:t>‹#›</a:t>
            </a:fld>
            <a:endParaRPr lang="en-US"/>
          </a:p>
        </p:txBody>
      </p:sp>
    </p:spTree>
    <p:extLst>
      <p:ext uri="{BB962C8B-B14F-4D97-AF65-F5344CB8AC3E}">
        <p14:creationId xmlns:p14="http://schemas.microsoft.com/office/powerpoint/2010/main" val="105202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03BCA7-22BF-C844-ADBC-AEBF4145BD47}" type="datetimeFigureOut">
              <a:rPr lang="en-US" smtClean="0"/>
              <a:t>4/24/2016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AC03B-A3D3-4046-8476-DA6726A62E9F}" type="slidenum">
              <a:rPr lang="en-US" smtClean="0"/>
              <a:t>‹#›</a:t>
            </a:fld>
            <a:endParaRPr lang="en-US"/>
          </a:p>
        </p:txBody>
      </p:sp>
    </p:spTree>
    <p:extLst>
      <p:ext uri="{BB962C8B-B14F-4D97-AF65-F5344CB8AC3E}">
        <p14:creationId xmlns:p14="http://schemas.microsoft.com/office/powerpoint/2010/main" val="758199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03BCA7-22BF-C844-ADBC-AEBF4145BD47}" type="datetimeFigureOut">
              <a:rPr lang="en-US" smtClean="0"/>
              <a:t>4/24/2016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0AC03B-A3D3-4046-8476-DA6726A62E9F}" type="slidenum">
              <a:rPr lang="en-US" smtClean="0"/>
              <a:t>‹#›</a:t>
            </a:fld>
            <a:endParaRPr lang="en-US"/>
          </a:p>
        </p:txBody>
      </p:sp>
    </p:spTree>
    <p:extLst>
      <p:ext uri="{BB962C8B-B14F-4D97-AF65-F5344CB8AC3E}">
        <p14:creationId xmlns:p14="http://schemas.microsoft.com/office/powerpoint/2010/main" val="203900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03BCA7-22BF-C844-ADBC-AEBF4145BD47}" type="datetimeFigureOut">
              <a:rPr lang="en-US" smtClean="0"/>
              <a:t>4/24/2016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0AC03B-A3D3-4046-8476-DA6726A62E9F}" type="slidenum">
              <a:rPr lang="en-US" smtClean="0"/>
              <a:t>‹#›</a:t>
            </a:fld>
            <a:endParaRPr lang="en-US"/>
          </a:p>
        </p:txBody>
      </p:sp>
    </p:spTree>
    <p:extLst>
      <p:ext uri="{BB962C8B-B14F-4D97-AF65-F5344CB8AC3E}">
        <p14:creationId xmlns:p14="http://schemas.microsoft.com/office/powerpoint/2010/main" val="34038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3BCA7-22BF-C844-ADBC-AEBF4145BD47}" type="datetimeFigureOut">
              <a:rPr lang="en-US" smtClean="0"/>
              <a:t>4/24/2016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0AC03B-A3D3-4046-8476-DA6726A62E9F}" type="slidenum">
              <a:rPr lang="en-US" smtClean="0"/>
              <a:t>‹#›</a:t>
            </a:fld>
            <a:endParaRPr lang="en-US"/>
          </a:p>
        </p:txBody>
      </p:sp>
    </p:spTree>
    <p:extLst>
      <p:ext uri="{BB962C8B-B14F-4D97-AF65-F5344CB8AC3E}">
        <p14:creationId xmlns:p14="http://schemas.microsoft.com/office/powerpoint/2010/main" val="85505806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03BCA7-22BF-C844-ADBC-AEBF4145BD47}" type="datetimeFigureOut">
              <a:rPr lang="en-US" smtClean="0"/>
              <a:t>4/24/2016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AC03B-A3D3-4046-8476-DA6726A62E9F}" type="slidenum">
              <a:rPr lang="en-US" smtClean="0"/>
              <a:t>‹#›</a:t>
            </a:fld>
            <a:endParaRPr lang="en-US"/>
          </a:p>
        </p:txBody>
      </p:sp>
    </p:spTree>
    <p:extLst>
      <p:ext uri="{BB962C8B-B14F-4D97-AF65-F5344CB8AC3E}">
        <p14:creationId xmlns:p14="http://schemas.microsoft.com/office/powerpoint/2010/main" val="31592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03BCA7-22BF-C844-ADBC-AEBF4145BD47}" type="datetimeFigureOut">
              <a:rPr lang="en-US" smtClean="0"/>
              <a:t>4/24/2016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0AC03B-A3D3-4046-8476-DA6726A62E9F}" type="slidenum">
              <a:rPr lang="en-US" smtClean="0"/>
              <a:t>‹#›</a:t>
            </a:fld>
            <a:endParaRPr lang="en-US"/>
          </a:p>
        </p:txBody>
      </p:sp>
    </p:spTree>
    <p:extLst>
      <p:ext uri="{BB962C8B-B14F-4D97-AF65-F5344CB8AC3E}">
        <p14:creationId xmlns:p14="http://schemas.microsoft.com/office/powerpoint/2010/main" val="1014767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3703BCA7-22BF-C844-ADBC-AEBF4145BD47}" type="datetimeFigureOut">
              <a:rPr lang="en-US" smtClean="0"/>
              <a:t>4/24/2016</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ED0AC03B-A3D3-4046-8476-DA6726A62E9F}" type="slidenum">
              <a:rPr lang="en-US" smtClean="0"/>
              <a:t>‹#›</a:t>
            </a:fld>
            <a:endParaRPr lang="en-US"/>
          </a:p>
        </p:txBody>
      </p:sp>
    </p:spTree>
    <p:extLst>
      <p:ext uri="{BB962C8B-B14F-4D97-AF65-F5344CB8AC3E}">
        <p14:creationId xmlns:p14="http://schemas.microsoft.com/office/powerpoint/2010/main" val="180176129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RONALD Reagan</a:t>
            </a:r>
            <a:endParaRPr lang="en-US" dirty="0"/>
          </a:p>
        </p:txBody>
      </p:sp>
      <p:sp>
        <p:nvSpPr>
          <p:cNvPr id="3" name="Subtitle 2"/>
          <p:cNvSpPr>
            <a:spLocks noGrp="1"/>
          </p:cNvSpPr>
          <p:nvPr>
            <p:ph type="subTitle" idx="1"/>
          </p:nvPr>
        </p:nvSpPr>
        <p:spPr/>
        <p:txBody>
          <a:bodyPr/>
          <a:lstStyle/>
          <a:p>
            <a:r>
              <a:rPr lang="en-US" dirty="0" smtClean="0"/>
              <a:t>Actor to president</a:t>
            </a:r>
            <a:endParaRPr lang="en-US" dirty="0"/>
          </a:p>
        </p:txBody>
      </p:sp>
      <p:pic>
        <p:nvPicPr>
          <p:cNvPr id="4" name="Picture 3"/>
          <p:cNvPicPr>
            <a:picLocks noChangeAspect="1"/>
          </p:cNvPicPr>
          <p:nvPr/>
        </p:nvPicPr>
        <p:blipFill>
          <a:blip r:embed="rId2"/>
          <a:stretch>
            <a:fillRect/>
          </a:stretch>
        </p:blipFill>
        <p:spPr>
          <a:xfrm>
            <a:off x="217516" y="620452"/>
            <a:ext cx="3902702" cy="2205875"/>
          </a:xfrm>
          <a:prstGeom prst="rect">
            <a:avLst/>
          </a:prstGeom>
        </p:spPr>
      </p:pic>
    </p:spTree>
    <p:extLst>
      <p:ext uri="{BB962C8B-B14F-4D97-AF65-F5344CB8AC3E}">
        <p14:creationId xmlns:p14="http://schemas.microsoft.com/office/powerpoint/2010/main" val="1474391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quarter" idx="13"/>
          </p:nvPr>
        </p:nvSpPr>
        <p:spPr/>
        <p:txBody>
          <a:bodyPr anchor="t"/>
          <a:lstStyle/>
          <a:p>
            <a:pPr>
              <a:lnSpc>
                <a:spcPct val="100000"/>
              </a:lnSpc>
              <a:spcBef>
                <a:spcPts val="0"/>
              </a:spcBef>
              <a:buClrTx/>
              <a:buSzTx/>
            </a:pPr>
            <a:r>
              <a:rPr lang="en-US" sz="2400" cap="none" dirty="0">
                <a:latin typeface="Times New Roman" charset="0"/>
                <a:ea typeface="Times New Roman" charset="0"/>
                <a:cs typeface="Times New Roman" charset="0"/>
              </a:rPr>
              <a:t>B</a:t>
            </a:r>
            <a:r>
              <a:rPr lang="en-US" sz="2400" cap="none" dirty="0" smtClean="0">
                <a:latin typeface="Times New Roman" charset="0"/>
                <a:ea typeface="Times New Roman" charset="0"/>
                <a:cs typeface="Times New Roman" charset="0"/>
              </a:rPr>
              <a:t>orn </a:t>
            </a:r>
            <a:r>
              <a:rPr lang="en-US" sz="2400" cap="none" dirty="0">
                <a:latin typeface="Times New Roman" charset="0"/>
                <a:ea typeface="Times New Roman" charset="0"/>
                <a:cs typeface="Times New Roman" charset="0"/>
              </a:rPr>
              <a:t>F</a:t>
            </a:r>
            <a:r>
              <a:rPr lang="en-US" sz="2400" cap="none" dirty="0" smtClean="0">
                <a:latin typeface="Times New Roman" charset="0"/>
                <a:ea typeface="Times New Roman" charset="0"/>
                <a:cs typeface="Times New Roman" charset="0"/>
              </a:rPr>
              <a:t>ebruary 6, 1911</a:t>
            </a:r>
          </a:p>
          <a:p>
            <a:pPr lvl="1">
              <a:lnSpc>
                <a:spcPct val="100000"/>
              </a:lnSpc>
              <a:spcBef>
                <a:spcPts val="0"/>
              </a:spcBef>
              <a:buClrTx/>
              <a:buSzTx/>
            </a:pPr>
            <a:r>
              <a:rPr lang="en-US" sz="2400" cap="none" dirty="0" smtClean="0">
                <a:solidFill>
                  <a:srgbClr val="262626"/>
                </a:solidFill>
                <a:latin typeface="Font" charset="0"/>
              </a:rPr>
              <a:t>Tampico, </a:t>
            </a:r>
            <a:r>
              <a:rPr lang="en-US" sz="2400" cap="none" dirty="0">
                <a:solidFill>
                  <a:srgbClr val="262626"/>
                </a:solidFill>
                <a:latin typeface="Font" charset="0"/>
              </a:rPr>
              <a:t>I</a:t>
            </a:r>
            <a:r>
              <a:rPr lang="en-US" sz="2400" cap="none" dirty="0" smtClean="0">
                <a:solidFill>
                  <a:srgbClr val="262626"/>
                </a:solidFill>
                <a:latin typeface="Font" charset="0"/>
              </a:rPr>
              <a:t>llinois</a:t>
            </a:r>
            <a:r>
              <a:rPr lang="en-US" sz="2400" cap="none" dirty="0" smtClean="0">
                <a:latin typeface="Times New Roman" charset="0"/>
                <a:ea typeface="Times New Roman" charset="0"/>
                <a:cs typeface="Times New Roman" charset="0"/>
              </a:rPr>
              <a:t> </a:t>
            </a:r>
          </a:p>
          <a:p>
            <a:pPr>
              <a:lnSpc>
                <a:spcPct val="100000"/>
              </a:lnSpc>
              <a:spcBef>
                <a:spcPts val="0"/>
              </a:spcBef>
              <a:buClrTx/>
              <a:buSzTx/>
            </a:pPr>
            <a:r>
              <a:rPr lang="en-US" sz="2400" cap="none" dirty="0">
                <a:latin typeface="Times New Roman" charset="0"/>
                <a:ea typeface="Times New Roman" charset="0"/>
                <a:cs typeface="Times New Roman" charset="0"/>
              </a:rPr>
              <a:t>Went to Eureka </a:t>
            </a:r>
            <a:r>
              <a:rPr lang="en-US" sz="2400" cap="none" dirty="0" smtClean="0">
                <a:latin typeface="Times New Roman" charset="0"/>
                <a:ea typeface="Times New Roman" charset="0"/>
                <a:cs typeface="Times New Roman" charset="0"/>
              </a:rPr>
              <a:t>College</a:t>
            </a:r>
          </a:p>
          <a:p>
            <a:pPr lvl="1">
              <a:lnSpc>
                <a:spcPct val="100000"/>
              </a:lnSpc>
              <a:spcBef>
                <a:spcPts val="0"/>
              </a:spcBef>
              <a:buClrTx/>
              <a:buSzTx/>
            </a:pPr>
            <a:r>
              <a:rPr lang="en-US" sz="2400" cap="none" dirty="0" smtClean="0">
                <a:latin typeface="Times New Roman" charset="0"/>
                <a:ea typeface="Times New Roman" charset="0"/>
                <a:cs typeface="Times New Roman" charset="0"/>
              </a:rPr>
              <a:t>Studied </a:t>
            </a:r>
            <a:r>
              <a:rPr lang="en-US" sz="2400" cap="none" dirty="0">
                <a:latin typeface="Times New Roman" charset="0"/>
                <a:ea typeface="Times New Roman" charset="0"/>
                <a:cs typeface="Times New Roman" charset="0"/>
              </a:rPr>
              <a:t>economics and </a:t>
            </a:r>
            <a:r>
              <a:rPr lang="en-US" sz="2400" cap="none" dirty="0" smtClean="0">
                <a:latin typeface="Times New Roman" charset="0"/>
                <a:ea typeface="Times New Roman" charset="0"/>
                <a:cs typeface="Times New Roman" charset="0"/>
              </a:rPr>
              <a:t>sociology</a:t>
            </a:r>
          </a:p>
          <a:p>
            <a:pPr lvl="1">
              <a:lnSpc>
                <a:spcPct val="100000"/>
              </a:lnSpc>
              <a:spcBef>
                <a:spcPts val="0"/>
              </a:spcBef>
              <a:buClrTx/>
              <a:buSzTx/>
            </a:pPr>
            <a:r>
              <a:rPr lang="en-US" sz="2400" cap="none" dirty="0" smtClean="0">
                <a:latin typeface="Times New Roman" charset="0"/>
                <a:ea typeface="Times New Roman" charset="0"/>
                <a:cs typeface="Times New Roman" charset="0"/>
              </a:rPr>
              <a:t>Played </a:t>
            </a:r>
            <a:r>
              <a:rPr lang="en-US" sz="2400" cap="none" dirty="0">
                <a:latin typeface="Times New Roman" charset="0"/>
                <a:ea typeface="Times New Roman" charset="0"/>
                <a:cs typeface="Times New Roman" charset="0"/>
              </a:rPr>
              <a:t>football </a:t>
            </a:r>
            <a:endParaRPr lang="en-US" sz="2400" cap="none" dirty="0" smtClean="0">
              <a:latin typeface="Times New Roman" charset="0"/>
              <a:ea typeface="Times New Roman" charset="0"/>
              <a:cs typeface="Times New Roman" charset="0"/>
            </a:endParaRPr>
          </a:p>
          <a:p>
            <a:pPr lvl="1">
              <a:lnSpc>
                <a:spcPct val="100000"/>
              </a:lnSpc>
              <a:spcBef>
                <a:spcPts val="0"/>
              </a:spcBef>
              <a:buClrTx/>
              <a:buSzTx/>
            </a:pPr>
            <a:r>
              <a:rPr lang="en-US" sz="2400" cap="none" dirty="0" smtClean="0">
                <a:latin typeface="Times New Roman" charset="0"/>
                <a:ea typeface="Times New Roman" charset="0"/>
                <a:cs typeface="Times New Roman" charset="0"/>
              </a:rPr>
              <a:t>Acted </a:t>
            </a:r>
            <a:r>
              <a:rPr lang="en-US" sz="2400" cap="none" dirty="0">
                <a:latin typeface="Times New Roman" charset="0"/>
                <a:ea typeface="Times New Roman" charset="0"/>
                <a:cs typeface="Times New Roman" charset="0"/>
              </a:rPr>
              <a:t>in school </a:t>
            </a:r>
            <a:r>
              <a:rPr lang="en-US" sz="2400" cap="none" dirty="0" smtClean="0">
                <a:latin typeface="Times New Roman" charset="0"/>
                <a:ea typeface="Times New Roman" charset="0"/>
                <a:cs typeface="Times New Roman" charset="0"/>
              </a:rPr>
              <a:t>plays</a:t>
            </a:r>
          </a:p>
          <a:p>
            <a:pPr>
              <a:lnSpc>
                <a:spcPct val="100000"/>
              </a:lnSpc>
              <a:spcBef>
                <a:spcPts val="0"/>
              </a:spcBef>
              <a:buClrTx/>
              <a:buSzTx/>
            </a:pPr>
            <a:r>
              <a:rPr lang="en-US" sz="2400" cap="none" dirty="0" smtClean="0">
                <a:latin typeface="Times New Roman" charset="0"/>
                <a:ea typeface="Times New Roman" charset="0"/>
                <a:cs typeface="Times New Roman" charset="0"/>
              </a:rPr>
              <a:t>After graduation </a:t>
            </a:r>
            <a:r>
              <a:rPr lang="en-US" sz="2400" cap="none" dirty="0">
                <a:latin typeface="Times New Roman" charset="0"/>
                <a:ea typeface="Times New Roman" charset="0"/>
                <a:cs typeface="Times New Roman" charset="0"/>
              </a:rPr>
              <a:t>he became a radio sports </a:t>
            </a:r>
            <a:r>
              <a:rPr lang="en-US" sz="2400" cap="none" dirty="0" smtClean="0">
                <a:latin typeface="Times New Roman" charset="0"/>
                <a:ea typeface="Times New Roman" charset="0"/>
                <a:cs typeface="Times New Roman" charset="0"/>
              </a:rPr>
              <a:t>announcer</a:t>
            </a:r>
          </a:p>
          <a:p>
            <a:pPr>
              <a:lnSpc>
                <a:spcPct val="100000"/>
              </a:lnSpc>
              <a:spcBef>
                <a:spcPts val="0"/>
              </a:spcBef>
              <a:buClrTx/>
              <a:buSzTx/>
            </a:pPr>
            <a:endParaRPr lang="en-US" sz="2400" cap="none" dirty="0" smtClean="0">
              <a:latin typeface="Times New Roman" charset="0"/>
              <a:ea typeface="Times New Roman" charset="0"/>
              <a:cs typeface="Times New Roman" charset="0"/>
            </a:endParaRPr>
          </a:p>
          <a:p>
            <a:pPr marL="0" indent="0">
              <a:lnSpc>
                <a:spcPct val="100000"/>
              </a:lnSpc>
              <a:spcBef>
                <a:spcPts val="0"/>
              </a:spcBef>
              <a:buClrTx/>
              <a:buSzTx/>
              <a:buNone/>
            </a:pPr>
            <a:endParaRPr lang="en-US" sz="2800" dirty="0">
              <a:latin typeface="Times New Roman" charset="0"/>
              <a:ea typeface="Times New Roman" charset="0"/>
              <a:cs typeface="Times New Roman" charset="0"/>
            </a:endParaRPr>
          </a:p>
          <a:p>
            <a:pPr marL="0" lvl="0" indent="0">
              <a:lnSpc>
                <a:spcPct val="100000"/>
              </a:lnSpc>
              <a:spcBef>
                <a:spcPts val="0"/>
              </a:spcBef>
              <a:buClrTx/>
              <a:buSzTx/>
              <a:buNone/>
            </a:pPr>
            <a:endParaRPr lang="en-US" dirty="0"/>
          </a:p>
        </p:txBody>
      </p:sp>
      <p:pic>
        <p:nvPicPr>
          <p:cNvPr id="4" name="Picture 3"/>
          <p:cNvPicPr>
            <a:picLocks noChangeAspect="1"/>
          </p:cNvPicPr>
          <p:nvPr/>
        </p:nvPicPr>
        <p:blipFill>
          <a:blip r:embed="rId2"/>
          <a:stretch>
            <a:fillRect/>
          </a:stretch>
        </p:blipFill>
        <p:spPr>
          <a:xfrm>
            <a:off x="8311676" y="1027860"/>
            <a:ext cx="2552700" cy="3187700"/>
          </a:xfrm>
          <a:prstGeom prst="rect">
            <a:avLst/>
          </a:prstGeom>
        </p:spPr>
      </p:pic>
    </p:spTree>
    <p:extLst>
      <p:ext uri="{BB962C8B-B14F-4D97-AF65-F5344CB8AC3E}">
        <p14:creationId xmlns:p14="http://schemas.microsoft.com/office/powerpoint/2010/main" val="1396262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an actor</a:t>
            </a:r>
            <a:endParaRPr lang="en-US" dirty="0"/>
          </a:p>
        </p:txBody>
      </p:sp>
      <p:sp>
        <p:nvSpPr>
          <p:cNvPr id="3" name="Content Placeholder 2"/>
          <p:cNvSpPr>
            <a:spLocks noGrp="1"/>
          </p:cNvSpPr>
          <p:nvPr>
            <p:ph sz="quarter" idx="13"/>
          </p:nvPr>
        </p:nvSpPr>
        <p:spPr/>
        <p:txBody>
          <a:bodyPr anchor="t"/>
          <a:lstStyle/>
          <a:p>
            <a:pPr>
              <a:lnSpc>
                <a:spcPct val="100000"/>
              </a:lnSpc>
              <a:spcBef>
                <a:spcPts val="0"/>
              </a:spcBef>
              <a:buClrTx/>
              <a:buSzTx/>
            </a:pPr>
            <a:r>
              <a:rPr lang="en-US" sz="2400" cap="none" dirty="0">
                <a:latin typeface="Times New Roman" charset="0"/>
                <a:ea typeface="Times New Roman" charset="0"/>
                <a:cs typeface="Times New Roman" charset="0"/>
              </a:rPr>
              <a:t>In 1937 he started two decades of acting </a:t>
            </a:r>
            <a:endParaRPr lang="en-US" sz="2400" cap="none" dirty="0" smtClean="0">
              <a:latin typeface="Times New Roman" charset="0"/>
              <a:ea typeface="Times New Roman" charset="0"/>
              <a:cs typeface="Times New Roman" charset="0"/>
            </a:endParaRPr>
          </a:p>
          <a:p>
            <a:pPr lvl="1">
              <a:lnSpc>
                <a:spcPct val="100000"/>
              </a:lnSpc>
              <a:spcBef>
                <a:spcPts val="0"/>
              </a:spcBef>
              <a:buClrTx/>
              <a:buSzTx/>
            </a:pPr>
            <a:r>
              <a:rPr lang="en-US" sz="2400" cap="none" dirty="0" smtClean="0">
                <a:latin typeface="Times New Roman" charset="0"/>
                <a:ea typeface="Times New Roman" charset="0"/>
                <a:cs typeface="Times New Roman" charset="0"/>
              </a:rPr>
              <a:t>Was in 53 films</a:t>
            </a:r>
          </a:p>
          <a:p>
            <a:pPr lvl="1">
              <a:lnSpc>
                <a:spcPct val="100000"/>
              </a:lnSpc>
              <a:spcBef>
                <a:spcPts val="0"/>
              </a:spcBef>
              <a:buClrTx/>
              <a:buSzTx/>
            </a:pPr>
            <a:endParaRPr lang="en-US" sz="2400" cap="none" dirty="0" smtClean="0">
              <a:latin typeface="Times New Roman" charset="0"/>
              <a:ea typeface="Times New Roman" charset="0"/>
              <a:cs typeface="Times New Roman" charset="0"/>
            </a:endParaRPr>
          </a:p>
          <a:p>
            <a:pPr>
              <a:lnSpc>
                <a:spcPct val="100000"/>
              </a:lnSpc>
              <a:spcBef>
                <a:spcPts val="0"/>
              </a:spcBef>
              <a:buClrTx/>
              <a:buSzTx/>
            </a:pPr>
            <a:r>
              <a:rPr lang="en-US" sz="2400" cap="none" dirty="0" smtClean="0">
                <a:latin typeface="Times New Roman" charset="0"/>
                <a:ea typeface="Times New Roman" charset="0"/>
                <a:cs typeface="Times New Roman" charset="0"/>
              </a:rPr>
              <a:t>President of the Screen Actors Guild</a:t>
            </a:r>
          </a:p>
          <a:p>
            <a:pPr>
              <a:lnSpc>
                <a:spcPct val="100000"/>
              </a:lnSpc>
              <a:spcBef>
                <a:spcPts val="0"/>
              </a:spcBef>
              <a:buClrTx/>
              <a:buSzTx/>
            </a:pPr>
            <a:endParaRPr lang="en-US" sz="2400" cap="none" dirty="0">
              <a:latin typeface="Times New Roman" charset="0"/>
              <a:ea typeface="Times New Roman" charset="0"/>
              <a:cs typeface="Times New Roman" charset="0"/>
            </a:endParaRPr>
          </a:p>
          <a:p>
            <a:pPr>
              <a:lnSpc>
                <a:spcPct val="100000"/>
              </a:lnSpc>
              <a:spcBef>
                <a:spcPts val="0"/>
              </a:spcBef>
              <a:buClrTx/>
              <a:buSzTx/>
            </a:pPr>
            <a:r>
              <a:rPr lang="en-US" sz="2400" cap="none" dirty="0">
                <a:latin typeface="Times New Roman" charset="0"/>
                <a:ea typeface="Times New Roman" charset="0"/>
                <a:cs typeface="Times New Roman" charset="0"/>
              </a:rPr>
              <a:t>Married second wife Nancy in 1952</a:t>
            </a:r>
          </a:p>
          <a:p>
            <a:pPr lvl="1">
              <a:lnSpc>
                <a:spcPct val="100000"/>
              </a:lnSpc>
              <a:spcBef>
                <a:spcPts val="0"/>
              </a:spcBef>
              <a:buClrTx/>
              <a:buSzTx/>
            </a:pPr>
            <a:r>
              <a:rPr lang="en-US" sz="2400" cap="none" dirty="0">
                <a:latin typeface="Times New Roman" charset="0"/>
                <a:ea typeface="Times New Roman" charset="0"/>
                <a:cs typeface="Times New Roman" charset="0"/>
              </a:rPr>
              <a:t>https://</a:t>
            </a:r>
            <a:r>
              <a:rPr lang="en-US" sz="2400" cap="none" dirty="0" err="1">
                <a:latin typeface="Times New Roman" charset="0"/>
                <a:ea typeface="Times New Roman" charset="0"/>
                <a:cs typeface="Times New Roman" charset="0"/>
              </a:rPr>
              <a:t>www.youtube.com</a:t>
            </a:r>
            <a:r>
              <a:rPr lang="en-US" sz="2400" cap="none" dirty="0">
                <a:latin typeface="Times New Roman" charset="0"/>
                <a:ea typeface="Times New Roman" charset="0"/>
                <a:cs typeface="Times New Roman" charset="0"/>
              </a:rPr>
              <a:t>/</a:t>
            </a:r>
            <a:r>
              <a:rPr lang="en-US" sz="2400" cap="none" dirty="0" err="1">
                <a:latin typeface="Times New Roman" charset="0"/>
                <a:ea typeface="Times New Roman" charset="0"/>
                <a:cs typeface="Times New Roman" charset="0"/>
              </a:rPr>
              <a:t>watch?v</a:t>
            </a:r>
            <a:r>
              <a:rPr lang="en-US" sz="2400" cap="none" dirty="0">
                <a:latin typeface="Times New Roman" charset="0"/>
                <a:ea typeface="Times New Roman" charset="0"/>
                <a:cs typeface="Times New Roman" charset="0"/>
              </a:rPr>
              <a:t>=</a:t>
            </a:r>
            <a:r>
              <a:rPr lang="en-US" sz="2400" cap="none" dirty="0" err="1">
                <a:latin typeface="Times New Roman" charset="0"/>
                <a:ea typeface="Times New Roman" charset="0"/>
                <a:cs typeface="Times New Roman" charset="0"/>
              </a:rPr>
              <a:t>zoorcygKkBY</a:t>
            </a:r>
            <a:endParaRPr lang="en-US" sz="2400" cap="none" dirty="0">
              <a:latin typeface="Times New Roman" charset="0"/>
              <a:ea typeface="Times New Roman" charset="0"/>
              <a:cs typeface="Times New Roman" charset="0"/>
            </a:endParaRPr>
          </a:p>
          <a:p>
            <a:endParaRPr lang="en-US" dirty="0"/>
          </a:p>
        </p:txBody>
      </p:sp>
      <p:pic>
        <p:nvPicPr>
          <p:cNvPr id="4" name="Picture 3"/>
          <p:cNvPicPr>
            <a:picLocks noChangeAspect="1"/>
          </p:cNvPicPr>
          <p:nvPr/>
        </p:nvPicPr>
        <p:blipFill>
          <a:blip r:embed="rId2"/>
          <a:stretch>
            <a:fillRect/>
          </a:stretch>
        </p:blipFill>
        <p:spPr>
          <a:xfrm>
            <a:off x="6268258" y="0"/>
            <a:ext cx="2527300" cy="3213100"/>
          </a:xfrm>
          <a:prstGeom prst="rect">
            <a:avLst/>
          </a:prstGeom>
        </p:spPr>
      </p:pic>
      <p:pic>
        <p:nvPicPr>
          <p:cNvPr id="5" name="Picture 4"/>
          <p:cNvPicPr>
            <a:picLocks noChangeAspect="1"/>
          </p:cNvPicPr>
          <p:nvPr/>
        </p:nvPicPr>
        <p:blipFill>
          <a:blip r:embed="rId3"/>
          <a:stretch>
            <a:fillRect/>
          </a:stretch>
        </p:blipFill>
        <p:spPr>
          <a:xfrm>
            <a:off x="8795558" y="2273300"/>
            <a:ext cx="2501900" cy="3251200"/>
          </a:xfrm>
          <a:prstGeom prst="rect">
            <a:avLst/>
          </a:prstGeom>
        </p:spPr>
      </p:pic>
    </p:spTree>
    <p:extLst>
      <p:ext uri="{BB962C8B-B14F-4D97-AF65-F5344CB8AC3E}">
        <p14:creationId xmlns:p14="http://schemas.microsoft.com/office/powerpoint/2010/main" val="1111775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 to Politician </a:t>
            </a:r>
            <a:endParaRPr lang="en-US" dirty="0"/>
          </a:p>
        </p:txBody>
      </p:sp>
      <p:sp>
        <p:nvSpPr>
          <p:cNvPr id="3" name="Content Placeholder 2"/>
          <p:cNvSpPr>
            <a:spLocks noGrp="1"/>
          </p:cNvSpPr>
          <p:nvPr>
            <p:ph sz="quarter" idx="13"/>
          </p:nvPr>
        </p:nvSpPr>
        <p:spPr/>
        <p:txBody>
          <a:bodyPr anchor="t"/>
          <a:lstStyle/>
          <a:p>
            <a:r>
              <a:rPr lang="en-US" cap="none" dirty="0" smtClean="0">
                <a:latin typeface="Times New Roman" charset="0"/>
                <a:ea typeface="Times New Roman" charset="0"/>
                <a:cs typeface="Times New Roman" charset="0"/>
              </a:rPr>
              <a:t>Elected California Governor in 1966</a:t>
            </a:r>
          </a:p>
          <a:p>
            <a:pPr lvl="1"/>
            <a:r>
              <a:rPr lang="en-US" cap="none" dirty="0" smtClean="0">
                <a:latin typeface="Times New Roman" charset="0"/>
                <a:ea typeface="Times New Roman" charset="0"/>
                <a:cs typeface="Times New Roman" charset="0"/>
              </a:rPr>
              <a:t>Margin </a:t>
            </a:r>
            <a:r>
              <a:rPr lang="en-US" cap="none" dirty="0">
                <a:latin typeface="Times New Roman" charset="0"/>
                <a:ea typeface="Times New Roman" charset="0"/>
                <a:cs typeface="Times New Roman" charset="0"/>
              </a:rPr>
              <a:t>of a million votes </a:t>
            </a:r>
            <a:endParaRPr lang="en-US" cap="none" dirty="0" smtClean="0">
              <a:latin typeface="Times New Roman" charset="0"/>
              <a:ea typeface="Times New Roman" charset="0"/>
              <a:cs typeface="Times New Roman" charset="0"/>
            </a:endParaRPr>
          </a:p>
          <a:p>
            <a:r>
              <a:rPr lang="en-US" cap="none" dirty="0" smtClean="0">
                <a:latin typeface="Times New Roman" charset="0"/>
                <a:ea typeface="Times New Roman" charset="0"/>
                <a:cs typeface="Times New Roman" charset="0"/>
              </a:rPr>
              <a:t>Was reelected in 1970</a:t>
            </a:r>
          </a:p>
          <a:p>
            <a:r>
              <a:rPr lang="en-US" cap="none" dirty="0" smtClean="0">
                <a:latin typeface="Times New Roman" charset="0"/>
                <a:ea typeface="Times New Roman" charset="0"/>
                <a:cs typeface="Times New Roman" charset="0"/>
              </a:rPr>
              <a:t>Won the Republican nomination in 1980</a:t>
            </a:r>
          </a:p>
          <a:p>
            <a:pPr lvl="1"/>
            <a:r>
              <a:rPr lang="en-US" cap="none" dirty="0">
                <a:latin typeface="Times New Roman" charset="0"/>
                <a:ea typeface="Times New Roman" charset="0"/>
                <a:cs typeface="Times New Roman" charset="0"/>
              </a:rPr>
              <a:t>George Bush, Texas Congressman and United Nations </a:t>
            </a:r>
            <a:r>
              <a:rPr lang="en-US" cap="none" dirty="0" smtClean="0">
                <a:latin typeface="Times New Roman" charset="0"/>
                <a:ea typeface="Times New Roman" charset="0"/>
                <a:cs typeface="Times New Roman" charset="0"/>
              </a:rPr>
              <a:t>Ambassador, was his running mate</a:t>
            </a:r>
          </a:p>
          <a:p>
            <a:r>
              <a:rPr lang="en-US" cap="none" dirty="0" smtClean="0">
                <a:latin typeface="Times New Roman" charset="0"/>
                <a:ea typeface="Times New Roman" charset="0"/>
                <a:cs typeface="Times New Roman" charset="0"/>
              </a:rPr>
              <a:t>Beat sitting president Jimmy Carter in 1981 </a:t>
            </a:r>
          </a:p>
          <a:p>
            <a:endParaRPr lang="en-US" cap="none" dirty="0">
              <a:latin typeface="Times New Roman" charset="0"/>
              <a:ea typeface="Times New Roman" charset="0"/>
              <a:cs typeface="Times New Roman" charset="0"/>
            </a:endParaRPr>
          </a:p>
        </p:txBody>
      </p:sp>
      <p:pic>
        <p:nvPicPr>
          <p:cNvPr id="4" name="Picture 3"/>
          <p:cNvPicPr>
            <a:picLocks noChangeAspect="1"/>
          </p:cNvPicPr>
          <p:nvPr/>
        </p:nvPicPr>
        <p:blipFill>
          <a:blip r:embed="rId2"/>
          <a:stretch>
            <a:fillRect/>
          </a:stretch>
        </p:blipFill>
        <p:spPr>
          <a:xfrm>
            <a:off x="7730837" y="704265"/>
            <a:ext cx="2805315" cy="2757767"/>
          </a:xfrm>
          <a:prstGeom prst="rect">
            <a:avLst/>
          </a:prstGeom>
        </p:spPr>
      </p:pic>
    </p:spTree>
    <p:extLst>
      <p:ext uri="{BB962C8B-B14F-4D97-AF65-F5344CB8AC3E}">
        <p14:creationId xmlns:p14="http://schemas.microsoft.com/office/powerpoint/2010/main" val="667933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 </a:t>
            </a:r>
            <a:endParaRPr lang="en-US" dirty="0"/>
          </a:p>
        </p:txBody>
      </p:sp>
      <p:sp>
        <p:nvSpPr>
          <p:cNvPr id="3" name="Content Placeholder 2"/>
          <p:cNvSpPr>
            <a:spLocks noGrp="1"/>
          </p:cNvSpPr>
          <p:nvPr>
            <p:ph sz="quarter" idx="13"/>
          </p:nvPr>
        </p:nvSpPr>
        <p:spPr/>
        <p:txBody>
          <a:bodyPr anchor="t">
            <a:normAutofit lnSpcReduction="10000"/>
          </a:bodyPr>
          <a:lstStyle/>
          <a:p>
            <a:r>
              <a:rPr lang="en-US" cap="none" dirty="0">
                <a:latin typeface="Times New Roman" charset="0"/>
                <a:ea typeface="Times New Roman" charset="0"/>
                <a:cs typeface="Times New Roman" charset="0"/>
              </a:rPr>
              <a:t>O</a:t>
            </a:r>
            <a:r>
              <a:rPr lang="en-US" cap="none" dirty="0" smtClean="0">
                <a:latin typeface="Times New Roman" charset="0"/>
                <a:ea typeface="Times New Roman" charset="0"/>
                <a:cs typeface="Times New Roman" charset="0"/>
              </a:rPr>
              <a:t>btained </a:t>
            </a:r>
            <a:r>
              <a:rPr lang="en-US" cap="none" dirty="0">
                <a:latin typeface="Times New Roman" charset="0"/>
                <a:ea typeface="Times New Roman" charset="0"/>
                <a:cs typeface="Times New Roman" charset="0"/>
              </a:rPr>
              <a:t>legislation to stimulate economic growth, curb inflation, increase employment, and strengthen national </a:t>
            </a:r>
            <a:r>
              <a:rPr lang="en-US" cap="none" dirty="0" smtClean="0">
                <a:latin typeface="Times New Roman" charset="0"/>
                <a:ea typeface="Times New Roman" charset="0"/>
                <a:cs typeface="Times New Roman" charset="0"/>
              </a:rPr>
              <a:t>defense</a:t>
            </a:r>
          </a:p>
          <a:p>
            <a:r>
              <a:rPr lang="en-US" cap="none" dirty="0" smtClean="0">
                <a:latin typeface="Times New Roman" charset="0"/>
                <a:ea typeface="Times New Roman" charset="0"/>
                <a:cs typeface="Times New Roman" charset="0"/>
              </a:rPr>
              <a:t>Reagan </a:t>
            </a:r>
            <a:r>
              <a:rPr lang="en-US" cap="none" dirty="0">
                <a:latin typeface="Times New Roman" charset="0"/>
                <a:ea typeface="Times New Roman" charset="0"/>
                <a:cs typeface="Times New Roman" charset="0"/>
              </a:rPr>
              <a:t>and Bush win a second </a:t>
            </a:r>
            <a:r>
              <a:rPr lang="en-US" cap="none" dirty="0" smtClean="0">
                <a:latin typeface="Times New Roman" charset="0"/>
                <a:ea typeface="Times New Roman" charset="0"/>
                <a:cs typeface="Times New Roman" charset="0"/>
              </a:rPr>
              <a:t>term</a:t>
            </a:r>
          </a:p>
          <a:p>
            <a:pPr lvl="1"/>
            <a:r>
              <a:rPr lang="en-US" cap="none" dirty="0">
                <a:latin typeface="Times New Roman" charset="0"/>
                <a:ea typeface="Times New Roman" charset="0"/>
                <a:cs typeface="Times New Roman" charset="0"/>
              </a:rPr>
              <a:t>A renewal of national self-confidence by 1984 </a:t>
            </a:r>
            <a:r>
              <a:rPr lang="en-US" cap="none" dirty="0" smtClean="0">
                <a:latin typeface="Times New Roman" charset="0"/>
                <a:ea typeface="Times New Roman" charset="0"/>
                <a:cs typeface="Times New Roman" charset="0"/>
              </a:rPr>
              <a:t>helped them win</a:t>
            </a:r>
          </a:p>
          <a:p>
            <a:r>
              <a:rPr lang="en-US" cap="none" dirty="0" smtClean="0">
                <a:latin typeface="Times New Roman" charset="0"/>
                <a:ea typeface="Times New Roman" charset="0"/>
                <a:cs typeface="Times New Roman" charset="0"/>
              </a:rPr>
              <a:t>Wanted  “Peace through strength” </a:t>
            </a:r>
          </a:p>
          <a:p>
            <a:pPr lvl="1"/>
            <a:r>
              <a:rPr lang="en-US" cap="none" dirty="0" smtClean="0">
                <a:latin typeface="Times New Roman" charset="0"/>
                <a:ea typeface="Times New Roman" charset="0"/>
                <a:cs typeface="Times New Roman" charset="0"/>
              </a:rPr>
              <a:t>Increased defense spending</a:t>
            </a:r>
          </a:p>
          <a:p>
            <a:pPr lvl="1"/>
            <a:r>
              <a:rPr lang="en-US" cap="none" dirty="0" smtClean="0">
                <a:latin typeface="Times New Roman" charset="0"/>
                <a:ea typeface="Times New Roman" charset="0"/>
                <a:cs typeface="Times New Roman" charset="0"/>
              </a:rPr>
              <a:t>Tired to make Peace with the Soviet Union</a:t>
            </a:r>
          </a:p>
          <a:p>
            <a:r>
              <a:rPr lang="en-US" cap="none" dirty="0" smtClean="0">
                <a:latin typeface="Times New Roman" charset="0"/>
                <a:ea typeface="Times New Roman" charset="0"/>
                <a:cs typeface="Times New Roman" charset="0"/>
              </a:rPr>
              <a:t>Declared war on international terrorism </a:t>
            </a:r>
            <a:endParaRPr lang="en-US" cap="none" dirty="0">
              <a:latin typeface="Times New Roman" charset="0"/>
              <a:ea typeface="Times New Roman" charset="0"/>
              <a:cs typeface="Times New Roman" charset="0"/>
            </a:endParaRPr>
          </a:p>
        </p:txBody>
      </p:sp>
      <p:pic>
        <p:nvPicPr>
          <p:cNvPr id="4" name="Picture 3"/>
          <p:cNvPicPr>
            <a:picLocks noChangeAspect="1"/>
          </p:cNvPicPr>
          <p:nvPr/>
        </p:nvPicPr>
        <p:blipFill>
          <a:blip r:embed="rId2"/>
          <a:stretch>
            <a:fillRect/>
          </a:stretch>
        </p:blipFill>
        <p:spPr>
          <a:xfrm>
            <a:off x="8811492" y="2581461"/>
            <a:ext cx="2402020" cy="3018755"/>
          </a:xfrm>
          <a:prstGeom prst="rect">
            <a:avLst/>
          </a:prstGeom>
        </p:spPr>
      </p:pic>
    </p:spTree>
    <p:extLst>
      <p:ext uri="{BB962C8B-B14F-4D97-AF65-F5344CB8AC3E}">
        <p14:creationId xmlns:p14="http://schemas.microsoft.com/office/powerpoint/2010/main" val="1339041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Reagan Revolution</a:t>
            </a:r>
          </a:p>
        </p:txBody>
      </p:sp>
      <p:sp>
        <p:nvSpPr>
          <p:cNvPr id="3" name="Content Placeholder 2"/>
          <p:cNvSpPr>
            <a:spLocks noGrp="1"/>
          </p:cNvSpPr>
          <p:nvPr>
            <p:ph sz="quarter" idx="13"/>
          </p:nvPr>
        </p:nvSpPr>
        <p:spPr/>
        <p:txBody>
          <a:bodyPr anchor="t"/>
          <a:lstStyle/>
          <a:p>
            <a:r>
              <a:rPr lang="en-US" cap="none" dirty="0" smtClean="0">
                <a:latin typeface="Times New Roman" charset="0"/>
                <a:ea typeface="Times New Roman" charset="0"/>
                <a:cs typeface="Times New Roman" charset="0"/>
              </a:rPr>
              <a:t>Aimed to reinvigorate the </a:t>
            </a:r>
            <a:r>
              <a:rPr lang="en-US" cap="none" dirty="0">
                <a:latin typeface="Times New Roman" charset="0"/>
                <a:ea typeface="Times New Roman" charset="0"/>
                <a:cs typeface="Times New Roman" charset="0"/>
              </a:rPr>
              <a:t>A</a:t>
            </a:r>
            <a:r>
              <a:rPr lang="en-US" cap="none" dirty="0" smtClean="0">
                <a:latin typeface="Times New Roman" charset="0"/>
                <a:ea typeface="Times New Roman" charset="0"/>
                <a:cs typeface="Times New Roman" charset="0"/>
              </a:rPr>
              <a:t>merican people and reduce their reliance upon government</a:t>
            </a:r>
          </a:p>
          <a:p>
            <a:r>
              <a:rPr lang="en-US" cap="none" dirty="0">
                <a:latin typeface="Times New Roman" charset="0"/>
                <a:ea typeface="Times New Roman" charset="0"/>
                <a:cs typeface="Times New Roman" charset="0"/>
              </a:rPr>
              <a:t>In 1980 he said he wanted to "the great, confident roar of American progress and growth and optimism</a:t>
            </a:r>
            <a:r>
              <a:rPr lang="en-US" cap="none" dirty="0" smtClean="0">
                <a:latin typeface="Times New Roman" charset="0"/>
                <a:ea typeface="Times New Roman" charset="0"/>
                <a:cs typeface="Times New Roman" charset="0"/>
              </a:rPr>
              <a:t>.”</a:t>
            </a:r>
          </a:p>
          <a:p>
            <a:pPr lvl="1"/>
            <a:r>
              <a:rPr lang="en-US" cap="none" dirty="0" smtClean="0">
                <a:latin typeface="Times New Roman" charset="0"/>
                <a:ea typeface="Times New Roman" charset="0"/>
                <a:cs typeface="Times New Roman" charset="0"/>
              </a:rPr>
              <a:t>By the end of his time in office he felt that he had done that</a:t>
            </a:r>
            <a:endParaRPr lang="en-US" cap="none" dirty="0">
              <a:latin typeface="Times New Roman" charset="0"/>
              <a:ea typeface="Times New Roman" charset="0"/>
              <a:cs typeface="Times New Roman" charset="0"/>
            </a:endParaRPr>
          </a:p>
        </p:txBody>
      </p:sp>
      <p:pic>
        <p:nvPicPr>
          <p:cNvPr id="4" name="Picture 3"/>
          <p:cNvPicPr>
            <a:picLocks noChangeAspect="1"/>
          </p:cNvPicPr>
          <p:nvPr/>
        </p:nvPicPr>
        <p:blipFill>
          <a:blip r:embed="rId2"/>
          <a:stretch>
            <a:fillRect/>
          </a:stretch>
        </p:blipFill>
        <p:spPr>
          <a:xfrm>
            <a:off x="8223007" y="3074555"/>
            <a:ext cx="2857500" cy="2857500"/>
          </a:xfrm>
          <a:prstGeom prst="rect">
            <a:avLst/>
          </a:prstGeom>
        </p:spPr>
      </p:pic>
    </p:spTree>
    <p:extLst>
      <p:ext uri="{BB962C8B-B14F-4D97-AF65-F5344CB8AC3E}">
        <p14:creationId xmlns:p14="http://schemas.microsoft.com/office/powerpoint/2010/main" val="206600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Reaganomics</a:t>
            </a:r>
            <a:endParaRPr lang="en-US" dirty="0"/>
          </a:p>
        </p:txBody>
      </p:sp>
      <p:sp>
        <p:nvSpPr>
          <p:cNvPr id="3" name="Content Placeholder 2"/>
          <p:cNvSpPr>
            <a:spLocks noGrp="1"/>
          </p:cNvSpPr>
          <p:nvPr>
            <p:ph sz="quarter" idx="13"/>
          </p:nvPr>
        </p:nvSpPr>
        <p:spPr/>
        <p:txBody>
          <a:bodyPr anchor="t"/>
          <a:lstStyle/>
          <a:p>
            <a:r>
              <a:rPr lang="en-US" cap="none" dirty="0" smtClean="0">
                <a:latin typeface="Times New Roman" charset="0"/>
                <a:ea typeface="Times New Roman" charset="0"/>
                <a:cs typeface="Times New Roman" charset="0"/>
              </a:rPr>
              <a:t>In </a:t>
            </a:r>
            <a:r>
              <a:rPr lang="en-US" dirty="0" smtClean="0">
                <a:latin typeface="Times New Roman" charset="0"/>
                <a:ea typeface="Times New Roman" charset="0"/>
                <a:cs typeface="Times New Roman" charset="0"/>
              </a:rPr>
              <a:t>1980 </a:t>
            </a:r>
            <a:r>
              <a:rPr lang="en-US" cap="none" dirty="0" smtClean="0">
                <a:latin typeface="Times New Roman" charset="0"/>
                <a:ea typeface="Times New Roman" charset="0"/>
                <a:cs typeface="Times New Roman" charset="0"/>
              </a:rPr>
              <a:t>Reagan introduced a new economic plan</a:t>
            </a:r>
          </a:p>
          <a:p>
            <a:r>
              <a:rPr lang="en-US" cap="none" dirty="0" smtClean="0">
                <a:latin typeface="Times New Roman" charset="0"/>
                <a:ea typeface="Times New Roman" charset="0"/>
                <a:cs typeface="Times New Roman" charset="0"/>
              </a:rPr>
              <a:t>Supply-side A.K.A Trickle-Down economics</a:t>
            </a:r>
          </a:p>
          <a:p>
            <a:r>
              <a:rPr lang="en-US" cap="none" dirty="0" smtClean="0">
                <a:latin typeface="Times New Roman" charset="0"/>
                <a:ea typeface="Times New Roman" charset="0"/>
                <a:cs typeface="Times New Roman" charset="0"/>
              </a:rPr>
              <a:t>30% tax cuts for the rich</a:t>
            </a:r>
          </a:p>
          <a:p>
            <a:pPr lvl="1"/>
            <a:r>
              <a:rPr lang="en-US" cap="none" dirty="0" smtClean="0">
                <a:latin typeface="Times New Roman" charset="0"/>
                <a:ea typeface="Times New Roman" charset="0"/>
                <a:cs typeface="Times New Roman" charset="0"/>
              </a:rPr>
              <a:t>Congress approved 25%</a:t>
            </a:r>
          </a:p>
          <a:p>
            <a:r>
              <a:rPr lang="en-US" cap="none" dirty="0" smtClean="0">
                <a:latin typeface="Times New Roman" charset="0"/>
                <a:ea typeface="Times New Roman" charset="0"/>
                <a:cs typeface="Times New Roman" charset="0"/>
              </a:rPr>
              <a:t>Encourage the rich to spend and invest more</a:t>
            </a:r>
          </a:p>
          <a:p>
            <a:pPr lvl="1"/>
            <a:r>
              <a:rPr lang="en-US" cap="none" dirty="0" smtClean="0">
                <a:latin typeface="Times New Roman" charset="0"/>
                <a:ea typeface="Times New Roman" charset="0"/>
                <a:cs typeface="Times New Roman" charset="0"/>
              </a:rPr>
              <a:t>Create to new jobs, stimulate the economy </a:t>
            </a:r>
          </a:p>
          <a:p>
            <a:pPr lvl="1"/>
            <a:r>
              <a:rPr lang="en-US" cap="none" dirty="0" smtClean="0">
                <a:latin typeface="Times New Roman" charset="0"/>
                <a:ea typeface="Times New Roman" charset="0"/>
                <a:cs typeface="Times New Roman" charset="0"/>
              </a:rPr>
              <a:t>Create more money for the government </a:t>
            </a:r>
          </a:p>
          <a:p>
            <a:pPr lvl="1"/>
            <a:endParaRPr lang="en-US" cap="none" dirty="0">
              <a:latin typeface="Times New Roman" charset="0"/>
              <a:ea typeface="Times New Roman" charset="0"/>
              <a:cs typeface="Times New Roman" charset="0"/>
            </a:endParaRPr>
          </a:p>
        </p:txBody>
      </p:sp>
    </p:spTree>
    <p:extLst>
      <p:ext uri="{BB962C8B-B14F-4D97-AF65-F5344CB8AC3E}">
        <p14:creationId xmlns:p14="http://schemas.microsoft.com/office/powerpoint/2010/main" val="921962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Reaganomics Activity</a:t>
            </a:r>
            <a:endParaRPr lang="en-US" dirty="0"/>
          </a:p>
        </p:txBody>
      </p:sp>
      <p:sp>
        <p:nvSpPr>
          <p:cNvPr id="3" name="Content Placeholder 2"/>
          <p:cNvSpPr>
            <a:spLocks noGrp="1"/>
          </p:cNvSpPr>
          <p:nvPr>
            <p:ph sz="quarter" idx="13"/>
          </p:nvPr>
        </p:nvSpPr>
        <p:spPr/>
        <p:txBody>
          <a:bodyPr anchor="t">
            <a:normAutofit lnSpcReduction="10000"/>
          </a:bodyPr>
          <a:lstStyle/>
          <a:p>
            <a:r>
              <a:rPr lang="en-US" cap="none" dirty="0" smtClean="0">
                <a:latin typeface="Times New Roman" charset="0"/>
                <a:ea typeface="Times New Roman" charset="0"/>
                <a:cs typeface="Times New Roman" charset="0"/>
              </a:rPr>
              <a:t>To show how this would work I am going to hand out Skittles, some will be “rich” and have more skittles, others will be “poor” and have less</a:t>
            </a:r>
          </a:p>
          <a:p>
            <a:r>
              <a:rPr lang="en-US" cap="none" dirty="0" smtClean="0">
                <a:latin typeface="Times New Roman" charset="0"/>
                <a:ea typeface="Times New Roman" charset="0"/>
                <a:cs typeface="Times New Roman" charset="0"/>
              </a:rPr>
              <a:t>Everyone will have to pay a tax based on how many skittles they have</a:t>
            </a:r>
          </a:p>
          <a:p>
            <a:pPr lvl="1"/>
            <a:r>
              <a:rPr lang="en-US" cap="none" dirty="0" smtClean="0">
                <a:latin typeface="Times New Roman" charset="0"/>
                <a:ea typeface="Times New Roman" charset="0"/>
                <a:cs typeface="Times New Roman" charset="0"/>
              </a:rPr>
              <a:t>The “rich” will have a smaller tax</a:t>
            </a:r>
          </a:p>
          <a:p>
            <a:r>
              <a:rPr lang="en-US" cap="none" dirty="0" smtClean="0">
                <a:latin typeface="Times New Roman" charset="0"/>
                <a:ea typeface="Times New Roman" charset="0"/>
                <a:cs typeface="Times New Roman" charset="0"/>
              </a:rPr>
              <a:t>Each round everyone will pay their tax. Then the rich will get to decide how much they want to invest/spend. The rich will spend that money and it will be given to that person who will then decide what they will do with that extra money and so on and so forth till everyone has gone</a:t>
            </a:r>
          </a:p>
          <a:p>
            <a:r>
              <a:rPr lang="en-US" cap="none" dirty="0" smtClean="0">
                <a:latin typeface="Times New Roman" charset="0"/>
                <a:ea typeface="Times New Roman" charset="0"/>
                <a:cs typeface="Times New Roman" charset="0"/>
              </a:rPr>
              <a:t>This process will be repeated 5 times </a:t>
            </a:r>
          </a:p>
          <a:p>
            <a:endParaRPr lang="en-US" cap="none"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43591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Reaganomics Activity</a:t>
            </a:r>
          </a:p>
        </p:txBody>
      </p:sp>
      <p:sp>
        <p:nvSpPr>
          <p:cNvPr id="3" name="Content Placeholder 2"/>
          <p:cNvSpPr>
            <a:spLocks noGrp="1"/>
          </p:cNvSpPr>
          <p:nvPr>
            <p:ph sz="quarter" idx="13"/>
          </p:nvPr>
        </p:nvSpPr>
        <p:spPr/>
        <p:txBody>
          <a:bodyPr anchor="t"/>
          <a:lstStyle/>
          <a:p>
            <a:r>
              <a:rPr lang="en-US" cap="none" dirty="0" smtClean="0">
                <a:latin typeface="Times New Roman" charset="0"/>
                <a:ea typeface="Times New Roman" charset="0"/>
                <a:cs typeface="Times New Roman" charset="0"/>
              </a:rPr>
              <a:t>At the end of the activity everyone will count how many skittles they have</a:t>
            </a:r>
          </a:p>
          <a:p>
            <a:r>
              <a:rPr lang="en-US" cap="none" dirty="0" smtClean="0">
                <a:latin typeface="Times New Roman" charset="0"/>
                <a:ea typeface="Times New Roman" charset="0"/>
                <a:cs typeface="Times New Roman" charset="0"/>
              </a:rPr>
              <a:t>You will then write a journal comparing and contrasting what you had in the beginning and what you had at the end. You will also write about what you learned from </a:t>
            </a:r>
            <a:r>
              <a:rPr lang="en-US" cap="none" smtClean="0">
                <a:latin typeface="Times New Roman" charset="0"/>
                <a:ea typeface="Times New Roman" charset="0"/>
                <a:cs typeface="Times New Roman" charset="0"/>
              </a:rPr>
              <a:t>this experience</a:t>
            </a:r>
            <a:endParaRPr lang="en-US" cap="none"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0765662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76</TotalTime>
  <Words>437</Words>
  <Application>Microsoft Office PowerPoint</Application>
  <PresentationFormat>Widescreen</PresentationFormat>
  <Paragraphs>55</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Font</vt:lpstr>
      <vt:lpstr>Impact</vt:lpstr>
      <vt:lpstr>Times New Roman</vt:lpstr>
      <vt:lpstr>Main Event</vt:lpstr>
      <vt:lpstr>RONALD Reagan</vt:lpstr>
      <vt:lpstr>Background</vt:lpstr>
      <vt:lpstr>As an actor</vt:lpstr>
      <vt:lpstr>Move to Politician </vt:lpstr>
      <vt:lpstr>President </vt:lpstr>
      <vt:lpstr>Reagan Revolution</vt:lpstr>
      <vt:lpstr>Reaganomics</vt:lpstr>
      <vt:lpstr>Reaganomics Activity</vt:lpstr>
      <vt:lpstr>Reaganomics Activity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RONALD REGAN</dc:title>
  <dc:creator>Charlotte Kirwan</dc:creator>
  <cp:lastModifiedBy>Andrea B</cp:lastModifiedBy>
  <cp:revision>14</cp:revision>
  <dcterms:created xsi:type="dcterms:W3CDTF">2016-04-24T17:37:09Z</dcterms:created>
  <dcterms:modified xsi:type="dcterms:W3CDTF">2016-04-25T02:41:38Z</dcterms:modified>
</cp:coreProperties>
</file>