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24"/>
  </p:notesMasterIdLst>
  <p:handoutMasterIdLst>
    <p:handoutMasterId r:id="rId25"/>
  </p:handoutMasterIdLst>
  <p:sldIdLst>
    <p:sldId id="259" r:id="rId3"/>
    <p:sldId id="260" r:id="rId4"/>
    <p:sldId id="264" r:id="rId5"/>
    <p:sldId id="265" r:id="rId6"/>
    <p:sldId id="266" r:id="rId7"/>
    <p:sldId id="268" r:id="rId8"/>
    <p:sldId id="270" r:id="rId9"/>
    <p:sldId id="271" r:id="rId10"/>
    <p:sldId id="273" r:id="rId11"/>
    <p:sldId id="27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80" d="100"/>
          <a:sy n="80" d="100"/>
        </p:scale>
        <p:origin x="132" y="360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4/15/2015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4/15/2015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0"/>
            <a:ext cx="5383398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0"/>
            <a:ext cx="5383398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C976-B935-4473-9D4E-F1275CCDE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0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2/Iron_Curtain_%28Correction-2%29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Rise of the cold war</a:t>
            </a:r>
            <a:endParaRPr lang="en-US" dirty="0"/>
          </a:p>
        </p:txBody>
      </p:sp>
      <p:pic>
        <p:nvPicPr>
          <p:cNvPr id="1026" name="Picture 2" descr="http://wondersofdisney2.yolasite.com/resources/frozen/elsa/elsat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03" y="3124200"/>
            <a:ext cx="425352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free-snowflake-clipart-MKcnj5BT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533400"/>
            <a:ext cx="713008" cy="8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clipartpanda.com/free-snowflake-clipart-MKcnj5BT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8578">
            <a:off x="1370012" y="956081"/>
            <a:ext cx="713008" cy="8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ages.clipartpanda.com/free-snowflake-clipart-MKcnj5BT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9848">
            <a:off x="521022" y="1568464"/>
            <a:ext cx="713008" cy="8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ages.clipartpanda.com/free-snowflake-clipart-MKcnj5BT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6653">
            <a:off x="1415157" y="2180846"/>
            <a:ext cx="713008" cy="8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Iron Curtain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2" y="1600200"/>
            <a:ext cx="4038600" cy="4953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The imaginary line that separated Communist Eastern Europe from Democratic Western Europe was called the </a:t>
            </a:r>
            <a:r>
              <a:rPr lang="en-US" b="1" u="sng"/>
              <a:t>Iron Curtain</a:t>
            </a:r>
            <a:r>
              <a:rPr lang="en-US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Both sides feared one another.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Each side began preparing for another war.</a:t>
            </a:r>
          </a:p>
        </p:txBody>
      </p:sp>
      <p:pic>
        <p:nvPicPr>
          <p:cNvPr id="11268" name="Picture 11" descr="250px-Iron_Curtain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057401"/>
            <a:ext cx="23812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Image:Iron Curtain (Correction-2).PN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8213" y="1600200"/>
            <a:ext cx="4486275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Stalin wanted to retain power and economic control over Eastern Europe</a:t>
            </a:r>
          </a:p>
          <a:p>
            <a:r>
              <a:rPr lang="en-US" dirty="0" smtClean="0"/>
              <a:t>The Soviets managed to install Communist governments throughout Eastern Europe</a:t>
            </a:r>
          </a:p>
          <a:p>
            <a:pPr lvl="1"/>
            <a:r>
              <a:rPr lang="en-US" dirty="0" smtClean="0"/>
              <a:t>Stalin outlawed political parties or newspapers that opposed the Communists</a:t>
            </a:r>
          </a:p>
          <a:p>
            <a:pPr lvl="1"/>
            <a:r>
              <a:rPr lang="en-US" dirty="0" smtClean="0"/>
              <a:t>The Soviets jailed or killed some political opponents</a:t>
            </a:r>
          </a:p>
          <a:p>
            <a:pPr lvl="1"/>
            <a:r>
              <a:rPr lang="en-US" dirty="0" smtClean="0"/>
              <a:t>The Soviets rigged elections to ensure the success of Communists</a:t>
            </a:r>
          </a:p>
          <a:p>
            <a:r>
              <a:rPr lang="en-US" dirty="0" smtClean="0"/>
              <a:t>The Soviet Union relocated Germans living in Poland and other countries of Eastern Europe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Curtain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2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711" y="1283368"/>
            <a:ext cx="10360501" cy="49650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Soon every nation in Eastern Europe had a Soviet friendly communist government in place</a:t>
            </a:r>
          </a:p>
          <a:p>
            <a:pPr lvl="1"/>
            <a:r>
              <a:rPr lang="en-US" dirty="0" smtClean="0"/>
              <a:t>Established satellite nations</a:t>
            </a:r>
          </a:p>
          <a:p>
            <a:pPr lvl="1"/>
            <a:r>
              <a:rPr lang="en-US" dirty="0" smtClean="0"/>
              <a:t>Countries subject to Soviet domination</a:t>
            </a:r>
          </a:p>
          <a:p>
            <a:r>
              <a:rPr lang="en-US" b="1" u="sng" dirty="0" smtClean="0"/>
              <a:t>Czechoslovakia</a:t>
            </a:r>
          </a:p>
          <a:p>
            <a:pPr lvl="1"/>
            <a:r>
              <a:rPr lang="en-US" dirty="0" smtClean="0"/>
              <a:t>Tried to hold onto their democratic system</a:t>
            </a:r>
          </a:p>
          <a:p>
            <a:pPr lvl="1"/>
            <a:r>
              <a:rPr lang="en-US" dirty="0" smtClean="0"/>
              <a:t>When didn’t win election, communists plotted and replaced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all non-communist police officers with those belonging to 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the party</a:t>
            </a:r>
          </a:p>
          <a:p>
            <a:r>
              <a:rPr lang="en-US" b="1" u="sng" dirty="0" smtClean="0"/>
              <a:t>Hungary</a:t>
            </a:r>
          </a:p>
          <a:p>
            <a:pPr lvl="1"/>
            <a:r>
              <a:rPr lang="en-US" dirty="0" smtClean="0"/>
              <a:t>Communists lost the election so Soviets stayed and arrested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anti-Communists in order to win the next election</a:t>
            </a:r>
          </a:p>
          <a:p>
            <a:r>
              <a:rPr lang="en-US" b="1" u="sng" dirty="0" smtClean="0"/>
              <a:t>Romania</a:t>
            </a:r>
          </a:p>
          <a:p>
            <a:pPr lvl="1"/>
            <a:r>
              <a:rPr lang="en-US" dirty="0" smtClean="0"/>
              <a:t>Soviets stayed there and forced the King to name a Communist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Prime Minister and less than 2 years later, he forced the King to resign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3" y="28074"/>
            <a:ext cx="10360501" cy="1219200"/>
          </a:xfrm>
        </p:spPr>
        <p:txBody>
          <a:bodyPr/>
          <a:lstStyle/>
          <a:p>
            <a:r>
              <a:rPr lang="en-US" dirty="0" smtClean="0"/>
              <a:t>Iron Curtain</a:t>
            </a:r>
            <a:endParaRPr lang="en-US" dirty="0"/>
          </a:p>
        </p:txBody>
      </p:sp>
      <p:pic>
        <p:nvPicPr>
          <p:cNvPr id="9224" name="Picture 8" descr="http://mrtozer.pbworks.com/f/1370897847/revised-eastern-europ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1648104"/>
            <a:ext cx="3617797" cy="38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0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East Germany</a:t>
            </a:r>
          </a:p>
          <a:p>
            <a:pPr lvl="1"/>
            <a:r>
              <a:rPr lang="en-US" dirty="0" smtClean="0"/>
              <a:t>Stalin determined Germans would never threaten his nation again</a:t>
            </a:r>
          </a:p>
          <a:p>
            <a:r>
              <a:rPr lang="en-US" dirty="0" smtClean="0"/>
              <a:t>Finland</a:t>
            </a:r>
          </a:p>
          <a:p>
            <a:pPr lvl="1"/>
            <a:r>
              <a:rPr lang="en-US" dirty="0" smtClean="0"/>
              <a:t>Signed a treaty of cooperation with U.S.S.R. which said they must remain neutral in foreign affairs but could manage domestic affairs</a:t>
            </a:r>
          </a:p>
          <a:p>
            <a:r>
              <a:rPr lang="en-US" dirty="0" smtClean="0"/>
              <a:t>Yugoslavia was the one Eastern European nation that was not under the direct control of Stalin and the Soviet Union</a:t>
            </a:r>
          </a:p>
          <a:p>
            <a:pPr lvl="1"/>
            <a:r>
              <a:rPr lang="en-US" dirty="0" smtClean="0"/>
              <a:t>Josip Broz Tito, President and a Communist, refused to take orders from the Soviet Union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curtain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2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7390049" cy="4470400"/>
          </a:xfrm>
        </p:spPr>
        <p:txBody>
          <a:bodyPr/>
          <a:lstStyle/>
          <a:p>
            <a:r>
              <a:rPr lang="en-US" dirty="0" smtClean="0"/>
              <a:t>Winston Churchill attacked the Soviet Union for creating an Iron Curtain</a:t>
            </a:r>
          </a:p>
          <a:p>
            <a:r>
              <a:rPr lang="en-US" dirty="0" smtClean="0"/>
              <a:t>The term reflected Churchill’s belief that communism had created a sharp division in Europe</a:t>
            </a:r>
          </a:p>
          <a:p>
            <a:r>
              <a:rPr lang="en-US" dirty="0" smtClean="0"/>
              <a:t>Harry S. Truman urged his secretary of state to get tough with the Soviets</a:t>
            </a:r>
          </a:p>
          <a:p>
            <a:r>
              <a:rPr lang="en-US" dirty="0" smtClean="0"/>
              <a:t>Americans fought to bring democracy and economic opportunities to Europe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view of Iron curtain	</a:t>
            </a:r>
            <a:endParaRPr lang="en-US" dirty="0"/>
          </a:p>
        </p:txBody>
      </p:sp>
      <p:pic>
        <p:nvPicPr>
          <p:cNvPr id="12290" name="Picture 2" descr="http://www.historyretold.com/uploads/1/9/7/1/19717367/4653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1752600"/>
            <a:ext cx="3200400" cy="42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8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7009049" cy="4470400"/>
          </a:xfrm>
        </p:spPr>
        <p:txBody>
          <a:bodyPr/>
          <a:lstStyle/>
          <a:p>
            <a:r>
              <a:rPr lang="en-US" dirty="0" smtClean="0"/>
              <a:t>Stalin believed that the Iron Curtain was necessary to protect the Soviet Union from western attacks</a:t>
            </a:r>
          </a:p>
          <a:p>
            <a:pPr lvl="1"/>
            <a:r>
              <a:rPr lang="en-US" dirty="0" smtClean="0"/>
              <a:t>Justified-based on sound reasoning</a:t>
            </a:r>
          </a:p>
          <a:p>
            <a:r>
              <a:rPr lang="en-US" dirty="0" smtClean="0"/>
              <a:t>Stalin used Churchill’s words to help persuade his people that the United States and Great Britain were their enemies</a:t>
            </a:r>
          </a:p>
          <a:p>
            <a:r>
              <a:rPr lang="en-US" dirty="0" smtClean="0"/>
              <a:t>He also used this as an excuse to rebuild the military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Views on Iron Curtain</a:t>
            </a:r>
            <a:endParaRPr lang="en-US" dirty="0"/>
          </a:p>
        </p:txBody>
      </p:sp>
      <p:pic>
        <p:nvPicPr>
          <p:cNvPr id="13314" name="Picture 2" descr="https://encrypted-tbn1.gstatic.com/images?q=tbn:ANd9GcS60TYY4q8l2eZm0gPKJ77MSQMQfOJN_xCMF2olLiBPlLnW97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803401"/>
            <a:ext cx="3962400" cy="41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rortlieb.weebly.com/uploads/8/9/7/6/8976286/207088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9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52400"/>
            <a:ext cx="11430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9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219200"/>
            <a:ext cx="7390049" cy="50546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the start of the Cold War, it became clear that the Soviets planned to keep their German zone under Communist control</a:t>
            </a:r>
          </a:p>
          <a:p>
            <a:r>
              <a:rPr lang="en-US" dirty="0" smtClean="0"/>
              <a:t>The British, Americans, and French began to take steps to set up a free, democratic government within their German zones</a:t>
            </a:r>
          </a:p>
          <a:p>
            <a:pPr lvl="1"/>
            <a:r>
              <a:rPr lang="en-US" dirty="0" smtClean="0"/>
              <a:t>The western zone eventually became known as the Federal Republic of Germany, or West Germany</a:t>
            </a:r>
          </a:p>
          <a:p>
            <a:r>
              <a:rPr lang="en-US" dirty="0" smtClean="0"/>
              <a:t>The British, Americans, and French also tried to set up a democratic government in West Berlin</a:t>
            </a:r>
          </a:p>
          <a:p>
            <a:pPr lvl="1"/>
            <a:r>
              <a:rPr lang="en-US" dirty="0" smtClean="0"/>
              <a:t>The Soviets were not happy with the idea of a Western-style government and economy in the middle of the Soviet zone of occupation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3" y="-152400"/>
            <a:ext cx="10360501" cy="1219200"/>
          </a:xfrm>
        </p:spPr>
        <p:txBody>
          <a:bodyPr/>
          <a:lstStyle/>
          <a:p>
            <a:r>
              <a:rPr lang="en-US" dirty="0" smtClean="0"/>
              <a:t>Crisis in berlin</a:t>
            </a:r>
            <a:endParaRPr lang="en-US" dirty="0"/>
          </a:p>
        </p:txBody>
      </p:sp>
      <p:pic>
        <p:nvPicPr>
          <p:cNvPr id="15362" name="Picture 2" descr="http://bifsigcsehistorygrade10.wikispaces.com/file/view/Berlin%20Airlift%20cartoon.gif/367846998/420x272/Berlin%20Airlift%20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609600"/>
            <a:ext cx="4000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3219a2.medialib.glogster.com/media/b7/b760850ae521069b408ea608af326f17a77e8adc8f432a81faa5d29df4392d3a/berlin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61" y="3276600"/>
            <a:ext cx="2896951" cy="33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52400"/>
            <a:ext cx="11734800" cy="65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2539999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Definition: Cold War was a competition that developed between the U.S. and the U.S.S.R.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Lasted until the collapse of the Soviet Union in 1991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Characterized by political, economic, and military 	tension</a:t>
            </a: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the Cold war</a:t>
            </a:r>
            <a:endParaRPr lang="en-US" dirty="0"/>
          </a:p>
        </p:txBody>
      </p:sp>
      <p:pic>
        <p:nvPicPr>
          <p:cNvPr id="2050" name="Picture 2" descr="http://ak4.picdn.net/shutterstock/videos/7345912/preview/stock-footage-soviet-union-flag-with-fabric-structure-loo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4572000"/>
            <a:ext cx="2721429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3dwallpapers.com/wp-content/uploads/2014/08/American_fla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4475481"/>
            <a:ext cx="2700865" cy="16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7412" y="4695735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Communism</a:t>
            </a:r>
          </a:p>
          <a:p>
            <a:r>
              <a:rPr lang="en-US" dirty="0" smtClean="0"/>
              <a:t>Dictatorship</a:t>
            </a:r>
          </a:p>
          <a:p>
            <a:r>
              <a:rPr lang="en-US" dirty="0" smtClean="0"/>
              <a:t>Totalitarian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4412" y="4733835"/>
            <a:ext cx="2590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Free-Enterprise</a:t>
            </a:r>
            <a:endParaRPr lang="en-US" dirty="0" smtClean="0"/>
          </a:p>
          <a:p>
            <a:r>
              <a:rPr lang="en-US" dirty="0" smtClean="0"/>
              <a:t>Capitalism</a:t>
            </a:r>
          </a:p>
          <a:p>
            <a:r>
              <a:rPr lang="en-US" dirty="0" smtClean="0"/>
              <a:t>Republic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3" y="304800"/>
            <a:ext cx="11353799" cy="61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1092199"/>
          </a:xfrm>
        </p:spPr>
        <p:txBody>
          <a:bodyPr/>
          <a:lstStyle/>
          <a:p>
            <a:r>
              <a:rPr lang="en-US" dirty="0" smtClean="0"/>
              <a:t>What is NATO?</a:t>
            </a:r>
          </a:p>
          <a:p>
            <a:pPr lvl="1"/>
            <a:r>
              <a:rPr lang="en-US" dirty="0" smtClean="0"/>
              <a:t>Homework, read article found on my </a:t>
            </a:r>
            <a:r>
              <a:rPr lang="en-US" dirty="0" err="1" smtClean="0"/>
              <a:t>weebly</a:t>
            </a:r>
            <a:r>
              <a:rPr lang="en-US" dirty="0" smtClean="0"/>
              <a:t> under Unit 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NATo</a:t>
            </a:r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16386" name="Picture 2" descr="http://russia-insider.com/sites/insider/files/field/image/n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2903621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2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3225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Russia and the U.S. were allies during World War II</a:t>
            </a:r>
          </a:p>
          <a:p>
            <a:r>
              <a:rPr lang="en-US" dirty="0" smtClean="0"/>
              <a:t>Soviets wanted America and British to open second front earlier in the war</a:t>
            </a:r>
          </a:p>
          <a:p>
            <a:pPr lvl="1"/>
            <a:r>
              <a:rPr lang="en-US" dirty="0" smtClean="0"/>
              <a:t>Believed America wanted Germany to weaken Russia</a:t>
            </a:r>
          </a:p>
          <a:p>
            <a:r>
              <a:rPr lang="en-US" dirty="0" smtClean="0"/>
              <a:t>Soviets distrust Americans because of Manhattan Project</a:t>
            </a:r>
          </a:p>
          <a:p>
            <a:pPr lvl="1"/>
            <a:r>
              <a:rPr lang="en-US" dirty="0" smtClean="0"/>
              <a:t>Truman would not tell Stalin about the A-Bomb, just that they had a special weapon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 conflicts</a:t>
            </a:r>
            <a:endParaRPr lang="en-US" dirty="0"/>
          </a:p>
        </p:txBody>
      </p:sp>
      <p:pic>
        <p:nvPicPr>
          <p:cNvPr id="3074" name="Picture 2" descr="http://www.hdwallpaperscool.com/wp-content/uploads/2015/01/awesome-merican-flag-eagle-top-hd-wallpapers-free-download-us-flag-phot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4495800"/>
            <a:ext cx="329184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561012" y="4724400"/>
            <a:ext cx="2057400" cy="1447800"/>
          </a:xfrm>
          <a:prstGeom prst="wedgeEllipseCallout">
            <a:avLst>
              <a:gd name="adj1" fmla="val 121272"/>
              <a:gd name="adj2" fmla="val 25935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Wings of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2311399"/>
          </a:xfrm>
        </p:spPr>
        <p:txBody>
          <a:bodyPr/>
          <a:lstStyle/>
          <a:p>
            <a:r>
              <a:rPr lang="en-US" dirty="0" smtClean="0"/>
              <a:t>Your turn: on my </a:t>
            </a:r>
            <a:r>
              <a:rPr lang="en-US" dirty="0" err="1" smtClean="0"/>
              <a:t>weebly</a:t>
            </a:r>
            <a:r>
              <a:rPr lang="en-US" dirty="0" smtClean="0"/>
              <a:t> under Unit 5 you will be assigned an article to read.</a:t>
            </a:r>
          </a:p>
          <a:p>
            <a:pPr lvl="1"/>
            <a:r>
              <a:rPr lang="en-US" dirty="0" smtClean="0"/>
              <a:t>Read the article and write in your notes a summary of article.</a:t>
            </a:r>
          </a:p>
          <a:p>
            <a:pPr lvl="1"/>
            <a:r>
              <a:rPr lang="en-US" dirty="0" smtClean="0"/>
              <a:t>When instructed share with your shoulder pal your summary of the article.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is Amazing…</a:t>
            </a:r>
            <a:endParaRPr lang="en-US" dirty="0"/>
          </a:p>
        </p:txBody>
      </p:sp>
      <p:pic>
        <p:nvPicPr>
          <p:cNvPr id="4098" name="Picture 2" descr="http://www.communisme-bolchevisme.net/images/cccp_ussr_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3609640"/>
            <a:ext cx="2138588" cy="29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eadingkingdom.com/blog/wp-content/uploads/2011/08/Reading_Kids-420x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60" y="3657600"/>
            <a:ext cx="4356452" cy="28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0285412" y="3429000"/>
            <a:ext cx="1524000" cy="990600"/>
          </a:xfrm>
          <a:prstGeom prst="wedgeEllipseCallout">
            <a:avLst>
              <a:gd name="adj1" fmla="val -65833"/>
              <a:gd name="adj2" fmla="val 45717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Want to hear a joke?</a:t>
            </a:r>
            <a:endParaRPr lang="en-US" sz="1200" dirty="0"/>
          </a:p>
        </p:txBody>
      </p:sp>
      <p:sp>
        <p:nvSpPr>
          <p:cNvPr id="6" name="Oval Callout 5"/>
          <p:cNvSpPr/>
          <p:nvPr/>
        </p:nvSpPr>
        <p:spPr>
          <a:xfrm>
            <a:off x="7085012" y="4114800"/>
            <a:ext cx="1066800" cy="685800"/>
          </a:xfrm>
          <a:prstGeom prst="wedgeEllipseCallout">
            <a:avLst>
              <a:gd name="adj1" fmla="val 68777"/>
              <a:gd name="adj2" fmla="val 54924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Sure</a:t>
            </a:r>
            <a:endParaRPr lang="en-US" sz="1200" dirty="0"/>
          </a:p>
        </p:txBody>
      </p:sp>
      <p:sp>
        <p:nvSpPr>
          <p:cNvPr id="7" name="Oval Callout 6"/>
          <p:cNvSpPr/>
          <p:nvPr/>
        </p:nvSpPr>
        <p:spPr>
          <a:xfrm>
            <a:off x="10514012" y="4724400"/>
            <a:ext cx="1104900" cy="685800"/>
          </a:xfrm>
          <a:prstGeom prst="wedgeEllipseCallout">
            <a:avLst>
              <a:gd name="adj1" fmla="val -94187"/>
              <a:gd name="adj2" fmla="val -35985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Russia!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711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Yalta Conference: U.S., Great Britain, and Russia discussed the end of the war with Germany</a:t>
            </a:r>
          </a:p>
          <a:p>
            <a:pPr lvl="1"/>
            <a:r>
              <a:rPr lang="en-US" dirty="0" smtClean="0"/>
              <a:t>Churchill and Roosevelt did not think Germany should pay U.S.S.R. $10 billion in war damages</a:t>
            </a:r>
          </a:p>
          <a:p>
            <a:pPr lvl="1"/>
            <a:r>
              <a:rPr lang="en-US" dirty="0" smtClean="0"/>
              <a:t>Soviet Union refuses to live up to their promise of free elections in Poland</a:t>
            </a:r>
          </a:p>
          <a:p>
            <a:r>
              <a:rPr lang="en-US" dirty="0" smtClean="0"/>
              <a:t>Potsdam Conference: U.S. (Truman), Great Britain, and Russia discussed the end of the war with Japan</a:t>
            </a:r>
          </a:p>
          <a:p>
            <a:pPr lvl="1"/>
            <a:r>
              <a:rPr lang="en-US" dirty="0" smtClean="0"/>
              <a:t>Truman’s first meeting with Stalin</a:t>
            </a:r>
          </a:p>
          <a:p>
            <a:pPr lvl="1"/>
            <a:r>
              <a:rPr lang="en-US" dirty="0" smtClean="0"/>
              <a:t>At first Truman is willing to compromise, but later hardens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0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5-469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2" y="201081"/>
            <a:ext cx="10043429" cy="619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3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Berlin Wall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city of Berlin in Germany was in the Eastern part of Germany.</a:t>
            </a:r>
          </a:p>
          <a:p>
            <a:pPr eaLnBrk="1" hangingPunct="1">
              <a:defRPr/>
            </a:pPr>
            <a:r>
              <a:rPr lang="en-US"/>
              <a:t>Instead of giving the whole city to the Soviet Union, the city was split in two.  </a:t>
            </a:r>
          </a:p>
          <a:p>
            <a:pPr lvl="1" eaLnBrk="1" hangingPunct="1">
              <a:defRPr/>
            </a:pPr>
            <a:r>
              <a:rPr lang="en-US"/>
              <a:t>One side was Democratic, the other side was Communist.</a:t>
            </a:r>
          </a:p>
        </p:txBody>
      </p:sp>
      <p:pic>
        <p:nvPicPr>
          <p:cNvPr id="12292" name="Picture 5" descr="map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8212" y="1600200"/>
            <a:ext cx="4648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Berlin Wall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People kept fleeing East Berlin to be in West Berlin, so the Communists built a wall to keep people from going there.</a:t>
            </a:r>
          </a:p>
          <a:p>
            <a:pPr eaLnBrk="1" hangingPunct="1">
              <a:defRPr/>
            </a:pPr>
            <a:r>
              <a:rPr lang="en-US"/>
              <a:t>This was the </a:t>
            </a:r>
            <a:r>
              <a:rPr lang="en-US" b="1" u="sng"/>
              <a:t>Berlin Wall</a:t>
            </a:r>
            <a:r>
              <a:rPr lang="en-US"/>
              <a:t>.</a:t>
            </a:r>
          </a:p>
        </p:txBody>
      </p:sp>
      <p:pic>
        <p:nvPicPr>
          <p:cNvPr id="13316" name="Picture 5" descr="029-Berlin_Wall_graffiti%2526death_strip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2012" y="1447800"/>
            <a:ext cx="43434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http://i.ytimg.com/vi/SNpCn0nAlR0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87" y="4495800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2012" y="5162234"/>
            <a:ext cx="2667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Germans love the Hoff, so the Hoff brought down the wall.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42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5-466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673099"/>
            <a:ext cx="9829799" cy="581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694612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838</Words>
  <Application>Microsoft Office PowerPoint</Application>
  <PresentationFormat>Custom</PresentationFormat>
  <Paragraphs>93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</vt:lpstr>
      <vt:lpstr>Century Gothic</vt:lpstr>
      <vt:lpstr>Crimson landscape design template</vt:lpstr>
      <vt:lpstr>Rise of the cold war</vt:lpstr>
      <vt:lpstr>Roots of the Cold war</vt:lpstr>
      <vt:lpstr>World War II conflicts</vt:lpstr>
      <vt:lpstr>Reading is Amazing…</vt:lpstr>
      <vt:lpstr>Conferences…</vt:lpstr>
      <vt:lpstr>PowerPoint Presentation</vt:lpstr>
      <vt:lpstr>The Berlin Wall</vt:lpstr>
      <vt:lpstr>The Berlin Wall</vt:lpstr>
      <vt:lpstr>PowerPoint Presentation</vt:lpstr>
      <vt:lpstr>The Iron Curtain</vt:lpstr>
      <vt:lpstr>Iron Curtain</vt:lpstr>
      <vt:lpstr>Iron Curtain</vt:lpstr>
      <vt:lpstr>Iron curtain</vt:lpstr>
      <vt:lpstr>Western view of Iron curtain </vt:lpstr>
      <vt:lpstr>Soviet Views on Iron Curtain</vt:lpstr>
      <vt:lpstr>PowerPoint Presentation</vt:lpstr>
      <vt:lpstr>PowerPoint Presentation</vt:lpstr>
      <vt:lpstr>Crisis in berlin</vt:lpstr>
      <vt:lpstr>PowerPoint Presentation</vt:lpstr>
      <vt:lpstr>PowerPoint Presentation</vt:lpstr>
      <vt:lpstr>NATo???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2015-04-15T23:40:10Z</dcterms:created>
  <dcterms:modified xsi:type="dcterms:W3CDTF">2015-04-16T02:18:05Z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