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78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62" y="228600"/>
            <a:ext cx="113847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063" y="1600200"/>
            <a:ext cx="5590777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0"/>
            <a:ext cx="5590777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32A3-A912-4021-AAF5-063DBAB2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62" y="228600"/>
            <a:ext cx="113847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063" y="1600200"/>
            <a:ext cx="5590777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7" y="1600200"/>
            <a:ext cx="5590777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7" y="3925889"/>
            <a:ext cx="5590777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2A03-8655-473D-BD65-EA4C62DF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4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062" y="228601"/>
            <a:ext cx="11384701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5A84-C2F4-4E50-B2B3-996873485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The_Urban_Transformation.as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hyperlink" Target="The_Rapid_Transit_Revolution_and_the_Commuter_Age.asf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hyperlink" Target="The_Development_of_New_Cities.as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hyperlink" Target="Getting_Out_of_the_Slums__Immigrants_Turning_to_a_Life_of_Crime.asf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American_Urban_Life.asf" TargetMode="Externa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mmigrants_From_Europe.asf" TargetMode="External"/><Relationship Id="rId2" Type="http://schemas.openxmlformats.org/officeDocument/2006/relationships/hyperlink" Target="New_Americans.as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Immigration and 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Livin</a:t>
            </a:r>
            <a:r>
              <a:rPr lang="en-US" dirty="0" smtClean="0"/>
              <a:t> the Dream</a:t>
            </a:r>
            <a:endParaRPr lang="en-US" dirty="0"/>
          </a:p>
        </p:txBody>
      </p:sp>
      <p:pic>
        <p:nvPicPr>
          <p:cNvPr id="1026" name="Picture 2" descr="http://media1.shmoop.com/media/images/large/statue-liberty-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96070"/>
            <a:ext cx="4191000" cy="28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6/Ellis_Island_in_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23996"/>
            <a:ext cx="3429000" cy="27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usatoday.net/news/_photos/2008/09/24/ellistopx-topper-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4876800"/>
            <a:ext cx="3212379" cy="18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superherostuff.com/image-pindpsym-primary-water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7698"/>
            <a:ext cx="552596" cy="5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mages.superherostuff.com/image-pindpsym-primary-water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" y="2634742"/>
            <a:ext cx="552596" cy="5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ages.superherostuff.com/image-pindpsym-primary-water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7" y="47698"/>
            <a:ext cx="552596" cy="5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mages.superherostuff.com/image-pindpsym-primary-water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14" y="2560556"/>
            <a:ext cx="552596" cy="5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superherostuff.com/image-stickflashsymbl-primary-water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368">
            <a:off x="7888575" y="98568"/>
            <a:ext cx="526474" cy="5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ages.superherostuff.com/image-stickflashsymbl-primary-water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53">
            <a:off x="11212871" y="219317"/>
            <a:ext cx="526474" cy="5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ages.superherostuff.com/image-stickflashsymbl-primary-water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055">
            <a:off x="8030192" y="2573618"/>
            <a:ext cx="526474" cy="5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images.superherostuff.com/image-stickflashsymbl-primary-waterma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897" y="2662658"/>
            <a:ext cx="526474" cy="5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ntent6.flixster.com/question/58/11/11/5811112_st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59" y="4610747"/>
            <a:ext cx="532106" cy="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content6.flixster.com/question/58/11/11/5811112_st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10" y="6280930"/>
            <a:ext cx="532106" cy="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content6.flixster.com/question/58/11/11/5811112_st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369">
            <a:off x="10745791" y="4619781"/>
            <a:ext cx="532106" cy="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ontent6.flixster.com/question/58/11/11/5811112_st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76" y="6280930"/>
            <a:ext cx="532106" cy="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	Problems of Rapid Urbanization</a:t>
            </a:r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4037" y="1600201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u="sng" dirty="0">
                <a:hlinkClick r:id="rId2" action="ppaction://hlinkfile"/>
              </a:rPr>
              <a:t>Urbanization-</a:t>
            </a:r>
            <a:r>
              <a:rPr lang="en-US" dirty="0"/>
              <a:t> growth of cities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3 reasons cities grew in late 1800’s and early 1900’s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New immigrants arrived in cities for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As farm machines replaced farmers they moved to cities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African Americans left South after Civil War and came to Northern cities.</a:t>
            </a:r>
          </a:p>
        </p:txBody>
      </p:sp>
      <p:pic>
        <p:nvPicPr>
          <p:cNvPr id="36868" name="Picture 7" descr="snpim2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5212" y="1371600"/>
            <a:ext cx="23876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8" descr="snpim2b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3212" y="4953000"/>
            <a:ext cx="2400300" cy="166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" descr="prod_126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2971801"/>
            <a:ext cx="2362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Problems in </a:t>
            </a:r>
            <a:r>
              <a:rPr lang="en-US" sz="4000">
                <a:hlinkClick r:id="rId2" action="ppaction://hlinkfile"/>
              </a:rPr>
              <a:t>Cities</a:t>
            </a:r>
            <a:br>
              <a:rPr lang="en-US" sz="4000">
                <a:hlinkClick r:id="rId2" action="ppaction://hlinkfile"/>
              </a:rPr>
            </a:br>
            <a:endParaRPr lang="en-US" sz="4000"/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09733" y="1179512"/>
            <a:ext cx="4191000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1.  Housing shortages- </a:t>
            </a:r>
            <a:r>
              <a:rPr lang="en-US" sz="1900" u="sng" dirty="0"/>
              <a:t>Tenement</a:t>
            </a:r>
            <a:r>
              <a:rPr lang="en-US" sz="1900" dirty="0"/>
              <a:t> – crowded apartment building with poor standards of sanitation, safety, and comfort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2</a:t>
            </a:r>
            <a:r>
              <a:rPr lang="en-US" sz="1900" dirty="0">
                <a:hlinkClick r:id="rId3" action="ppaction://hlinkfile"/>
              </a:rPr>
              <a:t>.  Transportation </a:t>
            </a:r>
            <a:r>
              <a:rPr lang="en-US" sz="1900" dirty="0"/>
              <a:t>–struggled to keep up with growth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3.  </a:t>
            </a:r>
            <a:r>
              <a:rPr lang="en-US" sz="1900" u="sng" dirty="0"/>
              <a:t>Clean water</a:t>
            </a:r>
            <a:r>
              <a:rPr lang="en-US" sz="1900" dirty="0"/>
              <a:t> – was difficult to produce and transport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4.  </a:t>
            </a:r>
            <a:r>
              <a:rPr lang="en-US" sz="1900" u="sng" dirty="0"/>
              <a:t>Waste and garbage</a:t>
            </a:r>
            <a:r>
              <a:rPr lang="en-US" sz="1900" dirty="0"/>
              <a:t> removal was a challenge and often neglected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5.  </a:t>
            </a:r>
            <a:r>
              <a:rPr lang="en-US" sz="1900" u="sng" dirty="0"/>
              <a:t>Fires </a:t>
            </a:r>
            <a:r>
              <a:rPr lang="en-US" sz="1900" dirty="0"/>
              <a:t>were very common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/>
              <a:t>Great Chicago Fire</a:t>
            </a:r>
            <a:r>
              <a:rPr lang="en-US" sz="1900" dirty="0"/>
              <a:t> -1871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>
                <a:hlinkClick r:id="rId4" action="ppaction://hlinkfile"/>
              </a:rPr>
              <a:t>San Francisco Earthquake</a:t>
            </a:r>
            <a:r>
              <a:rPr lang="en-US" sz="1900" dirty="0">
                <a:hlinkClick r:id="rId4" action="ppaction://hlinkfile"/>
              </a:rPr>
              <a:t> 1906</a:t>
            </a:r>
            <a:endParaRPr lang="en-US" sz="19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900" dirty="0"/>
              <a:t>6.  </a:t>
            </a:r>
            <a:r>
              <a:rPr lang="en-US" sz="1900" u="sng" dirty="0">
                <a:hlinkClick r:id="rId5" action="ppaction://hlinkfile"/>
              </a:rPr>
              <a:t>Crime</a:t>
            </a:r>
            <a:r>
              <a:rPr lang="en-US" sz="1900" dirty="0"/>
              <a:t> rose with urbanization</a:t>
            </a:r>
          </a:p>
        </p:txBody>
      </p:sp>
      <p:pic>
        <p:nvPicPr>
          <p:cNvPr id="37892" name="Picture 7" descr="child labor 4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948" y="255083"/>
            <a:ext cx="2057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8" descr="prod_12669"/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312" y="1432719"/>
            <a:ext cx="2667000" cy="216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10" descr="prod_91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2209801"/>
            <a:ext cx="25908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prod_91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2" y="228600"/>
            <a:ext cx="1771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2" descr="prod_1357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3657601"/>
            <a:ext cx="2057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3" descr="300px-Chicago-fir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3429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4" descr="350px-Quak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4922838"/>
            <a:ext cx="28956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5" descr="250px-Chicago-fir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5302250"/>
            <a:ext cx="1752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7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Early Reforms to fix problems of Urbanization</a:t>
            </a:r>
          </a:p>
        </p:txBody>
      </p:sp>
      <p:sp>
        <p:nvSpPr>
          <p:cNvPr id="696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79613" y="1600200"/>
            <a:ext cx="4035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u="sng"/>
              <a:t>Settlement House</a:t>
            </a:r>
            <a:r>
              <a:rPr lang="en-US"/>
              <a:t> –Community center organized to provide various services to urban poor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u="sng"/>
              <a:t>Hull House</a:t>
            </a:r>
            <a:r>
              <a:rPr lang="en-US"/>
              <a:t> -1889 – most famous settlement house established by Jane Addams and Ellen Gates Starr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u="sng"/>
              <a:t>Social Gospel Movement</a:t>
            </a:r>
            <a:r>
              <a:rPr lang="en-US"/>
              <a:t> –social reform movement that sought to fix social problems in the name of Jesus</a:t>
            </a:r>
          </a:p>
        </p:txBody>
      </p:sp>
      <p:pic>
        <p:nvPicPr>
          <p:cNvPr id="38916" name="Picture 6" descr="Addam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8400" y="1751014"/>
            <a:ext cx="1382712" cy="187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7" descr="180px-Hullhous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3" y="1600201"/>
            <a:ext cx="1541463" cy="217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9" descr="Ellen Gates Sta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2" y="1371600"/>
            <a:ext cx="1689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hull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3886200"/>
            <a:ext cx="28194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ReceptionRm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4876801"/>
            <a:ext cx="2209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New Immigrants</a:t>
            </a:r>
          </a:p>
        </p:txBody>
      </p:sp>
      <p:sp>
        <p:nvSpPr>
          <p:cNvPr id="512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4037" y="1600201"/>
            <a:ext cx="419100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u="sng" dirty="0">
                <a:hlinkClick r:id="rId2" action="ppaction://hlinkfile"/>
              </a:rPr>
              <a:t>New Immigrants</a:t>
            </a:r>
            <a:r>
              <a:rPr lang="en-US" sz="2000" dirty="0">
                <a:hlinkClick r:id="rId2" action="ppaction://hlinkfile"/>
              </a:rPr>
              <a:t> </a:t>
            </a:r>
            <a:r>
              <a:rPr lang="en-US" sz="2000" dirty="0"/>
              <a:t>-Between 1870 and 1920-20 million </a:t>
            </a:r>
            <a:r>
              <a:rPr lang="en-US" sz="2000" dirty="0">
                <a:hlinkClick r:id="rId3" action="ppaction://hlinkfile"/>
              </a:rPr>
              <a:t>Europeans</a:t>
            </a:r>
            <a:r>
              <a:rPr lang="en-US" sz="2000" dirty="0"/>
              <a:t>-mostly from Southern and Eastern Europe came to America- (Jews/Catholics)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dirty="0"/>
              <a:t>Hundreds of thousands  more came from Mexico, Caribbean, and China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dirty="0"/>
              <a:t>Looked and sounded different than natives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000" u="sng" dirty="0"/>
              <a:t>Nativism</a:t>
            </a:r>
            <a:r>
              <a:rPr lang="en-US" sz="2000" dirty="0"/>
              <a:t>-Movement to ensure that native-born Americans received better treatment than immigrants</a:t>
            </a:r>
          </a:p>
        </p:txBody>
      </p:sp>
      <p:pic>
        <p:nvPicPr>
          <p:cNvPr id="28676" name="Picture 6" descr="225px-Happynewyearcard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912" y="1219200"/>
            <a:ext cx="3352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551612" y="64912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Russian Jews</a:t>
            </a:r>
          </a:p>
        </p:txBody>
      </p:sp>
    </p:spTree>
    <p:extLst>
      <p:ext uri="{BB962C8B-B14F-4D97-AF65-F5344CB8AC3E}">
        <p14:creationId xmlns:p14="http://schemas.microsoft.com/office/powerpoint/2010/main" val="1523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Nativism:</a:t>
            </a:r>
            <a:endParaRPr lang="en-US" dirty="0"/>
          </a:p>
        </p:txBody>
      </p:sp>
      <p:pic>
        <p:nvPicPr>
          <p:cNvPr id="2050" name="Picture 2" descr="https://apushroaring20s.wikispaces.com/file/view/Nativism_Pictures_Comic.jpg/131705389/Nativism_Pictures_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33400"/>
            <a:ext cx="8074708" cy="61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4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/>
              <a:t>1888 Puck Magazine cartoon about American businessmen encouraging immigration for cheap labor which hurts Americans</a:t>
            </a:r>
          </a:p>
        </p:txBody>
      </p:sp>
      <p:pic>
        <p:nvPicPr>
          <p:cNvPr id="29699" name="Picture 5" descr="Immigrants188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012" y="1371601"/>
            <a:ext cx="7162800" cy="531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New Immigrants</a:t>
            </a:r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2921" y="15240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u="sng" dirty="0">
                <a:solidFill>
                  <a:srgbClr val="FF0000"/>
                </a:solidFill>
              </a:rPr>
              <a:t>Ellis Island</a:t>
            </a:r>
            <a:r>
              <a:rPr lang="en-US" sz="2800" u="sng" dirty="0"/>
              <a:t>-</a:t>
            </a:r>
            <a:r>
              <a:rPr lang="en-US" sz="2800" dirty="0"/>
              <a:t> In New York harbor where most European immigrants came to get processed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u="sng" dirty="0"/>
              <a:t>Angel Island-</a:t>
            </a:r>
            <a:r>
              <a:rPr lang="en-US" sz="2800" dirty="0"/>
              <a:t> In San Francisco where most Asians entered US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Culture Shock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Melting Pot</a:t>
            </a:r>
          </a:p>
        </p:txBody>
      </p:sp>
      <p:pic>
        <p:nvPicPr>
          <p:cNvPr id="30724" name="Picture 6" descr="400px-EllisIslan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1012" y="1295401"/>
            <a:ext cx="2590800" cy="112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7" descr="300px-Ellisislandhallinsid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8012" y="1143000"/>
            <a:ext cx="22860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9" descr="180px-Ellis_island_19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514600"/>
            <a:ext cx="22860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rail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116263"/>
            <a:ext cx="25146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180px-Camp_reynolds_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4419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180px-Angelisland_tibur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49720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New Immigrants</a:t>
            </a: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4037" y="1600201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u="sng"/>
              <a:t>1882-Chinese Exclusion Act-</a:t>
            </a:r>
            <a:r>
              <a:rPr lang="en-US"/>
              <a:t> prohibited Chinese laborers from entering the country.  Was not lifted until 1943.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u="sng"/>
              <a:t>Gentlemen’s Agreement</a:t>
            </a:r>
            <a:r>
              <a:rPr lang="en-US"/>
              <a:t> </a:t>
            </a:r>
            <a:r>
              <a:rPr lang="en-US" u="sng"/>
              <a:t>1907</a:t>
            </a:r>
            <a:r>
              <a:rPr lang="en-US"/>
              <a:t>– was reached between U.S. and Japan in which Japan agreed to restrict immigration to the U.S. </a:t>
            </a:r>
          </a:p>
        </p:txBody>
      </p:sp>
      <p:pic>
        <p:nvPicPr>
          <p:cNvPr id="31748" name="Picture 6" descr="1607w50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2" y="1828800"/>
            <a:ext cx="4503738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anti-chinese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79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F6C1B29-BFA9-45D6-A73EABD4098EA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714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817812" y="55626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Political Cartoon depicting how Chinese immigrants workers lived and regular American workers lived.  Rats, Yummy!</a:t>
            </a:r>
          </a:p>
        </p:txBody>
      </p:sp>
    </p:spTree>
    <p:extLst>
      <p:ext uri="{BB962C8B-B14F-4D97-AF65-F5344CB8AC3E}">
        <p14:creationId xmlns:p14="http://schemas.microsoft.com/office/powerpoint/2010/main" val="7268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1600w50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343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Consolas</vt:lpstr>
      <vt:lpstr>Corbel</vt:lpstr>
      <vt:lpstr>Tahoma</vt:lpstr>
      <vt:lpstr>Chalkboard 16x9</vt:lpstr>
      <vt:lpstr>New Immigration and Urbanization</vt:lpstr>
      <vt:lpstr>The New Immigrants</vt:lpstr>
      <vt:lpstr>Nativism:</vt:lpstr>
      <vt:lpstr>1888 Puck Magazine cartoon about American businessmen encouraging immigration for cheap labor which hurts Americans</vt:lpstr>
      <vt:lpstr>The New Immigrants</vt:lpstr>
      <vt:lpstr>The New Immigrants</vt:lpstr>
      <vt:lpstr>PowerPoint Presentation</vt:lpstr>
      <vt:lpstr>PowerPoint Presentation</vt:lpstr>
      <vt:lpstr>PowerPoint Presentation</vt:lpstr>
      <vt:lpstr> Problems of Rapid Urbanization</vt:lpstr>
      <vt:lpstr>Problems in Cities </vt:lpstr>
      <vt:lpstr>Early Reforms to fix problems of Urbanization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2015-01-22T01:00:04Z</dcterms:created>
  <dcterms:modified xsi:type="dcterms:W3CDTF">2015-01-22T02:10:41Z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