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144D-93A3-41A3-840A-E54CC03ECD68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5550-3059-4A79-A7E0-53486C1157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atic.fjcdn.com/large/pictures/85/0d/850d50_4145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-228600"/>
            <a:ext cx="15240000" cy="8572500"/>
          </a:xfrm>
          <a:prstGeom prst="rect">
            <a:avLst/>
          </a:prstGeom>
          <a:noFill/>
        </p:spPr>
      </p:pic>
      <p:sp>
        <p:nvSpPr>
          <p:cNvPr id="9" name="Flowchart: Sequential Access Storage 8"/>
          <p:cNvSpPr/>
          <p:nvPr/>
        </p:nvSpPr>
        <p:spPr>
          <a:xfrm rot="8770486">
            <a:off x="6646056" y="210261"/>
            <a:ext cx="2819400" cy="2286000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685800" y="3657600"/>
            <a:ext cx="7772400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34200" y="762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Take that, British Scum!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Meeting of the Minds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Times New Roman" pitchFamily="18" charset="0"/>
              </a:rPr>
              <a:t>Second Continental Congress declared independence July 2, 1776.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Jefferson headed the committee drafting the written statement. Arguments were based on John Locke's contract theory of government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smtClean="0">
                <a:latin typeface="Times New Roman" pitchFamily="18" charset="0"/>
              </a:rPr>
              <a:t>All people have natural rights ("Life, liberty, and the pursuit of happiness")</a:t>
            </a:r>
          </a:p>
          <a:p>
            <a:pPr lvl="2"/>
            <a:r>
              <a:rPr lang="en-US" sz="2000" dirty="0" smtClean="0">
                <a:latin typeface="Times New Roman" pitchFamily="18" charset="0"/>
              </a:rPr>
              <a:t> When a government abuses rights, the people have a right to "alter or abolish" it </a:t>
            </a:r>
          </a:p>
          <a:p>
            <a:pPr lvl="2"/>
            <a:r>
              <a:rPr lang="en-US" sz="2000" dirty="0" smtClean="0">
                <a:latin typeface="Times New Roman" pitchFamily="18" charset="0"/>
              </a:rPr>
              <a:t> King George has acted tyrannically. Long list of wrongs done by King to colonists. </a:t>
            </a:r>
          </a:p>
          <a:p>
            <a:pPr lvl="2"/>
            <a:r>
              <a:rPr lang="en-US" sz="2000" dirty="0" smtClean="0">
                <a:latin typeface="Times New Roman" pitchFamily="18" charset="0"/>
              </a:rPr>
              <a:t> The colonies are independent.</a:t>
            </a:r>
          </a:p>
          <a:p>
            <a:pPr lvl="1"/>
            <a:r>
              <a:rPr lang="en-US" sz="2000" dirty="0" smtClean="0">
                <a:latin typeface="Times New Roman" pitchFamily="18" charset="0"/>
              </a:rPr>
              <a:t>Declaration gave a clear position for rebellious colonists, forcing others to choose rebellion or declare as Loyalists (Tories).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escuepost.com/.a/6a00d8357f3f2969e20167662ba164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25263" cy="6858000"/>
          </a:xfrm>
          <a:prstGeom prst="rect">
            <a:avLst/>
          </a:prstGeom>
          <a:noFill/>
        </p:spPr>
      </p:pic>
      <p:pic>
        <p:nvPicPr>
          <p:cNvPr id="5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mericanTypewriter Cn" pitchFamily="18" charset="0"/>
              </a:rPr>
              <a:t>declaration : (</a:t>
            </a:r>
            <a:r>
              <a:rPr lang="en-US" b="1" i="1" dirty="0" smtClean="0">
                <a:solidFill>
                  <a:srgbClr val="FF0000"/>
                </a:solidFill>
                <a:latin typeface="AmericanTypewriter Cn" pitchFamily="18" charset="0"/>
              </a:rPr>
              <a:t>n)</a:t>
            </a:r>
            <a:r>
              <a:rPr lang="en-US" b="1" dirty="0" smtClean="0">
                <a:solidFill>
                  <a:srgbClr val="FF0000"/>
                </a:solidFill>
                <a:latin typeface="AmericanTypewriter Cn" pitchFamily="18" charset="0"/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latin typeface="AmericanTypewriter Cn" pitchFamily="18" charset="0"/>
              </a:rPr>
              <a:t>an official statement</a:t>
            </a:r>
          </a:p>
          <a:p>
            <a:pPr algn="ctr">
              <a:buNone/>
            </a:pPr>
            <a:endParaRPr lang="en-US" dirty="0">
              <a:latin typeface="AmericanTypewriter C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mericanTypewriter Cn" pitchFamily="18" charset="0"/>
              </a:rPr>
              <a:t>independence : (</a:t>
            </a:r>
            <a:r>
              <a:rPr lang="en-US" b="1" i="1" dirty="0" smtClean="0">
                <a:solidFill>
                  <a:srgbClr val="FF0000"/>
                </a:solidFill>
                <a:latin typeface="AmericanTypewriter Cn" pitchFamily="18" charset="0"/>
              </a:rPr>
              <a:t>n)</a:t>
            </a:r>
          </a:p>
          <a:p>
            <a:pPr algn="ctr">
              <a:buNone/>
            </a:pPr>
            <a:r>
              <a:rPr lang="en-US" b="1" dirty="0" smtClean="0">
                <a:latin typeface="AmericanTypewriter Cn" pitchFamily="18" charset="0"/>
              </a:rPr>
              <a:t>the freedom to govern on one’s own.</a:t>
            </a:r>
          </a:p>
          <a:p>
            <a:pPr>
              <a:buNone/>
            </a:pPr>
            <a:endParaRPr lang="en-US" i="1" dirty="0" smtClean="0">
              <a:solidFill>
                <a:schemeClr val="tx2"/>
              </a:solidFill>
              <a:latin typeface="AmericanTypewriter Cn" pitchFamily="18" charset="0"/>
            </a:endParaRPr>
          </a:p>
          <a:p>
            <a:pPr>
              <a:buNone/>
            </a:pPr>
            <a:r>
              <a:rPr lang="en-US" i="1" dirty="0">
                <a:solidFill>
                  <a:schemeClr val="tx2"/>
                </a:solidFill>
                <a:latin typeface="AmericanTypewriter Cn" pitchFamily="18" charset="0"/>
              </a:rPr>
              <a:t>	</a:t>
            </a:r>
            <a:r>
              <a:rPr lang="en-US" i="1" dirty="0" smtClean="0">
                <a:solidFill>
                  <a:schemeClr val="tx2"/>
                </a:solidFill>
                <a:latin typeface="AmericanTypewriter Cn" pitchFamily="18" charset="0"/>
              </a:rPr>
              <a:t>	</a:t>
            </a:r>
          </a:p>
          <a:p>
            <a:pPr>
              <a:buNone/>
            </a:pPr>
            <a:r>
              <a:rPr lang="en-US" i="1" dirty="0">
                <a:solidFill>
                  <a:schemeClr val="tx2"/>
                </a:solidFill>
                <a:latin typeface="AmericanTypewriter Cn" pitchFamily="18" charset="0"/>
              </a:rPr>
              <a:t>	</a:t>
            </a:r>
            <a:r>
              <a:rPr lang="en-US" i="1" dirty="0" smtClean="0">
                <a:solidFill>
                  <a:schemeClr val="tx2"/>
                </a:solidFill>
                <a:latin typeface="AmericanTypewriter Cn" pitchFamily="18" charset="0"/>
              </a:rPr>
              <a:t>		</a:t>
            </a:r>
            <a:endParaRPr lang="en-US" dirty="0" smtClean="0">
              <a:solidFill>
                <a:schemeClr val="tx2"/>
              </a:solidFill>
              <a:latin typeface="AmericanTypewriter C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President" pitchFamily="66" charset="0"/>
              </a:rPr>
              <a:t>This is a replica of the Graff house where Jefferson wrote the majority of the 1</a:t>
            </a:r>
            <a:r>
              <a:rPr lang="en-US" baseline="30000" dirty="0" smtClean="0">
                <a:latin typeface="President" pitchFamily="66" charset="0"/>
              </a:rPr>
              <a:t>st</a:t>
            </a:r>
            <a:r>
              <a:rPr lang="en-US" dirty="0" smtClean="0">
                <a:latin typeface="President" pitchFamily="66" charset="0"/>
              </a:rPr>
              <a:t> draft of the Declaration of Independence.  The original building (at this location) was destroyed in </a:t>
            </a:r>
            <a:r>
              <a:rPr lang="en-US" u="sng" dirty="0" smtClean="0">
                <a:latin typeface="President" pitchFamily="66" charset="0"/>
              </a:rPr>
              <a:t>1888.</a:t>
            </a:r>
          </a:p>
          <a:p>
            <a:endParaRPr lang="en-US" dirty="0"/>
          </a:p>
        </p:txBody>
      </p:sp>
      <p:pic>
        <p:nvPicPr>
          <p:cNvPr id="4" name="Picture 6" descr="F:\Graff house where dec sign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1700" y="1981200"/>
            <a:ext cx="3683000" cy="4114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igning%20declaration%20of%20independe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9703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</a:rPr>
              <a:t>Created by the 2</a:t>
            </a:r>
            <a:r>
              <a:rPr lang="en-US" sz="2400" baseline="30000" dirty="0" smtClean="0">
                <a:latin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</a:rPr>
              <a:t> Continental Congress in 1777, but not approved by the states until 1781</a:t>
            </a:r>
          </a:p>
          <a:p>
            <a:r>
              <a:rPr lang="en-US" sz="2400" dirty="0" smtClean="0">
                <a:latin typeface="Times New Roman" pitchFamily="18" charset="0"/>
              </a:rPr>
              <a:t>Congress was dominant force, but it was weakened by rules</a:t>
            </a:r>
          </a:p>
          <a:p>
            <a:pPr lvl="1"/>
            <a:r>
              <a:rPr lang="en-US" sz="2200" dirty="0" smtClean="0">
                <a:latin typeface="Times New Roman" pitchFamily="18" charset="0"/>
              </a:rPr>
              <a:t>All bills required 2/3 vote for passage</a:t>
            </a:r>
          </a:p>
          <a:p>
            <a:pPr lvl="1"/>
            <a:r>
              <a:rPr lang="en-US" sz="2200" dirty="0" smtClean="0">
                <a:latin typeface="Times New Roman" pitchFamily="18" charset="0"/>
              </a:rPr>
              <a:t>Any amendment tot eh Articles required an unanimous vote</a:t>
            </a:r>
          </a:p>
          <a:p>
            <a:pPr lvl="1"/>
            <a:r>
              <a:rPr lang="en-US" sz="2200" dirty="0" smtClean="0">
                <a:latin typeface="Times New Roman" pitchFamily="18" charset="0"/>
              </a:rPr>
              <a:t>Each state had 1 vote regardless of its population or number of representatives in congress</a:t>
            </a:r>
          </a:p>
          <a:p>
            <a:pPr lvl="1"/>
            <a:r>
              <a:rPr lang="en-US" sz="2200" dirty="0" smtClean="0">
                <a:latin typeface="Times New Roman" pitchFamily="18" charset="0"/>
              </a:rPr>
              <a:t>No power to regulate commerce (trade)</a:t>
            </a:r>
          </a:p>
          <a:p>
            <a:pPr lvl="1"/>
            <a:r>
              <a:rPr lang="en-US" sz="2200" dirty="0" smtClean="0">
                <a:latin typeface="Times New Roman" pitchFamily="18" charset="0"/>
              </a:rPr>
              <a:t>No tax enforcement power (states paid taxes voluntarily)</a:t>
            </a:r>
          </a:p>
          <a:p>
            <a:r>
              <a:rPr lang="en-US" sz="2400" dirty="0" smtClean="0">
                <a:latin typeface="Times New Roman" pitchFamily="18" charset="0"/>
              </a:rPr>
              <a:t>The Congress was weak while the states remained strong politically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</a:rPr>
              <a:t>American negotiators (Franklin, Jay, John Adams) sought to advance American interests in lengthy negotiations</a:t>
            </a:r>
            <a:endParaRPr lang="en-US" dirty="0" smtClean="0"/>
          </a:p>
          <a:p>
            <a:pPr lvl="1"/>
            <a:r>
              <a:rPr lang="en-US" sz="2400" dirty="0" smtClean="0">
                <a:latin typeface="Times New Roman" pitchFamily="18" charset="0"/>
              </a:rPr>
              <a:t>Original demands were for independence, large territorial concessions (Franklin wanted all of Canada), and fishing rights in North Atlantic.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Americans feared the French and Spanish would bargain with British at the expense of the U.S.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 Ignoring the instructions of Congress, they made a separate peace with the British before full negotiations took place.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019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Major provisions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Britain formally recognized independence of U.S.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Boundaries set from Great Lakes on the North to the Mississippi River on the West to Florida on the South. No access to the Gulf of Mexico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No further persecution of Loyalists and restitution for confiscated property "recommended" to states.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Fishing access for Americans in waters off East Canada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No reference to ending slave trade, an original goal of the Americans</a:t>
            </a:r>
            <a:endParaRPr lang="en-US" dirty="0"/>
          </a:p>
        </p:txBody>
      </p:sp>
      <p:pic>
        <p:nvPicPr>
          <p:cNvPr id="4" name="Picture 5" descr="Treaty1783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124200"/>
            <a:ext cx="2615802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</a:rPr>
              <a:t>The follow through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British did recognize American Independence; however they gave little respect to the US. The same from Allies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We had no access to the Gulf of Mexico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British troops continued to occupy outposts and forts in the (old) Northwest Territory (Ohio Country)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Congress never gave any restitution to Loyalists, some 80,000 fled to Nova Scotia, Eastern Canada and England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Many states forbade slavery in their state constitutions but continued to thrive in the agricultural South. Eventually Britain would band slavery in its Empire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room declaration was signed.g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743433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gradFill>
            <a:gsLst>
              <a:gs pos="0">
                <a:schemeClr val="accent1">
                  <a:tint val="66000"/>
                  <a:satMod val="160000"/>
                  <a:alpha val="2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/>
          </a:bodyPr>
          <a:lstStyle/>
          <a:p>
            <a:r>
              <a:rPr lang="en-US" dirty="0" smtClean="0"/>
              <a:t>First Continental Congress meets in Philadelphia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September 5th to October 26, 1774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 1st Continental Congress~ Formed in response to intolerable acts.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~ Hoped to persuade Parliament to restore self-government in colonies &amp; abandon direct supervision.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~Made up of 2 delegates from every colony except Georgia (they were hoping for help from the British from Native America attacks)</a:t>
            </a:r>
          </a:p>
          <a:p>
            <a:endParaRPr lang="en-US" dirty="0"/>
          </a:p>
        </p:txBody>
      </p:sp>
      <p:pic>
        <p:nvPicPr>
          <p:cNvPr id="5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Congress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Members that Attended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George Washington (Virginia)</a:t>
            </a:r>
          </a:p>
          <a:p>
            <a:r>
              <a:rPr lang="en-US" dirty="0" smtClean="0"/>
              <a:t>Patrick Henry (Virginia)</a:t>
            </a:r>
          </a:p>
          <a:p>
            <a:r>
              <a:rPr lang="en-US" dirty="0" smtClean="0"/>
              <a:t>John Adams (Massachusetts)</a:t>
            </a:r>
          </a:p>
          <a:p>
            <a:r>
              <a:rPr lang="en-US" dirty="0" smtClean="0"/>
              <a:t>Samuel Adams (Massachusetts)</a:t>
            </a:r>
          </a:p>
          <a:p>
            <a:r>
              <a:rPr lang="en-US" dirty="0" smtClean="0"/>
              <a:t>Richard Caswell (North Carolina)</a:t>
            </a:r>
          </a:p>
          <a:p>
            <a:r>
              <a:rPr lang="en-US" dirty="0" smtClean="0"/>
              <a:t>Joseph </a:t>
            </a:r>
            <a:r>
              <a:rPr lang="en-US" dirty="0" err="1" smtClean="0"/>
              <a:t>Hewes</a:t>
            </a:r>
            <a:r>
              <a:rPr lang="en-US" dirty="0" smtClean="0"/>
              <a:t> (North Carolina)</a:t>
            </a:r>
          </a:p>
          <a:p>
            <a:r>
              <a:rPr lang="en-US" dirty="0" smtClean="0"/>
              <a:t>William Hooper (North Carolina)</a:t>
            </a:r>
          </a:p>
          <a:p>
            <a:r>
              <a:rPr lang="en-US" dirty="0" smtClean="0"/>
              <a:t>Philip Livingston (New York)</a:t>
            </a:r>
          </a:p>
          <a:p>
            <a:r>
              <a:rPr lang="en-US" dirty="0" smtClean="0"/>
              <a:t>William Livingston (New Jersey)</a:t>
            </a:r>
          </a:p>
          <a:p>
            <a:r>
              <a:rPr lang="en-US" dirty="0" smtClean="0"/>
              <a:t>In all there were 56 men that attended.</a:t>
            </a:r>
            <a:endParaRPr lang="en-US" dirty="0"/>
          </a:p>
        </p:txBody>
      </p:sp>
      <p:pic>
        <p:nvPicPr>
          <p:cNvPr id="6146" name="Picture 2" descr="http://www.ushistory.org/carpentershall/history/images/continenta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070" y="1447800"/>
            <a:ext cx="3757930" cy="3886200"/>
          </a:xfrm>
          <a:prstGeom prst="rect">
            <a:avLst/>
          </a:prstGeom>
          <a:noFill/>
        </p:spPr>
      </p:pic>
      <p:pic>
        <p:nvPicPr>
          <p:cNvPr id="6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5715000"/>
            <a:ext cx="76962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 to King George of England</a:t>
            </a:r>
          </a:p>
          <a:p>
            <a:r>
              <a:rPr lang="en-US" dirty="0" smtClean="0"/>
              <a:t>Mention the problems with the Coercive Act (Intolerable Acts)</a:t>
            </a:r>
          </a:p>
          <a:p>
            <a:r>
              <a:rPr lang="en-US" dirty="0" smtClean="0"/>
              <a:t>They want to stay loyal to the Crown</a:t>
            </a:r>
          </a:p>
          <a:p>
            <a:r>
              <a:rPr lang="en-US" dirty="0" smtClean="0"/>
              <a:t>But…</a:t>
            </a:r>
          </a:p>
          <a:p>
            <a:r>
              <a:rPr lang="en-US" dirty="0" smtClean="0"/>
              <a:t>King George never responds to the petition</a:t>
            </a:r>
          </a:p>
          <a:p>
            <a:r>
              <a:rPr lang="en-US" dirty="0" smtClean="0"/>
              <a:t>So…</a:t>
            </a:r>
          </a:p>
          <a:p>
            <a:r>
              <a:rPr lang="en-US" dirty="0" smtClean="0"/>
              <a:t>Second Continental Congress meets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tt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80860"/>
          </a:xfrm>
          <a:prstGeom prst="rect">
            <a:avLst/>
          </a:prstGeom>
        </p:spPr>
      </p:pic>
      <p:pic>
        <p:nvPicPr>
          <p:cNvPr id="5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“Shot Heard Around the World”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5486400" cy="1905000"/>
          </a:xfrm>
          <a:gradFill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dirty="0" smtClean="0"/>
              <a:t>~ April 1775</a:t>
            </a:r>
          </a:p>
          <a:p>
            <a:pPr>
              <a:buFontTx/>
              <a:buNone/>
            </a:pPr>
            <a:r>
              <a:rPr lang="en-US" dirty="0" smtClean="0"/>
              <a:t>~ British General Gage heard about hidden weapons in Concord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~ Battle of Lexington &amp; Concord</a:t>
            </a:r>
          </a:p>
          <a:p>
            <a:pPr>
              <a:buFontTx/>
              <a:buNone/>
            </a:pPr>
            <a:r>
              <a:rPr lang="en-US" dirty="0" smtClean="0"/>
              <a:t>~ Minute Men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</a:rPr>
              <a:t>Second Continental Congress </a:t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(May 1775)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Called Washington to head colonial army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Times New Roman" pitchFamily="18" charset="0"/>
              </a:rPr>
              <a:t>While not a military genius (he lost more battles than he won), he was trusted implicitly by his soldiers </a:t>
            </a:r>
          </a:p>
          <a:p>
            <a:r>
              <a:rPr lang="en-US" dirty="0" smtClean="0">
                <a:latin typeface="Times New Roman" pitchFamily="18" charset="0"/>
              </a:rPr>
              <a:t>He refused to be paid, though his records indicate expenses of over $100,000 </a:t>
            </a:r>
          </a:p>
          <a:p>
            <a:r>
              <a:rPr lang="en-US" dirty="0" smtClean="0">
                <a:latin typeface="Times New Roman" pitchFamily="18" charset="0"/>
              </a:rPr>
              <a:t>Shrewd political choice by Congress: Virginian, wealthy, aristocratic, above reproach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redalertpolitics.com/files/2012/07/American-Fla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685800" y="304800"/>
            <a:ext cx="7696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Congress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printing paper $ to pay soldiers</a:t>
            </a:r>
          </a:p>
          <a:p>
            <a:r>
              <a:rPr lang="en-US" dirty="0" smtClean="0"/>
              <a:t>Organized a committee to deal with foreign nations.</a:t>
            </a:r>
          </a:p>
          <a:p>
            <a:endParaRPr lang="en-US" dirty="0"/>
          </a:p>
        </p:txBody>
      </p:sp>
      <p:pic>
        <p:nvPicPr>
          <p:cNvPr id="4" name="Picture 4" descr="contdollo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4953000" cy="2744788"/>
          </a:xfrm>
          <a:prstGeom prst="rect">
            <a:avLst/>
          </a:prstGeom>
          <a:noFill/>
        </p:spPr>
      </p:pic>
      <p:pic>
        <p:nvPicPr>
          <p:cNvPr id="5" name="Picture 5" descr="Continental-Curren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352800"/>
            <a:ext cx="3562350" cy="2687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Happenings Elsewhere…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</a:rPr>
              <a:t>Following Bunker Hill (costly victory for British), King George III proclaimed colonies in rebellion and hired Hessians to crush rebels </a:t>
            </a:r>
          </a:p>
          <a:p>
            <a:r>
              <a:rPr lang="en-US" sz="2800" dirty="0" smtClean="0">
                <a:latin typeface="Times New Roman" pitchFamily="18" charset="0"/>
              </a:rPr>
              <a:t>Thomas Paine published </a:t>
            </a:r>
            <a:r>
              <a:rPr lang="en-US" sz="2800" i="1" dirty="0" smtClean="0">
                <a:latin typeface="Times New Roman" pitchFamily="18" charset="0"/>
              </a:rPr>
              <a:t>Common Sense</a:t>
            </a:r>
            <a:r>
              <a:rPr lang="en-US" sz="2800" dirty="0" smtClean="0">
                <a:latin typeface="Times New Roman" pitchFamily="18" charset="0"/>
              </a:rPr>
              <a:t>, a pamphlet selling 120,000 copies.</a:t>
            </a:r>
            <a:r>
              <a:rPr lang="en-US" dirty="0" smtClean="0">
                <a:latin typeface="Times New Roman" pitchFamily="18" charset="0"/>
              </a:rPr>
              <a:t> </a:t>
            </a:r>
          </a:p>
          <a:p>
            <a:pPr lvl="1"/>
            <a:r>
              <a:rPr lang="en-US" sz="2200" dirty="0" smtClean="0">
                <a:latin typeface="Times New Roman" pitchFamily="18" charset="0"/>
              </a:rPr>
              <a:t>Appealed to natural law ("an island should not rule a continent") </a:t>
            </a:r>
          </a:p>
          <a:p>
            <a:pPr lvl="1"/>
            <a:r>
              <a:rPr lang="en-US" sz="2200" dirty="0" smtClean="0">
                <a:latin typeface="Times New Roman" pitchFamily="18" charset="0"/>
              </a:rPr>
              <a:t>King George was brutish and undeserving of colonials' respect </a:t>
            </a:r>
          </a:p>
          <a:p>
            <a:pPr lvl="1"/>
            <a:r>
              <a:rPr lang="en-US" sz="2200" dirty="0" smtClean="0">
                <a:latin typeface="Times New Roman" pitchFamily="18" charset="0"/>
              </a:rPr>
              <a:t>America had a moral obligation to the world to be independent and democratic</a:t>
            </a:r>
          </a:p>
          <a:p>
            <a:endParaRPr lang="en-US" dirty="0"/>
          </a:p>
        </p:txBody>
      </p:sp>
      <p:pic>
        <p:nvPicPr>
          <p:cNvPr id="17410" name="Picture 2" descr="http://www.history2u.com/thomas_paine-common_sen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50" y="3962399"/>
            <a:ext cx="3371850" cy="2286001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b/b7/Map_of_the_Battle_of_Bunker_Hill_a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95839"/>
            <a:ext cx="3352800" cy="2405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institutcoppet.org/wp-content/uploads/2012/10/thomas_paine_the_natural_rights_of_ma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81000"/>
            <a:ext cx="9118600" cy="5471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831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Meeting of the Minds</vt:lpstr>
      <vt:lpstr>Continental Congress</vt:lpstr>
      <vt:lpstr>Some Members that Attended</vt:lpstr>
      <vt:lpstr>Petition</vt:lpstr>
      <vt:lpstr>“Shot Heard Around the World”</vt:lpstr>
      <vt:lpstr>Second Continental Congress  (May 1775) </vt:lpstr>
      <vt:lpstr>Other Congress Measures</vt:lpstr>
      <vt:lpstr>Happenings Elsewhere…</vt:lpstr>
      <vt:lpstr>Slide 9</vt:lpstr>
      <vt:lpstr>Declaration of Independence</vt:lpstr>
      <vt:lpstr>Declaration of Independence </vt:lpstr>
      <vt:lpstr>Declaration of Independence</vt:lpstr>
      <vt:lpstr>Slide 13</vt:lpstr>
      <vt:lpstr>Articles of Confederation</vt:lpstr>
      <vt:lpstr>Treaty of Paris</vt:lpstr>
      <vt:lpstr>Treaty of Paris</vt:lpstr>
      <vt:lpstr>Treaty of Paris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of the Minds</dc:title>
  <dc:creator>Andrea</dc:creator>
  <cp:lastModifiedBy>Andrea</cp:lastModifiedBy>
  <cp:revision>10</cp:revision>
  <dcterms:created xsi:type="dcterms:W3CDTF">2014-09-21T19:39:09Z</dcterms:created>
  <dcterms:modified xsi:type="dcterms:W3CDTF">2014-09-21T22:02:38Z</dcterms:modified>
</cp:coreProperties>
</file>