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6"/>
  </p:notesMasterIdLst>
  <p:handoutMasterIdLst>
    <p:handoutMasterId r:id="rId17"/>
  </p:handoutMasterIdLst>
  <p:sldIdLst>
    <p:sldId id="256" r:id="rId3"/>
    <p:sldId id="257" r:id="rId4"/>
    <p:sldId id="280" r:id="rId5"/>
    <p:sldId id="271" r:id="rId6"/>
    <p:sldId id="279" r:id="rId7"/>
    <p:sldId id="270" r:id="rId8"/>
    <p:sldId id="272" r:id="rId9"/>
    <p:sldId id="278" r:id="rId10"/>
    <p:sldId id="273" r:id="rId11"/>
    <p:sldId id="277" r:id="rId12"/>
    <p:sldId id="274" r:id="rId13"/>
    <p:sldId id="276" r:id="rId14"/>
    <p:sldId id="275"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5274" autoAdjust="0"/>
  </p:normalViewPr>
  <p:slideViewPr>
    <p:cSldViewPr>
      <p:cViewPr varScale="1">
        <p:scale>
          <a:sx n="68" d="100"/>
          <a:sy n="68" d="100"/>
        </p:scale>
        <p:origin x="96" y="210"/>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9/28/2015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9/28/2015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9/28/2015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9/28/2015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9/28/2015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9/28/2015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9/28/2015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9/28/2015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Famous Battles during the American Revolution</a:t>
            </a:r>
            <a:endParaRPr lang="en-US" dirty="0"/>
          </a:p>
        </p:txBody>
      </p:sp>
      <p:sp>
        <p:nvSpPr>
          <p:cNvPr id="3" name="Subtitle 2"/>
          <p:cNvSpPr>
            <a:spLocks noGrp="1"/>
          </p:cNvSpPr>
          <p:nvPr>
            <p:ph type="subTitle" idx="1"/>
          </p:nvPr>
        </p:nvSpPr>
        <p:spPr/>
        <p:txBody>
          <a:bodyPr/>
          <a:lstStyle/>
          <a:p>
            <a:r>
              <a:rPr lang="en-US" dirty="0" smtClean="0"/>
              <a:t>Just the Basics…</a:t>
            </a:r>
            <a:endParaRPr lang="en-US" dirty="0"/>
          </a:p>
        </p:txBody>
      </p:sp>
      <p:pic>
        <p:nvPicPr>
          <p:cNvPr id="8196" name="Picture 4" descr="http://flatbushed.com/wp-content/uploads/2015/03/GeorgeWashingt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2" y="117817"/>
            <a:ext cx="42672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Guilford Courthouse</a:t>
            </a:r>
            <a:endParaRPr lang="en-US" dirty="0"/>
          </a:p>
        </p:txBody>
      </p:sp>
      <p:pic>
        <p:nvPicPr>
          <p:cNvPr id="3074" name="Picture 2" descr="http://guilfordbattlegroundcompany.org/1781/wp-content/uploads/Gallon-Greene-at-Guilford-Court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1676400"/>
            <a:ext cx="600075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3/32/Guilford_Courthouse_Historical_Marker_Greensboro_North_Carol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012" y="2514600"/>
            <a:ext cx="4610508" cy="345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3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 Sept. 28</a:t>
            </a:r>
            <a:r>
              <a:rPr lang="en-US" baseline="30000" dirty="0" smtClean="0"/>
              <a:t>th</a:t>
            </a:r>
            <a:r>
              <a:rPr lang="en-US" dirty="0" smtClean="0"/>
              <a:t>,-October 17</a:t>
            </a:r>
            <a:r>
              <a:rPr lang="en-US" baseline="30000" dirty="0" smtClean="0"/>
              <a:t>th</a:t>
            </a:r>
            <a:r>
              <a:rPr lang="en-US" dirty="0" smtClean="0"/>
              <a:t>, 1781</a:t>
            </a:r>
            <a:endParaRPr lang="en-US" dirty="0"/>
          </a:p>
        </p:txBody>
      </p:sp>
      <p:sp>
        <p:nvSpPr>
          <p:cNvPr id="3" name="Content Placeholder 2"/>
          <p:cNvSpPr>
            <a:spLocks noGrp="1"/>
          </p:cNvSpPr>
          <p:nvPr>
            <p:ph idx="1"/>
          </p:nvPr>
        </p:nvSpPr>
        <p:spPr/>
        <p:txBody>
          <a:bodyPr/>
          <a:lstStyle/>
          <a:p>
            <a:r>
              <a:rPr lang="en-US" dirty="0" smtClean="0"/>
              <a:t>Cornwallis had moved into Yorktown, Virginia in hopes of getting more supplies and men.</a:t>
            </a:r>
          </a:p>
          <a:p>
            <a:r>
              <a:rPr lang="en-US" dirty="0" smtClean="0"/>
              <a:t>Surrounded by Colonists lead by Washington and Lafayette by land and French at Sea.</a:t>
            </a:r>
          </a:p>
          <a:p>
            <a:r>
              <a:rPr lang="en-US" dirty="0" smtClean="0"/>
              <a:t>Cannon fire continued both day and night until Cornwallis surrendered.</a:t>
            </a:r>
          </a:p>
          <a:p>
            <a:r>
              <a:rPr lang="en-US" dirty="0" smtClean="0"/>
              <a:t>Oct 19</a:t>
            </a:r>
            <a:r>
              <a:rPr lang="en-US" baseline="30000" dirty="0" smtClean="0"/>
              <a:t>th</a:t>
            </a:r>
            <a:r>
              <a:rPr lang="en-US" dirty="0" smtClean="0"/>
              <a:t>, Cornwallis had second in command General Charles O’Hara deliver his sword to Washington…</a:t>
            </a:r>
          </a:p>
          <a:p>
            <a:r>
              <a:rPr lang="en-US" dirty="0" smtClean="0"/>
              <a:t>Fighting still continued at sea but the War was over.</a:t>
            </a:r>
          </a:p>
          <a:p>
            <a:endParaRPr lang="en-US" dirty="0"/>
          </a:p>
        </p:txBody>
      </p:sp>
    </p:spTree>
    <p:extLst>
      <p:ext uri="{BB962C8B-B14F-4D97-AF65-F5344CB8AC3E}">
        <p14:creationId xmlns:p14="http://schemas.microsoft.com/office/powerpoint/2010/main" val="3760287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a:t>
            </a:r>
            <a:endParaRPr lang="en-US" dirty="0"/>
          </a:p>
        </p:txBody>
      </p:sp>
      <p:pic>
        <p:nvPicPr>
          <p:cNvPr id="2050" name="Picture 2" descr="http://www.landofthebrave.info/images/battle-yorktown-surrender-lord-cornwal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2133600"/>
            <a:ext cx="42672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m-factory.com/portfolio/all_images/ill_maps-Yorktown-HR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12" y="2133600"/>
            <a:ext cx="57912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25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Paris 1783</a:t>
            </a:r>
            <a:endParaRPr lang="en-US" dirty="0"/>
          </a:p>
        </p:txBody>
      </p:sp>
      <p:sp>
        <p:nvSpPr>
          <p:cNvPr id="3" name="Content Placeholder 2"/>
          <p:cNvSpPr>
            <a:spLocks noGrp="1"/>
          </p:cNvSpPr>
          <p:nvPr>
            <p:ph idx="1"/>
          </p:nvPr>
        </p:nvSpPr>
        <p:spPr/>
        <p:txBody>
          <a:bodyPr/>
          <a:lstStyle/>
          <a:p>
            <a:r>
              <a:rPr lang="en-US" dirty="0" smtClean="0"/>
              <a:t>September 3</a:t>
            </a:r>
            <a:r>
              <a:rPr lang="en-US" baseline="30000" dirty="0" smtClean="0"/>
              <a:t>rd</a:t>
            </a:r>
            <a:r>
              <a:rPr lang="en-US" dirty="0" smtClean="0"/>
              <a:t>, 1783 the Treaty of Paris was signed, recognizing the United States as an independent nation.</a:t>
            </a:r>
            <a:endParaRPr lang="en-US" dirty="0"/>
          </a:p>
        </p:txBody>
      </p:sp>
      <p:pic>
        <p:nvPicPr>
          <p:cNvPr id="1026" name="Picture 2" descr="https://encrypted-tbn0.gstatic.com/images?q=tbn:ANd9GcS3cHTWZpiZRmomfsw6-E0zshw9kQqvSUuxy0XmChNRvhFlJ_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949615"/>
            <a:ext cx="3505200" cy="3150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1612" y="3581400"/>
            <a:ext cx="4908716" cy="1089529"/>
          </a:xfrm>
          <a:prstGeom prst="rect">
            <a:avLst/>
          </a:prstGeom>
          <a:noFill/>
        </p:spPr>
        <p:txBody>
          <a:bodyPr wrap="none" rtlCol="0">
            <a:spAutoFit/>
          </a:bodyPr>
          <a:lstStyle/>
          <a:p>
            <a:pPr>
              <a:lnSpc>
                <a:spcPct val="90000"/>
              </a:lnSpc>
            </a:pPr>
            <a:r>
              <a:rPr lang="en-US" sz="2400" dirty="0" smtClean="0"/>
              <a:t>Supposedly the portrait was never</a:t>
            </a:r>
          </a:p>
          <a:p>
            <a:pPr>
              <a:lnSpc>
                <a:spcPct val="90000"/>
              </a:lnSpc>
            </a:pPr>
            <a:r>
              <a:rPr lang="en-US" sz="2400" dirty="0" smtClean="0"/>
              <a:t>finished because the British wouldn’t </a:t>
            </a:r>
          </a:p>
          <a:p>
            <a:pPr>
              <a:lnSpc>
                <a:spcPct val="90000"/>
              </a:lnSpc>
            </a:pPr>
            <a:r>
              <a:rPr lang="en-US" sz="2400" dirty="0" smtClean="0"/>
              <a:t>pose.  </a:t>
            </a:r>
            <a:endParaRPr lang="en-US" sz="2400" dirty="0"/>
          </a:p>
        </p:txBody>
      </p:sp>
    </p:spTree>
    <p:extLst>
      <p:ext uri="{BB962C8B-B14F-4D97-AF65-F5344CB8AC3E}">
        <p14:creationId xmlns:p14="http://schemas.microsoft.com/office/powerpoint/2010/main" val="3033538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Siege of Ticonderoga May 10</a:t>
            </a:r>
            <a:r>
              <a:rPr lang="en-US" baseline="30000" dirty="0" smtClean="0"/>
              <a:t>th</a:t>
            </a:r>
            <a:r>
              <a:rPr lang="en-US" dirty="0" smtClean="0"/>
              <a:t>, 1775</a:t>
            </a:r>
            <a:endParaRPr lang="en-US" dirty="0"/>
          </a:p>
        </p:txBody>
      </p:sp>
      <p:sp>
        <p:nvSpPr>
          <p:cNvPr id="14" name="Content Placeholder 13"/>
          <p:cNvSpPr>
            <a:spLocks noGrp="1"/>
          </p:cNvSpPr>
          <p:nvPr>
            <p:ph idx="1"/>
          </p:nvPr>
        </p:nvSpPr>
        <p:spPr/>
        <p:txBody>
          <a:bodyPr/>
          <a:lstStyle/>
          <a:p>
            <a:r>
              <a:rPr lang="en-US" dirty="0" smtClean="0"/>
              <a:t>Located near the Canadian Line, good distance to plan attack on Boston and the British in Canada</a:t>
            </a:r>
          </a:p>
          <a:p>
            <a:r>
              <a:rPr lang="en-US" dirty="0" smtClean="0"/>
              <a:t>Lead by Ethan Allen and Benedict Arnold (Green Mountain boys-militia)</a:t>
            </a:r>
          </a:p>
          <a:p>
            <a:r>
              <a:rPr lang="en-US" dirty="0" smtClean="0"/>
              <a:t>Surprise attack, crossed Lake Champlain that morning while British were still sleeping.</a:t>
            </a:r>
          </a:p>
          <a:p>
            <a:r>
              <a:rPr lang="en-US" dirty="0" smtClean="0"/>
              <a:t>Provided cannons, guns, ammunition.</a:t>
            </a:r>
          </a:p>
          <a:p>
            <a:endParaRPr lang="en-US" dirty="0" smtClean="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Ticonderoga (First official victory)</a:t>
            </a:r>
            <a:endParaRPr lang="en-US" dirty="0"/>
          </a:p>
        </p:txBody>
      </p:sp>
      <p:sp>
        <p:nvSpPr>
          <p:cNvPr id="4" name="AutoShape 2" descr="http://mrsdrew.pbworks.com/f/FtTiconderog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s://www.awesomestories.com/images/user/38b5e25baf1d71375a50b8af5084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2286000"/>
            <a:ext cx="63817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95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Saratoga (Freeman’s Farm and Bemis Heights) Sept. 19</a:t>
            </a:r>
            <a:r>
              <a:rPr lang="en-US" baseline="30000" dirty="0" smtClean="0"/>
              <a:t>th</a:t>
            </a:r>
            <a:r>
              <a:rPr lang="en-US" dirty="0" smtClean="0"/>
              <a:t>-Oct. 7</a:t>
            </a:r>
            <a:r>
              <a:rPr lang="en-US" baseline="30000" dirty="0" smtClean="0"/>
              <a:t>th</a:t>
            </a:r>
            <a:r>
              <a:rPr lang="en-US" dirty="0" smtClean="0"/>
              <a:t>, 1777</a:t>
            </a:r>
            <a:endParaRPr lang="en-US" dirty="0"/>
          </a:p>
        </p:txBody>
      </p:sp>
      <p:sp>
        <p:nvSpPr>
          <p:cNvPr id="3" name="Content Placeholder 2"/>
          <p:cNvSpPr>
            <a:spLocks noGrp="1"/>
          </p:cNvSpPr>
          <p:nvPr>
            <p:ph idx="1"/>
          </p:nvPr>
        </p:nvSpPr>
        <p:spPr>
          <a:xfrm>
            <a:off x="1522414" y="1676400"/>
            <a:ext cx="9144000" cy="4495800"/>
          </a:xfrm>
        </p:spPr>
        <p:txBody>
          <a:bodyPr>
            <a:normAutofit lnSpcReduction="10000"/>
          </a:bodyPr>
          <a:lstStyle/>
          <a:p>
            <a:r>
              <a:rPr lang="en-US" dirty="0" smtClean="0"/>
              <a:t>British lead by Burgoyne swept in and recaptured Fort Ticonderoga</a:t>
            </a:r>
          </a:p>
          <a:p>
            <a:r>
              <a:rPr lang="en-US" dirty="0" smtClean="0"/>
              <a:t>Trying to finish off the colonists in New York</a:t>
            </a:r>
          </a:p>
          <a:p>
            <a:r>
              <a:rPr lang="en-US" dirty="0" smtClean="0"/>
              <a:t>Freeman’s Farm (due to lack of cooperation) the Colonists lost the battle but had taken out double the amount of British troops</a:t>
            </a:r>
          </a:p>
          <a:p>
            <a:r>
              <a:rPr lang="en-US" dirty="0" smtClean="0"/>
              <a:t>Bemis Heights (second battle at Saratoga): Burgoyne had waited for reinforcements and supplies-never came…was defeated by Benedict Arnold and the Colonist.</a:t>
            </a:r>
          </a:p>
          <a:p>
            <a:r>
              <a:rPr lang="en-US" dirty="0" smtClean="0"/>
              <a:t>Burgoyne surrendered</a:t>
            </a:r>
          </a:p>
          <a:p>
            <a:r>
              <a:rPr lang="en-US" sz="3200" dirty="0" smtClean="0"/>
              <a:t>Important because the French supported the colonists afterwards </a:t>
            </a:r>
            <a:endParaRPr lang="en-US" sz="3200" dirty="0"/>
          </a:p>
        </p:txBody>
      </p:sp>
    </p:spTree>
    <p:extLst>
      <p:ext uri="{BB962C8B-B14F-4D97-AF65-F5344CB8AC3E}">
        <p14:creationId xmlns:p14="http://schemas.microsoft.com/office/powerpoint/2010/main" val="2201044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Saratoga</a:t>
            </a:r>
            <a:endParaRPr lang="en-US" dirty="0"/>
          </a:p>
        </p:txBody>
      </p:sp>
      <p:pic>
        <p:nvPicPr>
          <p:cNvPr id="6146" name="Picture 2" descr="https://encrypted-tbn0.gstatic.com/images?q=tbn:ANd9GcTKST7bhgAzCKMLBg6HYW4ODnweqSUnA8As8KLy0xsFgnVe7q33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8612" y="205740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f/Saratoga_177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612" y="2286000"/>
            <a:ext cx="3480435" cy="38576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nps.gov/nr/twhp/wwwlps/lessons/93saratoga/93images/93img1c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 y="2747961"/>
            <a:ext cx="436245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1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Benedict Arnold???</a:t>
            </a:r>
            <a:endParaRPr lang="en-US" dirty="0"/>
          </a:p>
        </p:txBody>
      </p:sp>
      <p:sp>
        <p:nvSpPr>
          <p:cNvPr id="3" name="Content Placeholder 2"/>
          <p:cNvSpPr>
            <a:spLocks noGrp="1"/>
          </p:cNvSpPr>
          <p:nvPr>
            <p:ph idx="1"/>
          </p:nvPr>
        </p:nvSpPr>
        <p:spPr/>
        <p:txBody>
          <a:bodyPr/>
          <a:lstStyle/>
          <a:p>
            <a:r>
              <a:rPr lang="en-US" dirty="0" smtClean="0"/>
              <a:t>One word: </a:t>
            </a:r>
            <a:r>
              <a:rPr lang="en-US" sz="4000" b="1" dirty="0" smtClean="0"/>
              <a:t>Traitor</a:t>
            </a:r>
          </a:p>
          <a:p>
            <a:r>
              <a:rPr lang="en-US" b="1" dirty="0" smtClean="0"/>
              <a:t>Had an outing with George Washington, did not like </a:t>
            </a:r>
            <a:r>
              <a:rPr lang="en-US" b="1" dirty="0" smtClean="0"/>
              <a:t>his command later.</a:t>
            </a:r>
          </a:p>
          <a:p>
            <a:r>
              <a:rPr lang="en-US" b="1" dirty="0" smtClean="0"/>
              <a:t>Many different reasons…</a:t>
            </a:r>
          </a:p>
          <a:p>
            <a:r>
              <a:rPr lang="en-US" b="1" dirty="0" smtClean="0"/>
              <a:t>He decides to betray his countrymen. </a:t>
            </a:r>
          </a:p>
          <a:p>
            <a:r>
              <a:rPr lang="en-US" b="1" dirty="0" smtClean="0"/>
              <a:t>Becomes a Loyalists and fights for th</a:t>
            </a:r>
            <a:r>
              <a:rPr lang="en-US" b="1" dirty="0" smtClean="0"/>
              <a:t>e British</a:t>
            </a:r>
            <a:endParaRPr lang="en-US" b="1" dirty="0"/>
          </a:p>
        </p:txBody>
      </p:sp>
      <p:pic>
        <p:nvPicPr>
          <p:cNvPr id="5122" name="Picture 2" descr="http://a5.files.biography.com/image/upload/c_fit,cs_srgb,dpr_1.0,h_1200,q_80,w_1200/MTE5NTU2MzE2MTQzNDUzNz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812" y="3352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0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Trenton Dec. 26</a:t>
            </a:r>
            <a:r>
              <a:rPr lang="en-US" baseline="30000" dirty="0" smtClean="0"/>
              <a:t>th</a:t>
            </a:r>
            <a:r>
              <a:rPr lang="en-US" dirty="0" smtClean="0"/>
              <a:t>, 1776</a:t>
            </a:r>
            <a:endParaRPr lang="en-US" dirty="0"/>
          </a:p>
        </p:txBody>
      </p:sp>
      <p:sp>
        <p:nvSpPr>
          <p:cNvPr id="3" name="Content Placeholder 2"/>
          <p:cNvSpPr>
            <a:spLocks noGrp="1"/>
          </p:cNvSpPr>
          <p:nvPr>
            <p:ph idx="1"/>
          </p:nvPr>
        </p:nvSpPr>
        <p:spPr>
          <a:xfrm>
            <a:off x="1522414" y="1752600"/>
            <a:ext cx="9144000" cy="4572000"/>
          </a:xfrm>
        </p:spPr>
        <p:txBody>
          <a:bodyPr>
            <a:normAutofit fontScale="92500"/>
          </a:bodyPr>
          <a:lstStyle/>
          <a:p>
            <a:r>
              <a:rPr lang="en-US" dirty="0" smtClean="0"/>
              <a:t>Darkest hours for the Colonists in the American Revolution, General Howe had taken over Manhattan and most of New York…forcing the colonial army south into New Jersey</a:t>
            </a:r>
          </a:p>
          <a:p>
            <a:r>
              <a:rPr lang="en-US" dirty="0" smtClean="0"/>
              <a:t>Christmas Day, 1776 Washington crosses over the Delaware River</a:t>
            </a:r>
          </a:p>
          <a:p>
            <a:r>
              <a:rPr lang="en-US" dirty="0" smtClean="0"/>
              <a:t>Dec. 26</a:t>
            </a:r>
            <a:r>
              <a:rPr lang="en-US" baseline="30000" dirty="0" smtClean="0"/>
              <a:t>th</a:t>
            </a:r>
            <a:r>
              <a:rPr lang="en-US" dirty="0" smtClean="0"/>
              <a:t>, attacks Hessians lead by Johann </a:t>
            </a:r>
            <a:r>
              <a:rPr lang="en-US" dirty="0" err="1" smtClean="0"/>
              <a:t>Rall</a:t>
            </a:r>
            <a:r>
              <a:rPr lang="en-US" dirty="0" smtClean="0"/>
              <a:t>, who was fatally wounded…with the surprise attack Washington’s troops win victory having killed only 22 Hessians, wounding 92, and capturing 918 soldiers.</a:t>
            </a:r>
          </a:p>
          <a:p>
            <a:r>
              <a:rPr lang="en-US" dirty="0" smtClean="0"/>
              <a:t>Charles Cornwallis tries to trap Washington at Trenton…</a:t>
            </a:r>
          </a:p>
          <a:p>
            <a:r>
              <a:rPr lang="en-US" dirty="0" smtClean="0"/>
              <a:t>Being unable to get to Trenton, Cornwallis stations his men right outside the town. Washington has his men light camp fires well at the same time escaping to the North towards Princeton, which he takes on Jan. 3, 1777.</a:t>
            </a:r>
            <a:endParaRPr lang="en-US" dirty="0"/>
          </a:p>
        </p:txBody>
      </p:sp>
    </p:spTree>
    <p:extLst>
      <p:ext uri="{BB962C8B-B14F-4D97-AF65-F5344CB8AC3E}">
        <p14:creationId xmlns:p14="http://schemas.microsoft.com/office/powerpoint/2010/main" val="1062518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Trenton</a:t>
            </a:r>
            <a:endParaRPr lang="en-US" dirty="0"/>
          </a:p>
        </p:txBody>
      </p:sp>
      <p:pic>
        <p:nvPicPr>
          <p:cNvPr id="4098" name="Picture 2" descr="http://cdn.history.com/sites/2/2013/11/Battle-of-Trenton-Princeton-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2" y="2133600"/>
            <a:ext cx="10029825" cy="327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45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Guilford Courthouse March 15</a:t>
            </a:r>
            <a:r>
              <a:rPr lang="en-US" baseline="30000" dirty="0" smtClean="0"/>
              <a:t>th</a:t>
            </a:r>
            <a:r>
              <a:rPr lang="en-US" dirty="0"/>
              <a:t>,</a:t>
            </a:r>
            <a:r>
              <a:rPr lang="en-US" dirty="0" smtClean="0"/>
              <a:t> 1781</a:t>
            </a:r>
            <a:endParaRPr lang="en-US" dirty="0"/>
          </a:p>
        </p:txBody>
      </p:sp>
      <p:sp>
        <p:nvSpPr>
          <p:cNvPr id="3" name="Content Placeholder 2"/>
          <p:cNvSpPr>
            <a:spLocks noGrp="1"/>
          </p:cNvSpPr>
          <p:nvPr>
            <p:ph idx="1"/>
          </p:nvPr>
        </p:nvSpPr>
        <p:spPr>
          <a:xfrm>
            <a:off x="1522414" y="1752600"/>
            <a:ext cx="9144000" cy="4495800"/>
          </a:xfrm>
        </p:spPr>
        <p:txBody>
          <a:bodyPr>
            <a:normAutofit fontScale="92500" lnSpcReduction="10000"/>
          </a:bodyPr>
          <a:lstStyle/>
          <a:p>
            <a:r>
              <a:rPr lang="en-US" dirty="0" smtClean="0"/>
              <a:t>Charles Cornwallis in hopes of taking the southern colonies had moved his men south (after the French start helping in the North)</a:t>
            </a:r>
          </a:p>
          <a:p>
            <a:r>
              <a:rPr lang="en-US" dirty="0" smtClean="0"/>
              <a:t>The south had more loyalists, hoping to gain more support so latter British could take the North</a:t>
            </a:r>
          </a:p>
          <a:p>
            <a:pPr lvl="1"/>
            <a:r>
              <a:rPr lang="en-US" dirty="0" smtClean="0"/>
              <a:t>Worked in that the British had taken Savanah, Georgia, and Charleston, SC.</a:t>
            </a:r>
          </a:p>
          <a:p>
            <a:r>
              <a:rPr lang="en-US" dirty="0" smtClean="0"/>
              <a:t>Major victory at King’s Mountain for the Colonist…moved Cornwallis to Guildford county.</a:t>
            </a:r>
          </a:p>
          <a:p>
            <a:r>
              <a:rPr lang="en-US" dirty="0" smtClean="0"/>
              <a:t>Colonists lead by </a:t>
            </a:r>
            <a:r>
              <a:rPr lang="en-US" dirty="0" err="1" smtClean="0"/>
              <a:t>Nathaneal</a:t>
            </a:r>
            <a:r>
              <a:rPr lang="en-US" dirty="0" smtClean="0"/>
              <a:t> Greene took out most of Cornwallis’ men and supplies making him retreat from taking the Carolinas-however colonist lost this battle due to the colonist retreating.</a:t>
            </a:r>
          </a:p>
          <a:p>
            <a:r>
              <a:rPr lang="en-US" dirty="0" smtClean="0"/>
              <a:t>This forces Cornwallis to head to Virginia in hopes of getting more reinforcements. </a:t>
            </a:r>
          </a:p>
        </p:txBody>
      </p:sp>
    </p:spTree>
    <p:extLst>
      <p:ext uri="{BB962C8B-B14F-4D97-AF65-F5344CB8AC3E}">
        <p14:creationId xmlns:p14="http://schemas.microsoft.com/office/powerpoint/2010/main" val="1892123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601</Words>
  <Application>Microsoft Office PowerPoint</Application>
  <PresentationFormat>Custom</PresentationFormat>
  <Paragraphs>49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Consolas</vt:lpstr>
      <vt:lpstr>Corbel</vt:lpstr>
      <vt:lpstr>Chalkboard 16x9</vt:lpstr>
      <vt:lpstr>Famous Battles during the American Revolution</vt:lpstr>
      <vt:lpstr>Siege of Ticonderoga May 10th, 1775</vt:lpstr>
      <vt:lpstr>Fort Ticonderoga (First official victory)</vt:lpstr>
      <vt:lpstr>Battle of Saratoga (Freeman’s Farm and Bemis Heights) Sept. 19th-Oct. 7th, 1777</vt:lpstr>
      <vt:lpstr>Battle of Saratoga</vt:lpstr>
      <vt:lpstr>Who is Benedict Arnold???</vt:lpstr>
      <vt:lpstr>Battle of Trenton Dec. 26th, 1776</vt:lpstr>
      <vt:lpstr>Battle of Trenton</vt:lpstr>
      <vt:lpstr>Battle of Guilford Courthouse March 15th, 1781</vt:lpstr>
      <vt:lpstr>Battle of Guilford Courthouse</vt:lpstr>
      <vt:lpstr>Battle of Yorktown Sept. 28th,-October 17th, 1781</vt:lpstr>
      <vt:lpstr>Battle of Yorktown</vt:lpstr>
      <vt:lpstr>Treaty of Paris 1783</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2015-09-28T17:08:21Z</dcterms:created>
  <dcterms:modified xsi:type="dcterms:W3CDTF">2015-09-28T20:25:38Z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