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2" r:id="rId6"/>
    <p:sldId id="264" r:id="rId7"/>
    <p:sldId id="266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30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289" r:id="rId39"/>
    <p:sldId id="290" r:id="rId40"/>
    <p:sldId id="300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64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FEE5-6A86-4656-9C12-AE7C92E00225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9BE1-CD9D-468B-A94F-78CC88EF1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FEE5-6A86-4656-9C12-AE7C92E00225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9BE1-CD9D-468B-A94F-78CC88EF1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FEE5-6A86-4656-9C12-AE7C92E00225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9BE1-CD9D-468B-A94F-78CC88EF1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FEE5-6A86-4656-9C12-AE7C92E00225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9BE1-CD9D-468B-A94F-78CC88EF1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FEE5-6A86-4656-9C12-AE7C92E00225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9BE1-CD9D-468B-A94F-78CC88EF1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FEE5-6A86-4656-9C12-AE7C92E00225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9BE1-CD9D-468B-A94F-78CC88EF1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FEE5-6A86-4656-9C12-AE7C92E00225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9BE1-CD9D-468B-A94F-78CC88EF1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FEE5-6A86-4656-9C12-AE7C92E00225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9BE1-CD9D-468B-A94F-78CC88EF1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FEE5-6A86-4656-9C12-AE7C92E00225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9BE1-CD9D-468B-A94F-78CC88EF1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FEE5-6A86-4656-9C12-AE7C92E00225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9BE1-CD9D-468B-A94F-78CC88EF1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0FEE5-6A86-4656-9C12-AE7C92E00225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E9BE1-CD9D-468B-A94F-78CC88EF1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20FEE5-6A86-4656-9C12-AE7C92E00225}" type="datetimeFigureOut">
              <a:rPr lang="en-US" smtClean="0"/>
              <a:pPr/>
              <a:t>10/2/2014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E9BE1-CD9D-468B-A94F-78CC88EF104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audio" Target="../media/audio1.wav"/><Relationship Id="rId7" Type="http://schemas.openxmlformats.org/officeDocument/2006/relationships/image" Target="../media/image23.wm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wmf"/><Relationship Id="rId5" Type="http://schemas.openxmlformats.org/officeDocument/2006/relationships/image" Target="../media/image21.wmf"/><Relationship Id="rId4" Type="http://schemas.openxmlformats.org/officeDocument/2006/relationships/image" Target="../media/image20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utsidethebeltway.com/wp-content/uploads/2013/08/Constitutional-Conven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10399424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6002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 eaLnBrk="1" hangingPunct="1"/>
            <a:r>
              <a:rPr lang="en-US" sz="5600" dirty="0" smtClean="0"/>
              <a:t>Constitutional Convention</a:t>
            </a:r>
            <a:endParaRPr lang="en-US" sz="41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animBg="1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3"/>
          <p:cNvSpPr txBox="1">
            <a:spLocks noChangeArrowheads="1"/>
          </p:cNvSpPr>
          <p:nvPr/>
        </p:nvSpPr>
        <p:spPr bwMode="auto">
          <a:xfrm>
            <a:off x="762000" y="152400"/>
            <a:ext cx="7772400" cy="22875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latin typeface="Heather" pitchFamily="2" charset="0"/>
              </a:rPr>
              <a:t>Small states wanted equal representation no matter the population.</a:t>
            </a:r>
          </a:p>
        </p:txBody>
      </p:sp>
      <p:sp>
        <p:nvSpPr>
          <p:cNvPr id="5124" name="WordArt 4"/>
          <p:cNvSpPr>
            <a:spLocks noChangeArrowheads="1" noChangeShapeType="1" noTextEdit="1"/>
          </p:cNvSpPr>
          <p:nvPr/>
        </p:nvSpPr>
        <p:spPr bwMode="auto">
          <a:xfrm>
            <a:off x="990600" y="3276600"/>
            <a:ext cx="7696200" cy="43815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Heather"/>
              </a:rPr>
              <a:t>"New Jersey Plan"</a:t>
            </a:r>
          </a:p>
        </p:txBody>
      </p:sp>
      <p:pic>
        <p:nvPicPr>
          <p:cNvPr id="6148" name="Picture 5" descr="C:\Documents and Settings\Karyn\Application Data\Microsoft\Media Catalog\Downloaded Clips\cl0\MP00602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733800"/>
            <a:ext cx="2286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Documents and Settings\Karyn\Application Data\Microsoft\Media Catalog\Downloaded Clips\cl0\MP00579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304800"/>
            <a:ext cx="6477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WordArt 3"/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7924800" cy="28194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en-US" b="1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Heather"/>
              </a:rPr>
              <a:t>Connecticut Plan</a:t>
            </a:r>
          </a:p>
        </p:txBody>
      </p:sp>
      <p:sp>
        <p:nvSpPr>
          <p:cNvPr id="7172" name="TextBox 5"/>
          <p:cNvSpPr txBox="1">
            <a:spLocks noChangeArrowheads="1"/>
          </p:cNvSpPr>
          <p:nvPr/>
        </p:nvSpPr>
        <p:spPr bwMode="auto">
          <a:xfrm>
            <a:off x="1447800" y="3581400"/>
            <a:ext cx="6172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6600" b="1" i="1" dirty="0"/>
              <a:t>Or </a:t>
            </a:r>
          </a:p>
          <a:p>
            <a:pPr algn="ctr"/>
            <a:r>
              <a:rPr lang="en-US" sz="6600" b="1" i="1" dirty="0"/>
              <a:t>The </a:t>
            </a:r>
            <a:r>
              <a:rPr lang="en-US" sz="6600" b="1" i="1" dirty="0">
                <a:latin typeface="Old English Text MT" pitchFamily="66" charset="0"/>
              </a:rPr>
              <a:t>Great</a:t>
            </a:r>
            <a:r>
              <a:rPr lang="en-US" sz="6600" b="1" i="1" dirty="0"/>
              <a:t> Compromise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1600200" y="0"/>
            <a:ext cx="5638800" cy="990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Heather"/>
              </a:rPr>
              <a:t>Solution</a:t>
            </a: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676400" y="1143000"/>
            <a:ext cx="5486400" cy="823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u="sng" dirty="0">
                <a:latin typeface="Heather" pitchFamily="2" charset="0"/>
              </a:rPr>
              <a:t>Two Houses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143000" y="2209800"/>
            <a:ext cx="7086600" cy="22875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Heather" pitchFamily="2" charset="0"/>
              </a:rPr>
              <a:t> 1. One based on population – “House of Representatives”</a:t>
            </a:r>
          </a:p>
        </p:txBody>
      </p:sp>
      <p:sp>
        <p:nvSpPr>
          <p:cNvPr id="6149" name="Text Box 5"/>
          <p:cNvSpPr txBox="1">
            <a:spLocks noChangeArrowheads="1"/>
          </p:cNvSpPr>
          <p:nvPr/>
        </p:nvSpPr>
        <p:spPr bwMode="auto">
          <a:xfrm>
            <a:off x="762000" y="4572000"/>
            <a:ext cx="7848600" cy="1555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Heather" pitchFamily="2" charset="0"/>
              </a:rPr>
              <a:t>   2. One based on equal representation – “Senate”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autoUpdateAnimBg="0"/>
      <p:bldP spid="6149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1219200" y="990600"/>
            <a:ext cx="7162800" cy="990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Heather"/>
              </a:rPr>
              <a:t>Problem 2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914400" y="5181600"/>
            <a:ext cx="7848600" cy="1555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latin typeface="Heather" pitchFamily="2" charset="0"/>
              </a:rPr>
              <a:t>How to count slaves in state’s population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76400"/>
            <a:ext cx="7848600" cy="3429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62000" y="609600"/>
            <a:ext cx="7848600" cy="22875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latin typeface="Heather" pitchFamily="2" charset="0"/>
              </a:rPr>
              <a:t>Southern States want to count their slaves as part of their population.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124200"/>
            <a:ext cx="8001000" cy="345598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8077200" cy="3109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latin typeface="Heather" pitchFamily="2" charset="0"/>
              </a:rPr>
              <a:t>Northern</a:t>
            </a:r>
            <a:r>
              <a:rPr lang="en-US" b="1" dirty="0">
                <a:latin typeface="Heather" pitchFamily="2" charset="0"/>
              </a:rPr>
              <a:t> </a:t>
            </a:r>
            <a:r>
              <a:rPr lang="en-US" sz="4800" b="1" dirty="0">
                <a:latin typeface="Heather" pitchFamily="2" charset="0"/>
              </a:rPr>
              <a:t>States</a:t>
            </a:r>
            <a:r>
              <a:rPr lang="en-US" b="1" dirty="0">
                <a:latin typeface="Heather" pitchFamily="2" charset="0"/>
              </a:rPr>
              <a:t> </a:t>
            </a:r>
            <a:r>
              <a:rPr lang="en-US" sz="4800" b="1" dirty="0">
                <a:latin typeface="Heather" pitchFamily="2" charset="0"/>
              </a:rPr>
              <a:t>did not want to count slaves in order to keep control of Congress.</a:t>
            </a:r>
            <a:endParaRPr lang="en-US" b="1" dirty="0">
              <a:latin typeface="Heather" pitchFamily="2" charset="0"/>
            </a:endParaRPr>
          </a:p>
        </p:txBody>
      </p:sp>
      <p:pic>
        <p:nvPicPr>
          <p:cNvPr id="20482" name="Picture 2" descr="http://static01.nyt.com/images/2010/11/01/timestopics/slave3/slave3-sfSpa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1032" y="3415496"/>
            <a:ext cx="5077968" cy="32139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WordArt 2"/>
          <p:cNvSpPr>
            <a:spLocks noChangeArrowheads="1" noChangeShapeType="1" noTextEdit="1"/>
          </p:cNvSpPr>
          <p:nvPr/>
        </p:nvSpPr>
        <p:spPr bwMode="auto">
          <a:xfrm>
            <a:off x="1066800" y="203200"/>
            <a:ext cx="7162800" cy="1016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Heather"/>
              </a:rPr>
              <a:t>Solution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838200" y="1295400"/>
            <a:ext cx="7848600" cy="823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 dirty="0">
                <a:latin typeface="Heather" pitchFamily="2" charset="0"/>
              </a:rPr>
              <a:t>Three-Fifths Compromise</a:t>
            </a: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762000" y="4800600"/>
            <a:ext cx="7772400" cy="1555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latin typeface="Heather" pitchFamily="2" charset="0"/>
              </a:rPr>
              <a:t>Each slave would count as 3/5’s of other persons.</a:t>
            </a:r>
          </a:p>
        </p:txBody>
      </p:sp>
      <p:pic>
        <p:nvPicPr>
          <p:cNvPr id="12293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2362200"/>
            <a:ext cx="7924800" cy="2438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autoUpdateAnimBg="0"/>
      <p:bldP spid="10247" grpId="0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WordArt 2"/>
          <p:cNvSpPr>
            <a:spLocks noChangeArrowheads="1" noChangeShapeType="1" noTextEdit="1"/>
          </p:cNvSpPr>
          <p:nvPr/>
        </p:nvSpPr>
        <p:spPr bwMode="auto">
          <a:xfrm>
            <a:off x="1066800" y="990600"/>
            <a:ext cx="7391400" cy="7524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Heather"/>
              </a:rPr>
              <a:t>Problem 3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838200" y="5562600"/>
            <a:ext cx="7620000" cy="823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dirty="0">
                <a:latin typeface="Heather" pitchFamily="2" charset="0"/>
              </a:rPr>
              <a:t>Slave Trade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752600"/>
            <a:ext cx="7199313" cy="36845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static4.wikia.nocookie.net/disney/images/1/12/Sinking_ship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56160" cy="6858000"/>
          </a:xfrm>
          <a:prstGeom prst="rect">
            <a:avLst/>
          </a:prstGeom>
          <a:noFill/>
        </p:spPr>
      </p:pic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609600" y="0"/>
            <a:ext cx="7848600" cy="3046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Heather" pitchFamily="2" charset="0"/>
              </a:rPr>
              <a:t>Northern States wanted Congress to have the power to control trade with other countries.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772400" cy="301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latin typeface="Heather" pitchFamily="2" charset="0"/>
              </a:rPr>
              <a:t>Southern States were afraid that Congress would stop the slave trade.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2687" y="3276600"/>
            <a:ext cx="7199313" cy="32273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1371600" y="3200400"/>
            <a:ext cx="6553200" cy="3581400"/>
          </a:xfrm>
          <a:custGeom>
            <a:avLst/>
            <a:gdLst>
              <a:gd name="T0" fmla="*/ 3276600 w 21600"/>
              <a:gd name="T1" fmla="*/ 0 h 21600"/>
              <a:gd name="T2" fmla="*/ 959619 w 21600"/>
              <a:gd name="T3" fmla="*/ 524443 h 21600"/>
              <a:gd name="T4" fmla="*/ 0 w 21600"/>
              <a:gd name="T5" fmla="*/ 1790700 h 21600"/>
              <a:gd name="T6" fmla="*/ 959619 w 21600"/>
              <a:gd name="T7" fmla="*/ 3056957 h 21600"/>
              <a:gd name="T8" fmla="*/ 3276600 w 21600"/>
              <a:gd name="T9" fmla="*/ 3581400 h 21600"/>
              <a:gd name="T10" fmla="*/ 5593581 w 21600"/>
              <a:gd name="T11" fmla="*/ 3056957 h 21600"/>
              <a:gd name="T12" fmla="*/ 6553200 w 21600"/>
              <a:gd name="T13" fmla="*/ 1790700 h 21600"/>
              <a:gd name="T14" fmla="*/ 5593581 w 21600"/>
              <a:gd name="T15" fmla="*/ 524443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Events and Economic conditions after the Revolutionary War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Economic depression</a:t>
            </a:r>
          </a:p>
          <a:p>
            <a:r>
              <a:rPr lang="en-US" dirty="0" smtClean="0"/>
              <a:t>No states south of Pennsylvania abolished slavery</a:t>
            </a:r>
          </a:p>
          <a:p>
            <a:r>
              <a:rPr lang="en-US" dirty="0" smtClean="0"/>
              <a:t>Shay’s Rebellion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38914" name="Picture 2" descr="http://www.carolana.com/SC/Revolution/Images/Revol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1" y="2819400"/>
            <a:ext cx="3657599" cy="3581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8077200" cy="1555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latin typeface="Heather" pitchFamily="2" charset="0"/>
              </a:rPr>
              <a:t>“Commerce and Slave Trade Compromise”</a:t>
            </a: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85800" y="3276600"/>
            <a:ext cx="7924800" cy="30469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4800" b="1" dirty="0">
                <a:latin typeface="Heather" pitchFamily="2" charset="0"/>
              </a:rPr>
              <a:t>Congress can control trade </a:t>
            </a:r>
            <a:r>
              <a:rPr lang="en-US" sz="4800" b="1" dirty="0" smtClean="0">
                <a:latin typeface="Heather" pitchFamily="2" charset="0"/>
              </a:rPr>
              <a:t>and </a:t>
            </a:r>
            <a:r>
              <a:rPr lang="en-US" sz="4800" b="1" smtClean="0">
                <a:latin typeface="Heather" pitchFamily="2" charset="0"/>
              </a:rPr>
              <a:t>tax imports but </a:t>
            </a:r>
            <a:r>
              <a:rPr lang="en-US" sz="4800" b="1" dirty="0">
                <a:latin typeface="Heather" pitchFamily="2" charset="0"/>
              </a:rPr>
              <a:t>will leave slave trade alone for 20 years.</a:t>
            </a:r>
          </a:p>
        </p:txBody>
      </p:sp>
      <p:sp>
        <p:nvSpPr>
          <p:cNvPr id="2" name="WordArt 5"/>
          <p:cNvSpPr>
            <a:spLocks noChangeArrowheads="1" noChangeShapeType="1" noTextEdit="1"/>
          </p:cNvSpPr>
          <p:nvPr/>
        </p:nvSpPr>
        <p:spPr bwMode="auto">
          <a:xfrm>
            <a:off x="990600" y="0"/>
            <a:ext cx="7086600" cy="1295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Heather"/>
              </a:rPr>
              <a:t>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utoUpdateAnimBg="0"/>
      <p:bldP spid="16388" grpId="0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3"/>
          <p:cNvSpPr>
            <a:spLocks noChangeArrowheads="1" noChangeShapeType="1" noTextEdit="1"/>
          </p:cNvSpPr>
          <p:nvPr/>
        </p:nvSpPr>
        <p:spPr bwMode="auto">
          <a:xfrm>
            <a:off x="1143000" y="838200"/>
            <a:ext cx="7162800" cy="914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Heather"/>
              </a:rPr>
              <a:t>Problem 4</a:t>
            </a:r>
          </a:p>
        </p:txBody>
      </p:sp>
      <p:pic>
        <p:nvPicPr>
          <p:cNvPr id="17411" name="Picture 4" descr="C:\Documents and Settings\Karyn\Application Data\Microsoft\Media Catalog\Downloaded Clips\cl45\j0174041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752600"/>
            <a:ext cx="7924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838200" y="4800600"/>
            <a:ext cx="7772400" cy="1555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latin typeface="Heather" pitchFamily="2" charset="0"/>
              </a:rPr>
              <a:t>How to elect a President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3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22875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latin typeface="Heather" pitchFamily="2" charset="0"/>
              </a:rPr>
              <a:t>Some felt that Congress should elect the President.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685800" y="4343400"/>
            <a:ext cx="7848600" cy="22875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latin typeface="Heather" pitchFamily="2" charset="0"/>
              </a:rPr>
              <a:t>The average person does not know enough to elect a President.</a:t>
            </a:r>
          </a:p>
        </p:txBody>
      </p:sp>
      <p:pic>
        <p:nvPicPr>
          <p:cNvPr id="18437" name="Picture 5" descr="C:\Documents and Settings\Karyn\Application Data\Microsoft\Media Catalog\Downloaded Clips\cl0\tn00047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362200"/>
            <a:ext cx="5410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762000" y="304800"/>
            <a:ext cx="7543800" cy="22875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latin typeface="Heather" pitchFamily="2" charset="0"/>
              </a:rPr>
              <a:t>Others felt that the citizens should elect the President.</a:t>
            </a:r>
          </a:p>
        </p:txBody>
      </p:sp>
      <p:pic>
        <p:nvPicPr>
          <p:cNvPr id="19459" name="Picture 3" descr="C:\Documents and Settings\Karyn\Application Data\Microsoft\Media Catalog\Downloaded Clips\cl57\j0219098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2819400"/>
            <a:ext cx="2590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2"/>
          <p:cNvSpPr>
            <a:spLocks noChangeArrowheads="1" noChangeShapeType="1" noTextEdit="1"/>
          </p:cNvSpPr>
          <p:nvPr/>
        </p:nvSpPr>
        <p:spPr bwMode="auto">
          <a:xfrm>
            <a:off x="1066800" y="0"/>
            <a:ext cx="7086600" cy="1371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Herald"/>
              </a:rPr>
              <a:t>Solution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990600" y="2057400"/>
            <a:ext cx="7772400" cy="8239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latin typeface="Heather" pitchFamily="2" charset="0"/>
              </a:rPr>
              <a:t>“Electoral College”</a:t>
            </a: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1066800" y="3352800"/>
            <a:ext cx="7543800" cy="301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latin typeface="Heather" pitchFamily="2" charset="0"/>
              </a:rPr>
              <a:t>Citizens would vote for electors and the electors would elect the President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utoUpdateAnimBg="0"/>
      <p:bldP spid="20484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WordArt 2"/>
          <p:cNvSpPr>
            <a:spLocks noChangeArrowheads="1" noChangeShapeType="1" noTextEdit="1"/>
          </p:cNvSpPr>
          <p:nvPr/>
        </p:nvSpPr>
        <p:spPr bwMode="auto">
          <a:xfrm>
            <a:off x="1066800" y="914400"/>
            <a:ext cx="7391400" cy="9906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Heather"/>
              </a:rPr>
              <a:t>Problem 5</a:t>
            </a: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762000" y="4800600"/>
            <a:ext cx="7924800" cy="1555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latin typeface="Heather" pitchFamily="2" charset="0"/>
              </a:rPr>
              <a:t>National Government Becoming </a:t>
            </a:r>
            <a:r>
              <a:rPr lang="en-US" sz="4800" b="1" u="sng" dirty="0">
                <a:latin typeface="Heather" pitchFamily="2" charset="0"/>
              </a:rPr>
              <a:t>too</a:t>
            </a:r>
            <a:r>
              <a:rPr lang="en-US" sz="4800" b="1" dirty="0">
                <a:latin typeface="Heather" pitchFamily="2" charset="0"/>
              </a:rPr>
              <a:t> Powerful</a:t>
            </a:r>
          </a:p>
        </p:txBody>
      </p:sp>
      <p:pic>
        <p:nvPicPr>
          <p:cNvPr id="21510" name="Picture 7" descr="C:\Documents and Settings\Karyn\Application Data\Microsoft\Media Catalog\Downloaded Clips\cl0\MP00224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1676400"/>
            <a:ext cx="5638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9" descr="C:\Documents and Settings\Karyn\Application Data\Microsoft\Media Catalog\Downloaded Clips\cl0\tn00047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9000" y="1828800"/>
            <a:ext cx="2354263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ota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762000" y="304800"/>
            <a:ext cx="7848600" cy="301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latin typeface="Heather" pitchFamily="2" charset="0"/>
              </a:rPr>
              <a:t>Anti-Federalists afraid states would lose power and people would lose rights.</a:t>
            </a:r>
          </a:p>
        </p:txBody>
      </p:sp>
      <p:pic>
        <p:nvPicPr>
          <p:cNvPr id="22531" name="Picture 3" descr="C:\Documents and Settings\Karyn\Application Data\Microsoft\Media Catalog\Downloaded Clips\cl0\MP00224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3505200"/>
            <a:ext cx="3810000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3429000"/>
            <a:ext cx="3352800" cy="2828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2533" name="AutoShape 5"/>
          <p:cNvSpPr>
            <a:spLocks noChangeArrowheads="1"/>
          </p:cNvSpPr>
          <p:nvPr/>
        </p:nvSpPr>
        <p:spPr bwMode="auto">
          <a:xfrm>
            <a:off x="1143000" y="4038600"/>
            <a:ext cx="2514600" cy="1447800"/>
          </a:xfrm>
          <a:custGeom>
            <a:avLst/>
            <a:gdLst>
              <a:gd name="T0" fmla="*/ 1257300 w 21600"/>
              <a:gd name="T1" fmla="*/ 0 h 21600"/>
              <a:gd name="T2" fmla="*/ 368226 w 21600"/>
              <a:gd name="T3" fmla="*/ 212009 h 21600"/>
              <a:gd name="T4" fmla="*/ 0 w 21600"/>
              <a:gd name="T5" fmla="*/ 723900 h 21600"/>
              <a:gd name="T6" fmla="*/ 368226 w 21600"/>
              <a:gd name="T7" fmla="*/ 1235791 h 21600"/>
              <a:gd name="T8" fmla="*/ 1257300 w 21600"/>
              <a:gd name="T9" fmla="*/ 1447800 h 21600"/>
              <a:gd name="T10" fmla="*/ 2146374 w 21600"/>
              <a:gd name="T11" fmla="*/ 1235791 h 21600"/>
              <a:gd name="T12" fmla="*/ 2514600 w 21600"/>
              <a:gd name="T13" fmla="*/ 723900 h 21600"/>
              <a:gd name="T14" fmla="*/ 2146374 w 21600"/>
              <a:gd name="T15" fmla="*/ 21200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AutoShape 6"/>
          <p:cNvSpPr>
            <a:spLocks noChangeArrowheads="1"/>
          </p:cNvSpPr>
          <p:nvPr/>
        </p:nvSpPr>
        <p:spPr bwMode="auto">
          <a:xfrm>
            <a:off x="5257800" y="4038600"/>
            <a:ext cx="2514600" cy="1447800"/>
          </a:xfrm>
          <a:custGeom>
            <a:avLst/>
            <a:gdLst>
              <a:gd name="T0" fmla="*/ 1257300 w 21600"/>
              <a:gd name="T1" fmla="*/ 0 h 21600"/>
              <a:gd name="T2" fmla="*/ 368226 w 21600"/>
              <a:gd name="T3" fmla="*/ 212009 h 21600"/>
              <a:gd name="T4" fmla="*/ 0 w 21600"/>
              <a:gd name="T5" fmla="*/ 723900 h 21600"/>
              <a:gd name="T6" fmla="*/ 368226 w 21600"/>
              <a:gd name="T7" fmla="*/ 1235791 h 21600"/>
              <a:gd name="T8" fmla="*/ 1257300 w 21600"/>
              <a:gd name="T9" fmla="*/ 1447800 h 21600"/>
              <a:gd name="T10" fmla="*/ 2146374 w 21600"/>
              <a:gd name="T11" fmla="*/ 1235791 h 21600"/>
              <a:gd name="T12" fmla="*/ 2514600 w 21600"/>
              <a:gd name="T13" fmla="*/ 723900 h 21600"/>
              <a:gd name="T14" fmla="*/ 2146374 w 21600"/>
              <a:gd name="T15" fmla="*/ 212009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oo-ga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838200" y="533400"/>
            <a:ext cx="7772400" cy="22875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latin typeface="Heather" pitchFamily="2" charset="0"/>
              </a:rPr>
              <a:t>Federalists felt a strong national government was </a:t>
            </a:r>
            <a:r>
              <a:rPr lang="en-US" sz="4800" b="1">
                <a:latin typeface="Heather" pitchFamily="2" charset="0"/>
              </a:rPr>
              <a:t>the </a:t>
            </a:r>
            <a:r>
              <a:rPr lang="en-US" sz="4800" b="1" smtClean="0">
                <a:latin typeface="Heather" pitchFamily="2" charset="0"/>
              </a:rPr>
              <a:t>only way</a:t>
            </a:r>
            <a:r>
              <a:rPr lang="en-US" sz="4800" b="1" smtClean="0">
                <a:latin typeface="Heather" pitchFamily="2" charset="0"/>
              </a:rPr>
              <a:t> </a:t>
            </a:r>
            <a:r>
              <a:rPr lang="en-US" sz="4800" b="1" dirty="0">
                <a:latin typeface="Heather" pitchFamily="2" charset="0"/>
              </a:rPr>
              <a:t>to survive.</a:t>
            </a:r>
          </a:p>
        </p:txBody>
      </p:sp>
      <p:pic>
        <p:nvPicPr>
          <p:cNvPr id="8194" name="Picture 2" descr="http://cdn.breitbart.com/mediaserver/Breitbart/Big-Government/2013/Barack%20and%20Michelle/obama_OMG_A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2971800"/>
            <a:ext cx="4524375" cy="3390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762000" y="76200"/>
            <a:ext cx="7848600" cy="1371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Heather"/>
              </a:rPr>
              <a:t>Solution</a:t>
            </a: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00200"/>
            <a:ext cx="1371600" cy="17526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0" y="4800600"/>
            <a:ext cx="1524000" cy="20574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579938"/>
            <a:ext cx="2184400" cy="227806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pic>
        <p:nvPicPr>
          <p:cNvPr id="2458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1371600"/>
            <a:ext cx="1905000" cy="24622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981200" y="3429000"/>
            <a:ext cx="5334000" cy="70788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b="1" i="1" u="sng" dirty="0">
                <a:latin typeface="Heather" pitchFamily="2" charset="0"/>
              </a:rPr>
              <a:t>Bill of Rights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371600" y="2057400"/>
            <a:ext cx="2590800" cy="76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1" dirty="0"/>
              <a:t>Religion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4724400" y="1752600"/>
            <a:ext cx="2514600" cy="76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1" dirty="0"/>
              <a:t>Assembly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1066800" y="4343400"/>
            <a:ext cx="1905000" cy="76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1" dirty="0"/>
              <a:t>Speech</a:t>
            </a: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6705600" y="4267200"/>
            <a:ext cx="2209800" cy="76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i="1" dirty="0"/>
              <a:t>Petition</a:t>
            </a:r>
          </a:p>
        </p:txBody>
      </p:sp>
      <p:pic>
        <p:nvPicPr>
          <p:cNvPr id="2" name="Picture 1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0" y="4648200"/>
            <a:ext cx="2057400" cy="18288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4495800" y="6096000"/>
            <a:ext cx="1616075" cy="7620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4400" b="1" i="1"/>
              <a:t>Press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458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2458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45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2458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5" grpId="0" autoUpdateAnimBg="0"/>
      <p:bldP spid="24586" grpId="0" autoUpdateAnimBg="0"/>
      <p:bldP spid="24587" grpId="0" autoUpdateAnimBg="0"/>
      <p:bldP spid="24588" grpId="0" autoUpdateAnimBg="0"/>
      <p:bldP spid="24589" grpId="0" autoUpdateAnimBg="0"/>
      <p:bldP spid="24591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federalists1301.weebly.com/uploads/1/8/3/2/18328527/3527517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7143750" cy="47148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90600" y="228600"/>
            <a:ext cx="708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 BLANCA" pitchFamily="2" charset="0"/>
              </a:rPr>
              <a:t>Federalist 		    vs.	</a:t>
            </a:r>
            <a:r>
              <a:rPr lang="en-US" sz="2800" dirty="0" smtClean="0">
                <a:latin typeface="AR BLANCA" pitchFamily="2" charset="0"/>
              </a:rPr>
              <a:t>Anti-Federalist</a:t>
            </a:r>
            <a:endParaRPr lang="en-US" sz="2800" dirty="0">
              <a:latin typeface="AR BLANCA" pitchFamily="2" charset="0"/>
            </a:endParaRPr>
          </a:p>
        </p:txBody>
      </p:sp>
      <p:pic>
        <p:nvPicPr>
          <p:cNvPr id="1032" name="Picture 8" descr="http://www.game-art-hq.com/wp-content/uploads/2012/11/Final-Fight-Logo-Render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2776537"/>
            <a:ext cx="3429000" cy="21002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Shays’ Rebellion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00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Started in 1786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Hard taxes to pay off the States war debt made Massachusetts farmers rebel.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Led by Daniel Shay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Created panic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This made many people feel that a strong government was needed to control such violent acts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1600200"/>
            <a:ext cx="3467100" cy="4078941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jonathanturley.files.wordpress.com/2012/01/constitut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10590175" cy="7010400"/>
          </a:xfrm>
          <a:prstGeom prst="rect">
            <a:avLst/>
          </a:prstGeom>
          <a:noFill/>
        </p:spPr>
      </p:pic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r>
              <a:rPr lang="en-US" dirty="0"/>
              <a:t>Enter the Constitution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133600"/>
            <a:ext cx="8229600" cy="3962400"/>
          </a:xfr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At the Constitutional Convention, representatives from each state (except Rhode Island) begin to write a list of rules to replace the weak Articles of Confederation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Most delegates want a strong national government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However, they also wanted to have strong local governments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After much debate, the Constitution was finally signed in September 1787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It was then sent to the states to be approved</a:t>
            </a:r>
          </a:p>
          <a:p>
            <a:pPr lvl="4">
              <a:lnSpc>
                <a:spcPct val="90000"/>
              </a:lnSpc>
            </a:pPr>
            <a:endParaRPr lang="en-US" sz="1600" dirty="0"/>
          </a:p>
          <a:p>
            <a:pPr lvl="4">
              <a:lnSpc>
                <a:spcPct val="90000"/>
              </a:lnSpc>
              <a:buFont typeface="Wingdings" pitchFamily="2" charset="2"/>
              <a:buNone/>
            </a:pPr>
            <a:r>
              <a:rPr lang="en-US" sz="1600" dirty="0"/>
              <a:t>				        But the story doesn’t end there…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14" descr="http://castle.eiu.edu/~wow/tjmpic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2457449"/>
            <a:ext cx="2320047" cy="3028951"/>
          </a:xfrm>
          <a:prstGeom prst="rect">
            <a:avLst/>
          </a:prstGeom>
          <a:noFill/>
        </p:spPr>
      </p:pic>
      <p:pic>
        <p:nvPicPr>
          <p:cNvPr id="9224" name="Picture 8" descr="http://images.clipartpanda.com/blank-scroll-clip-art-xcgL7rkc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"/>
            <a:ext cx="8077200" cy="2071978"/>
          </a:xfrm>
          <a:prstGeom prst="rect">
            <a:avLst/>
          </a:prstGeom>
          <a:noFill/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 the Anti-Federalists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00200" y="1828800"/>
            <a:ext cx="5943600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dirty="0"/>
              <a:t>Some framers thought the Constitution gave the government too much power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They argued that states should have more power because they were closer to the people…what could a national government possibly know about state and city problems?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Also, there was no Bill of Rights – nothing that said what people can and cannot do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Those opposed set out to campaign against the Constitution, arguing that it would create a government with so much power, it would just be like having a king again.</a:t>
            </a:r>
          </a:p>
        </p:txBody>
      </p:sp>
      <p:sp>
        <p:nvSpPr>
          <p:cNvPr id="9218" name="AutoShape 2" descr="data:image/jpeg;base64,/9j/4AAQSkZJRgABAQAAAQABAAD/2wCEAAkGBwgHEhQUBwgWFBUXFRwaGBcYFhodFxcdHBceFhocHBsiHSghGRwlIBwYITEhJS0rLi4uHB8zODU4NyguLysBCgoKBQUFDgUFDisZExkrKysrKysrKysrKysrKysrKysrKysrKysrKysrKysrKysrKysrKysrKysrKysrKysrK//AABEIAH0BkwMBIgACEQEDEQH/xAAcAAEAAgMBAQEAAAAAAAAAAAAABgcDBAUCAQj/xABNEAABAwMBBQQFBgYQBwEAAAABAAIDBAURBgcSITFBE1FhcSIygZGhFBVCUrHRIzNicpLBFhckNDVDRXOCg5OissLS00RGU1aEo+El/8QAFAEBAAAAAAAAAAAAAAAAAAAAAP/EABQRAQAAAAAAAAAAAAAAAAAAAAD/2gAMAwEAAhEDEQA/ALxREQEREBERAREQEREBFyrnqSyWn+ErtDH4OkaD7s5USrdsujaZxbHVSSkf9OJxBPLAJxn7EFhIoNTbSYbgB81aZr5T/MBrR/Sc8D3LLJqDWlX/AAbo8R/lVFQwY82syT70E0RQcjaXVkDNup29SO2kePIcGn2r2NMaunOa3XDx4RU8TR8coJquVcNS2K25Ffd4YyOYdI0EeYyo1Js3bW5F51PXTtPNhmDGHvBa1oyPBZKbZPoimOWWQH86SR3wLiECu2saKo+DryHn8hj3fENx8VyJduWkGeqyod5RN4+94Uug0VpeD8TYKcf1TfuW5Hp6yR+paIB/VM+5BXZ29aZ6W+q/Rj/3F8/b3sEnCntNU4927H/rKtCKhpIRiKlY0dwaB+pZ2gN4NGEFW/t1Uf8A2zWfoN+9ehtuskX7/s1ZEDyJjbj/ABhWivhAPMIIRRbW9E1eALxuHHJ8cjce0tx8V26bWemaoZgv1OR/Ot/WVuVNgs9V++LVC7zibn34XPdobSjjl2nqfPf2TfuQeKnXuk6UkTaggBHQSAn4LmybWNERnDr2PZHIfsYu9FpXT8QxHZIB/VM+5KnSunqpu7PZICO7smfcg8WrV+nbt/B95hf4b4DvccFdoEHkVBqzZFomqyfmksJ+pJIPhvY+C1RsZ0hHg08c7HDk9szg8HvHQH2ILDX1Vw7Qeq7cc2HXU2BybUNEgOOhP/xbMP7adLwl+bZxnnmZriPcGj3IJ8ihFVqLWtt9Kt0gyVg9b5PUbz/YxzQSvti2paYuzzHNUOpZQcGOob2Zz3ZyRnwzlBNkWsa+iHOrZ+m371sAh3IoPqIiAiIgIiICIiAiIgIiICIiAiIgIiICIiAiL45zWAl5wBxJPIIPq5t1v9ns7d653KKIflPAPPHAczx4KHU8d02kN7SSrlo6DeIjZGd2epA5SOfx3IzxAaBxwePEKUad0lYtNsDLTbms45LiN55PeXHjlBHKrX9yuII0fpeoqD9GWVnZQHPUbxDnD3LnnROrtVNP7NtRGJh/4elwG47nOx6Xdg73TirORBBbXsk0ZbsH5r7Vw6yvc7Pm3Ib8FMKK20NAAKKjjjA4DdYB9gW0iAiIgIiICIiAiIgIiICIiAiIgIiICIiAiIgLkX/TFk1E3dvNtZL3EjDh5OGHD2FddEFczbFdGSZ3KeVn5sruHvylDspis2f2O6mrKfPHdD2uZnxbugFWMiCt47dtQsr/ANzXamrovqygxyH2gYGO/ePkt11/2gU4zUaNieO6OqbvewEcVO0QV+/arb7c7d1PZqqiPR0ke9GT4ObnPsC6UG03Rk4y2/xj87eafcQpa4B3BwyFyZdMWGUPbJZ4SJCS78G3iSMHjjI9iDJbtQ2W5jNvusMn5sjSfdldNQe5bJdF14/gnsyBjMb3NPuzunzIUYu2lLzs2ikq9L6ic6GJpLqepy5hHIBu7gZ5AcB5oLfRa1sqxXwxytbgSMa/HdvNBx8VsoCIiAiIgIiICIiAiIgIiIC5Gr6eoq6GqZRnD3QSBvmWHC66IIhs51HS32njbbKNzYooIml/0BJuDeiHUlo3cn8pS9VXTvj0ZcpIal0j43AzUFOzgHPnf2crAeRLTxAJw1r3O8rUCAiIgIiICIiAiIgIiICIiAiIgIiICIiAiIgIiICIiAiIgIiICIiAiIgKttulTNJRwUlJjtKupjiGTgYzn/FufFWSoNJD856gHbDeZSUIc0H6MsshG9+g0oJpSwR0rGshGGtaGgeAGAsqIgIiICIiAiIgIiICIiAiJy5oC1q+vo7awyXCqZGwc3PcGge0quNU6/vNzkfTbOKD5Q9nCSoABjYfqtJw0nxPDuBX3TWzadz/AJXtBrjWTgZbGS50cR6+jyceXADd8DzQcnazqSG80sVTpqCZ/wAlqGvFUIy2FvHcwHOwX5cW+qC3vKtu11jLhDFLHykja8f0mh361GL/AETrnTzQMjq5RLE5g9GNjG5bgcD2YwOHeuNsGvk1zoHQVbvTpZOzHfuYyzPkd5vk0ILKREQERfCQOZQfUXiGWOdodC8Oa4ZBByCDyIPULX+c6Dc7Q1rAzJG+XANyCWkZPDgQQg20UbuGvdKW/Pym/Q5HRrw4+5uVHptr9jkOLNbaur8YoDu+XpEH4ILFRVtJrzV1YP8A8fQM3nM8M94ICQ1W1qvHCioKYH65eSPc532ILJRQNlj2jTD90avgjPUR0rXeeC7BXqLTuvY/+eWHzomH/MgnSKF0+mNWAH5VrmQk892mhGOvo5BwtkaMlmybhqetkJOfRlbG0eAaxgwEErRRI6At7vXutcf/ADZvd6y1XbLtPnO5PVNzzxVS8feSgmrntZxe4AeK1H3i2R/jLjEPORo/WoRFsX0c1xdNTzSZ+vM77Rg/FbTdkOhm/wAi/wDum/3EEmfqSxMGXXqn/tmfesY1Vp48r3T/ANqz71wxsq0QP5Cb+nJ/rXs7LtFH+QWfpP8A9SCTU10t9X+9a+J/5sjT9hW2oQ/ZLod/Oxj2Syj7Hr3+11SUuPmS+VtKAeDWVDnMx3bsm8EE0RRNumtQx/itbT+G9BTu/wAi05aXaRQn9yXKhqm90sb4nkdw3Mtz4lBOEUDGqNb0pxXaH3x1MNQw/A4WF+1OOk4XTSdxiOcZ7AOb+lvDPsQWEigNPtg0dId2eskid3SQvH2A49qkdr1dp27cLfeoXnuDwHe48UHbREQEREHl5LQS1ueHLv8ABVRp+7Xysq7hU6YtkUznzxtkbNK6OVjWQACPG7ujDt4Zzzzw6qw9UXens1NLJPViMiN5YTu5LgwuG608HHhyUQ2K01xmppq28OzLWTGTu9EDdHDpyOPDCDLUay1dagX3nRLjGOJdTzNkIHfu4yV39Ka1sOrG5tFYC4DLo3ejI3zb3eIyFIVD9XaBoL48VFvlNLWMOWVEYwc/ljk8fHx6IJgirpurNaWWPF90k6cx+vNBI3dkH1ms9bPhhSXSOsrLq5hdaKnLgPTjcMSMz9ZufiMjxQSBERAREQEREBERAVb6sr7rrCqdbdOTGOGPAragYy0O/imH6xGc/cDnW2r68qreJKTTTh27Yy6aXeAEDcZwCT+NIxgcxkdeXP2dXGstkMkGkbS6t4tc6pcezhfKRmVxldxfg4aGgcm5z6SC0bDZLdp+FsFpphHG3oOZPUkniSe8roKta+07VrnzvlHTA9IQ8kDxc5hOenArhX/SGrLLTTVN21/LuxRk4YHcTyaM745kge1Bb1XRx1P417+HRr3N8fokZVQbNRJp+/V9G2MiOUOkaHZyMOD2dfqvcMnjwCsnQbbg2303zxM98xiDnl5Bdl3pAHA6AgKBbT5HaTuVLdacteA0wyxAgPcC126cE9c4z03WoLakkZECZXhoHMk4A9qiV82i2S2SCGiElZOeUVM0SOHi4g4aFU+o9L611dUD9kdUIi/c7GAEljS9zsMA9XLI2ySOdkkADqQFh0PYn6Qu9DI6pEkUxka1wBB3XdpDG9w4ta15GW8ckDkEFqO1NrSrOLdorcB5OnqGNx3EhuT7FqG17Ta2TtJ7nQwegWFjGyvaQTnJa7hvDlkdCcqxEQVzbNn+o6eJsU+uZmxsGGNhiYwNHdnJJXqn2OaZy03KWoqS0YAlmO734AaAQMknAOFYiIOBbtF6YtuPkVigaR13AT7zkld1jGxgCNoAHIDkF6RAREQEREBeGscDkyEju4Y+zK9ogIiICIiAiIgIiICIiAiIgxVFNBUjFTA147nNBHxUVu+zLR92/H2VjD9aMmM/3SAfaCpeiCuotl0ltGNP6trIAPVYXh7B5NwFifQ7UrHn5Dc6avYOQlaWS+XDA/vHyVlLnahvFPYKeSoqwS1g9Ues4k4a0eLiQB5oKyp9s81qm7DWenpKd/DJZxwD9LdOMt8QTyVjaf1PZNRt3rNcWS94Bw8ebThw9oVG0mi7htAuDpb9cWxmVhlIjBcQwYYwM4YDOGN84Di07u9xIk52DUlOQ63aimY8cWu3RkHoQQQQglm2eSlitFSaqBr+DQzIB3XOcGhwzyIyTnzUttcHyaGJm5jdja3A6YaBhUZebvdbzWUNouFzhq2sqY3PmiLsytbn0JBy3wA7O6SOLeoV+oCIo9rjU1DpelkkrKsRvLHCIcC9z8ejut64OCeg6oM+op+zGHtJBa70Rn8I0DMjBjj2gbl7ccfRPiqr1RZLpQ1cdfpZzflTXBsvEdnUte0mGXAIH4UAxkcAXjhjmdm7X3Vur/kjrXo6WJ8M7XtmlJa0EsLXZbgHsznOR0C2KzQev5pi6C+0kTXRdm4xscMN3zIGhhachrnHdOQQCUEr0DtBt2sA6PszDUxj8JC/nkcHFn1gDw44I6hTJVNW7Hau4SiorNWSmq4ZlbG1vEDAI3SCOHXKtWnZJGxomk3nBoBdjG8QOJx0zzwgyIiICIiAoRtR1TcbDEyHT9G+SqqMiPdYXBgGN52O8ZGOnU8lN0QU3s/2QOB+U63eZJHO3xBvkjPPelP0n5zwBI7yc4VxRxsiAEbAAOQAwB5BekQFX20Y/P1XQ2uPi2R/b1A6CGI5Ad4OcMeYVgqvdn0jL5cLnXYyGyilid3NjALseBO6fcgsIADkolrqynUFNLTTyhjZACNyF735a7eaSQcDiBnhyyunqTVVm0wGG9VgjDyQ3gSThpceA49MeZA6qJu1hf8AUWHaV0nI+I+rNUSdkxw6ODAcuB6FBzq52v44BEbDHUyNidEKlkjo37h3Q70HAYe4NHpDz8FXmvtTvqGujnpJaOobI1/ZEABvZhjIGscD6rGiV2SPWfw5Kc3S17Vq38XTUUfgzdJ598m8vOmNlt+qqqKp1tcWSCJ282JvHeI4jPohrRnBwAc4QWzapJ5oInVYw8xsL/zi0F3xytpEQEREBERAREQEREBERAREQEREBERAREQEREBERAREQFV21u5VdRU0VFQ0naEkzuB9T0csaXD6TW5c8jjxa3geStFcfUem7bqJgFfGQ9pzHKw7ssTujmPHEH4IIJRM1dTRE2uspow9292zIZKkS54bzpg4uJHLBiaGgADgAsbtM6jvwLrzq19XB9KKjLInZ45BBwCMdCQfApLp3X1gmfJQTRV0Z45LuxqD5ubgOd4u3ge5fH60v1E4OvWiqnI+m2ISPA/OYWjHuQSrRmnLbYMtsMbAzPpiSMtqG9Rl+AXDPIOHt4KXKPaY1daNQjFDWMLwMmPexI3zY7Dx7seKkKAoLr61uoJ4rrTUTZzTMLZYnDJMWd7fizkNkYcnPDILhnkp0uZV1TqeUAkFjwGuB+g8+oT+Q7Bb57veUGe0XKkvEMc9vl3o5GhzT+o9xHIjvC3FU2i68aTu8tuaC2lqQZqdp/in8Q9ngMseMD6re/KtlAREQEREBERAREQEREHO1HcW2mlnne7HZxPdnxDSR8cKnrBqmbSltpaLTlL8ouNSDKWgZ7PtDvBzx9bdxwPQZPjPdr1HcrpbzT2eEufPNHGcdG728ST9FvojJ7l62b6CpdGREyPEtTIB2kv+RmeIYPefcAHF0tsrjc8VWuKg1dWXb2C4mJnUDHDfwc/k+HVWY1oaMNGAOQX1EBERAREQEREBERAREQEREBERAREQEREBERAREQEREBERAREQEREBERByb7py134D5wp/SacskaS2VhHIte3Dgfgo3Mdd6ddmMsucGMYIbFUt7iT6j+HDoSSp0iCAx7UbdTvazUVnq6Eu4b80X4HPcHg8fPGF2tSvpauFk0GZGFpG9G4HfY7BLQQfWOA5hH02tGeK7tbR01fG6Otga9jhhzXDIIKpq7jVWzlklNR2v5bbXF3Zn0jJEHcd0uZxZh2SDjuIIPBB0NXWuurnU9bapGmqgeMEepK/ALD4NnZugcfW3W9SROtDato9YU/a0sZY9rtyWN3rRvHTxHUH9eQq50XquhvQLH1JaSNx7SWteGF/B4A+lHI5rx0DZJPqBZ9I1c9p1FPA8Y+Uw78rAMNEzRvF4Hc7D3DwkGUFwoiICIiAiIgIiICIiAiIgIiICIiAiIgIiICIiAiIgIiICIiAiIgIiICIiAiIgIiICIiAiIgIiICIiAiIgIiIINtF2b2zWDC+JoiqWj0ZQODuu7IPpDPXmPgq2tV71DS3a3nUNtdHUt/cr5HtwyePJG8DyLxvc25B4cl+glqXO2UN1ZuXKlbI3IOHDOCOII7iO8INt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0" name="AutoShape 4" descr="data:image/jpeg;base64,/9j/4AAQSkZJRgABAQAAAQABAAD/2wCEAAkGBwgHEhQUBwgWFBUXFRwaGBcYFhodFxcdHBceFhocHBsiHSghGRwlIBwYITEhJS0rLi4uHB8zODU4NyguLysBCgoKBQUFDgUFDisZExkrKysrKysrKysrKysrKysrKysrKysrKysrKysrKysrKysrKysrKysrKysrKysrKysrK//AABEIAH0BkwMBIgACEQEDEQH/xAAcAAEAAgMBAQEAAAAAAAAAAAAABgcDBAUCAQj/xABNEAABAwMBBQQFBgYQBwEAAAABAAIDBAURBgcSITFBE1FhcSIygZGhFBVCUrHRIzNicpLBFhckNDVDRXOCg5OissLS00RGU1aEo+El/8QAFAEBAAAAAAAAAAAAAAAAAAAAAP/EABQRAQAAAAAAAAAAAAAAAAAAAAD/2gAMAwEAAhEDEQA/ALxREQEREBERAREQEREBFyrnqSyWn+ErtDH4OkaD7s5USrdsujaZxbHVSSkf9OJxBPLAJxn7EFhIoNTbSYbgB81aZr5T/MBrR/Sc8D3LLJqDWlX/AAbo8R/lVFQwY82syT70E0RQcjaXVkDNup29SO2kePIcGn2r2NMaunOa3XDx4RU8TR8coJquVcNS2K25Ffd4YyOYdI0EeYyo1Js3bW5F51PXTtPNhmDGHvBa1oyPBZKbZPoimOWWQH86SR3wLiECu2saKo+DryHn8hj3fENx8VyJduWkGeqyod5RN4+94Uug0VpeD8TYKcf1TfuW5Hp6yR+paIB/VM+5BXZ29aZ6W+q/Rj/3F8/b3sEnCntNU4927H/rKtCKhpIRiKlY0dwaB+pZ2gN4NGEFW/t1Uf8A2zWfoN+9ehtuskX7/s1ZEDyJjbj/ABhWivhAPMIIRRbW9E1eALxuHHJ8cjce0tx8V26bWemaoZgv1OR/Ot/WVuVNgs9V++LVC7zibn34XPdobSjjl2nqfPf2TfuQeKnXuk6UkTaggBHQSAn4LmybWNERnDr2PZHIfsYu9FpXT8QxHZIB/VM+5KnSunqpu7PZICO7smfcg8WrV+nbt/B95hf4b4DvccFdoEHkVBqzZFomqyfmksJ+pJIPhvY+C1RsZ0hHg08c7HDk9szg8HvHQH2ILDX1Vw7Qeq7cc2HXU2BybUNEgOOhP/xbMP7adLwl+bZxnnmZriPcGj3IJ8ihFVqLWtt9Kt0gyVg9b5PUbz/YxzQSvti2paYuzzHNUOpZQcGOob2Zz3ZyRnwzlBNkWsa+iHOrZ+m371sAh3IoPqIiAiIgIiICIiAiIgIiICIiAiIgIiICIiAiL45zWAl5wBxJPIIPq5t1v9ns7d653KKIflPAPPHAczx4KHU8d02kN7SSrlo6DeIjZGd2epA5SOfx3IzxAaBxwePEKUad0lYtNsDLTbms45LiN55PeXHjlBHKrX9yuII0fpeoqD9GWVnZQHPUbxDnD3LnnROrtVNP7NtRGJh/4elwG47nOx6Xdg73TirORBBbXsk0ZbsH5r7Vw6yvc7Pm3Ib8FMKK20NAAKKjjjA4DdYB9gW0iAiIgIiICIiAiIgIiICIiAiIgIiICIiAiIgLkX/TFk1E3dvNtZL3EjDh5OGHD2FddEFczbFdGSZ3KeVn5sruHvylDspis2f2O6mrKfPHdD2uZnxbugFWMiCt47dtQsr/ANzXamrovqygxyH2gYGO/ePkt11/2gU4zUaNieO6OqbvewEcVO0QV+/arb7c7d1PZqqiPR0ke9GT4ObnPsC6UG03Rk4y2/xj87eafcQpa4B3BwyFyZdMWGUPbJZ4SJCS78G3iSMHjjI9iDJbtQ2W5jNvusMn5sjSfdldNQe5bJdF14/gnsyBjMb3NPuzunzIUYu2lLzs2ikq9L6ic6GJpLqepy5hHIBu7gZ5AcB5oLfRa1sqxXwxytbgSMa/HdvNBx8VsoCIiAiIgIiICIiAiIgIiIC5Gr6eoq6GqZRnD3QSBvmWHC66IIhs51HS32njbbKNzYooIml/0BJuDeiHUlo3cn8pS9VXTvj0ZcpIal0j43AzUFOzgHPnf2crAeRLTxAJw1r3O8rUCAiIgIiICIiAiIgIiICIiAiIgIiICIiAiIgIiICIiAiIgIiICIiAiIgKttulTNJRwUlJjtKupjiGTgYzn/FufFWSoNJD856gHbDeZSUIc0H6MsshG9+g0oJpSwR0rGshGGtaGgeAGAsqIgIiICIiAiIgIiICIiAiJy5oC1q+vo7awyXCqZGwc3PcGge0quNU6/vNzkfTbOKD5Q9nCSoABjYfqtJw0nxPDuBX3TWzadz/AJXtBrjWTgZbGS50cR6+jyceXADd8DzQcnazqSG80sVTpqCZ/wAlqGvFUIy2FvHcwHOwX5cW+qC3vKtu11jLhDFLHykja8f0mh361GL/AETrnTzQMjq5RLE5g9GNjG5bgcD2YwOHeuNsGvk1zoHQVbvTpZOzHfuYyzPkd5vk0ILKREQERfCQOZQfUXiGWOdodC8Oa4ZBByCDyIPULX+c6Dc7Q1rAzJG+XANyCWkZPDgQQg20UbuGvdKW/Pym/Q5HRrw4+5uVHptr9jkOLNbaur8YoDu+XpEH4ILFRVtJrzV1YP8A8fQM3nM8M94ICQ1W1qvHCioKYH65eSPc532ILJRQNlj2jTD90avgjPUR0rXeeC7BXqLTuvY/+eWHzomH/MgnSKF0+mNWAH5VrmQk892mhGOvo5BwtkaMlmybhqetkJOfRlbG0eAaxgwEErRRI6At7vXutcf/ADZvd6y1XbLtPnO5PVNzzxVS8feSgmrntZxe4AeK1H3i2R/jLjEPORo/WoRFsX0c1xdNTzSZ+vM77Rg/FbTdkOhm/wAi/wDum/3EEmfqSxMGXXqn/tmfesY1Vp48r3T/ANqz71wxsq0QP5Cb+nJ/rXs7LtFH+QWfpP8A9SCTU10t9X+9a+J/5sjT9hW2oQ/ZLod/Oxj2Syj7Hr3+11SUuPmS+VtKAeDWVDnMx3bsm8EE0RRNumtQx/itbT+G9BTu/wAi05aXaRQn9yXKhqm90sb4nkdw3Mtz4lBOEUDGqNb0pxXaH3x1MNQw/A4WF+1OOk4XTSdxiOcZ7AOb+lvDPsQWEigNPtg0dId2eskid3SQvH2A49qkdr1dp27cLfeoXnuDwHe48UHbREQEREHl5LQS1ueHLv8ABVRp+7Xysq7hU6YtkUznzxtkbNK6OVjWQACPG7ujDt4Zzzzw6qw9UXens1NLJPViMiN5YTu5LgwuG608HHhyUQ2K01xmppq28OzLWTGTu9EDdHDpyOPDCDLUay1dagX3nRLjGOJdTzNkIHfu4yV39Ka1sOrG5tFYC4DLo3ejI3zb3eIyFIVD9XaBoL48VFvlNLWMOWVEYwc/ljk8fHx6IJgirpurNaWWPF90k6cx+vNBI3dkH1ms9bPhhSXSOsrLq5hdaKnLgPTjcMSMz9ZufiMjxQSBERAREQEREBERAVb6sr7rrCqdbdOTGOGPAragYy0O/imH6xGc/cDnW2r68qreJKTTTh27Yy6aXeAEDcZwCT+NIxgcxkdeXP2dXGstkMkGkbS6t4tc6pcezhfKRmVxldxfg4aGgcm5z6SC0bDZLdp+FsFpphHG3oOZPUkniSe8roKta+07VrnzvlHTA9IQ8kDxc5hOenArhX/SGrLLTTVN21/LuxRk4YHcTyaM745kge1Bb1XRx1P417+HRr3N8fokZVQbNRJp+/V9G2MiOUOkaHZyMOD2dfqvcMnjwCsnQbbg2303zxM98xiDnl5Bdl3pAHA6AgKBbT5HaTuVLdacteA0wyxAgPcC126cE9c4z03WoLakkZECZXhoHMk4A9qiV82i2S2SCGiElZOeUVM0SOHi4g4aFU+o9L611dUD9kdUIi/c7GAEljS9zsMA9XLI2ySOdkkADqQFh0PYn6Qu9DI6pEkUxka1wBB3XdpDG9w4ta15GW8ckDkEFqO1NrSrOLdorcB5OnqGNx3EhuT7FqG17Ta2TtJ7nQwegWFjGyvaQTnJa7hvDlkdCcqxEQVzbNn+o6eJsU+uZmxsGGNhiYwNHdnJJXqn2OaZy03KWoqS0YAlmO734AaAQMknAOFYiIOBbtF6YtuPkVigaR13AT7zkld1jGxgCNoAHIDkF6RAREQEREBeGscDkyEju4Y+zK9ogIiICIiAiIgIiICIiAiIgxVFNBUjFTA147nNBHxUVu+zLR92/H2VjD9aMmM/3SAfaCpeiCuotl0ltGNP6trIAPVYXh7B5NwFifQ7UrHn5Dc6avYOQlaWS+XDA/vHyVlLnahvFPYKeSoqwS1g9Ues4k4a0eLiQB5oKyp9s81qm7DWenpKd/DJZxwD9LdOMt8QTyVjaf1PZNRt3rNcWS94Bw8ebThw9oVG0mi7htAuDpb9cWxmVhlIjBcQwYYwM4YDOGN84Di07u9xIk52DUlOQ63aimY8cWu3RkHoQQQQglm2eSlitFSaqBr+DQzIB3XOcGhwzyIyTnzUttcHyaGJm5jdja3A6YaBhUZebvdbzWUNouFzhq2sqY3PmiLsytbn0JBy3wA7O6SOLeoV+oCIo9rjU1DpelkkrKsRvLHCIcC9z8ejut64OCeg6oM+op+zGHtJBa70Rn8I0DMjBjj2gbl7ccfRPiqr1RZLpQ1cdfpZzflTXBsvEdnUte0mGXAIH4UAxkcAXjhjmdm7X3Vur/kjrXo6WJ8M7XtmlJa0EsLXZbgHsznOR0C2KzQev5pi6C+0kTXRdm4xscMN3zIGhhachrnHdOQQCUEr0DtBt2sA6PszDUxj8JC/nkcHFn1gDw44I6hTJVNW7Hau4SiorNWSmq4ZlbG1vEDAI3SCOHXKtWnZJGxomk3nBoBdjG8QOJx0zzwgyIiICIiAoRtR1TcbDEyHT9G+SqqMiPdYXBgGN52O8ZGOnU8lN0QU3s/2QOB+U63eZJHO3xBvkjPPelP0n5zwBI7yc4VxRxsiAEbAAOQAwB5BekQFX20Y/P1XQ2uPi2R/b1A6CGI5Ad4OcMeYVgqvdn0jL5cLnXYyGyilid3NjALseBO6fcgsIADkolrqynUFNLTTyhjZACNyF735a7eaSQcDiBnhyyunqTVVm0wGG9VgjDyQ3gSThpceA49MeZA6qJu1hf8AUWHaV0nI+I+rNUSdkxw6ODAcuB6FBzq52v44BEbDHUyNidEKlkjo37h3Q70HAYe4NHpDz8FXmvtTvqGujnpJaOobI1/ZEABvZhjIGscD6rGiV2SPWfw5Kc3S17Vq38XTUUfgzdJ598m8vOmNlt+qqqKp1tcWSCJ282JvHeI4jPohrRnBwAc4QWzapJ5oInVYw8xsL/zi0F3xytpEQEREBERAREQEREBERAREQEREBERAREQEREBERAREQFV21u5VdRU0VFQ0naEkzuB9T0csaXD6TW5c8jjxa3geStFcfUem7bqJgFfGQ9pzHKw7ssTujmPHEH4IIJRM1dTRE2uspow9292zIZKkS54bzpg4uJHLBiaGgADgAsbtM6jvwLrzq19XB9KKjLInZ45BBwCMdCQfApLp3X1gmfJQTRV0Z45LuxqD5ubgOd4u3ge5fH60v1E4OvWiqnI+m2ISPA/OYWjHuQSrRmnLbYMtsMbAzPpiSMtqG9Rl+AXDPIOHt4KXKPaY1daNQjFDWMLwMmPexI3zY7Dx7seKkKAoLr61uoJ4rrTUTZzTMLZYnDJMWd7fizkNkYcnPDILhnkp0uZV1TqeUAkFjwGuB+g8+oT+Q7Bb57veUGe0XKkvEMc9vl3o5GhzT+o9xHIjvC3FU2i68aTu8tuaC2lqQZqdp/in8Q9ngMseMD6re/KtlAREQEREBERAREQEREHO1HcW2mlnne7HZxPdnxDSR8cKnrBqmbSltpaLTlL8ouNSDKWgZ7PtDvBzx9bdxwPQZPjPdr1HcrpbzT2eEufPNHGcdG728ST9FvojJ7l62b6CpdGREyPEtTIB2kv+RmeIYPefcAHF0tsrjc8VWuKg1dWXb2C4mJnUDHDfwc/k+HVWY1oaMNGAOQX1EBERAREQEREBERAREQEREBERAREQEREBERAREQEREBERAREQEREBERByb7py134D5wp/SacskaS2VhHIte3Dgfgo3Mdd6ddmMsucGMYIbFUt7iT6j+HDoSSp0iCAx7UbdTvazUVnq6Eu4b80X4HPcHg8fPGF2tSvpauFk0GZGFpG9G4HfY7BLQQfWOA5hH02tGeK7tbR01fG6Otga9jhhzXDIIKpq7jVWzlklNR2v5bbXF3Zn0jJEHcd0uZxZh2SDjuIIPBB0NXWuurnU9bapGmqgeMEepK/ALD4NnZugcfW3W9SROtDato9YU/a0sZY9rtyWN3rRvHTxHUH9eQq50XquhvQLH1JaSNx7SWteGF/B4A+lHI5rx0DZJPqBZ9I1c9p1FPA8Y+Uw78rAMNEzRvF4Hc7D3DwkGUFwoiICIiAiIgIiICIiAiIgIiICIiAiIgIiICIiAiIgIiICIiAiIgIiICIiAiIgIiICIiAiIgIiICIiAiIgIiIINtF2b2zWDC+JoiqWj0ZQODuu7IPpDPXmPgq2tV71DS3a3nUNtdHUt/cr5HtwyePJG8DyLxvc25B4cl+glqXO2UN1ZuXKlbI3IOHDOCOII7iO8INt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2" name="AutoShape 6" descr="data:image/jpeg;base64,/9j/4AAQSkZJRgABAQAAAQABAAD/2wCEAAkGBwgHEhQUBwgWFBUXFRwaGBcYFhodFxcdHBceFhocHBsiHSghGRwlIBwYITEhJS0rLi4uHB8zODU4NyguLysBCgoKBQUFDgUFDisZExkrKysrKysrKysrKysrKysrKysrKysrKysrKysrKysrKysrKysrKysrKysrKysrKysrK//AABEIAH0BkwMBIgACEQEDEQH/xAAcAAEAAgMBAQEAAAAAAAAAAAAABgcDBAUCAQj/xABNEAABAwMBBQQFBgYQBwEAAAABAAIDBAURBgcSITFBE1FhcSIygZGhFBVCUrHRIzNicpLBFhckNDVDRXOCg5OissLS00RGU1aEo+El/8QAFAEBAAAAAAAAAAAAAAAAAAAAAP/EABQRAQAAAAAAAAAAAAAAAAAAAAD/2gAMAwEAAhEDEQA/ALxREQEREBERAREQEREBFyrnqSyWn+ErtDH4OkaD7s5USrdsujaZxbHVSSkf9OJxBPLAJxn7EFhIoNTbSYbgB81aZr5T/MBrR/Sc8D3LLJqDWlX/AAbo8R/lVFQwY82syT70E0RQcjaXVkDNup29SO2kePIcGn2r2NMaunOa3XDx4RU8TR8coJquVcNS2K25Ffd4YyOYdI0EeYyo1Js3bW5F51PXTtPNhmDGHvBa1oyPBZKbZPoimOWWQH86SR3wLiECu2saKo+DryHn8hj3fENx8VyJduWkGeqyod5RN4+94Uug0VpeD8TYKcf1TfuW5Hp6yR+paIB/VM+5BXZ29aZ6W+q/Rj/3F8/b3sEnCntNU4927H/rKtCKhpIRiKlY0dwaB+pZ2gN4NGEFW/t1Uf8A2zWfoN+9ehtuskX7/s1ZEDyJjbj/ABhWivhAPMIIRRbW9E1eALxuHHJ8cjce0tx8V26bWemaoZgv1OR/Ot/WVuVNgs9V++LVC7zibn34XPdobSjjl2nqfPf2TfuQeKnXuk6UkTaggBHQSAn4LmybWNERnDr2PZHIfsYu9FpXT8QxHZIB/VM+5KnSunqpu7PZICO7smfcg8WrV+nbt/B95hf4b4DvccFdoEHkVBqzZFomqyfmksJ+pJIPhvY+C1RsZ0hHg08c7HDk9szg8HvHQH2ILDX1Vw7Qeq7cc2HXU2BybUNEgOOhP/xbMP7adLwl+bZxnnmZriPcGj3IJ8ihFVqLWtt9Kt0gyVg9b5PUbz/YxzQSvti2paYuzzHNUOpZQcGOob2Zz3ZyRnwzlBNkWsa+iHOrZ+m371sAh3IoPqIiAiIgIiICIiAiIgIiICIiAiIgIiICIiAiL45zWAl5wBxJPIIPq5t1v9ns7d653KKIflPAPPHAczx4KHU8d02kN7SSrlo6DeIjZGd2epA5SOfx3IzxAaBxwePEKUad0lYtNsDLTbms45LiN55PeXHjlBHKrX9yuII0fpeoqD9GWVnZQHPUbxDnD3LnnROrtVNP7NtRGJh/4elwG47nOx6Xdg73TirORBBbXsk0ZbsH5r7Vw6yvc7Pm3Ib8FMKK20NAAKKjjjA4DdYB9gW0iAiIgIiICIiAiIgIiICIiAiIgIiICIiAiIgLkX/TFk1E3dvNtZL3EjDh5OGHD2FddEFczbFdGSZ3KeVn5sruHvylDspis2f2O6mrKfPHdD2uZnxbugFWMiCt47dtQsr/ANzXamrovqygxyH2gYGO/ePkt11/2gU4zUaNieO6OqbvewEcVO0QV+/arb7c7d1PZqqiPR0ke9GT4ObnPsC6UG03Rk4y2/xj87eafcQpa4B3BwyFyZdMWGUPbJZ4SJCS78G3iSMHjjI9iDJbtQ2W5jNvusMn5sjSfdldNQe5bJdF14/gnsyBjMb3NPuzunzIUYu2lLzs2ikq9L6ic6GJpLqepy5hHIBu7gZ5AcB5oLfRa1sqxXwxytbgSMa/HdvNBx8VsoCIiAiIgIiICIiAiIgIiIC5Gr6eoq6GqZRnD3QSBvmWHC66IIhs51HS32njbbKNzYooIml/0BJuDeiHUlo3cn8pS9VXTvj0ZcpIal0j43AzUFOzgHPnf2crAeRLTxAJw1r3O8rUCAiIgIiICIiAiIgIiICIiAiIgIiICIiAiIgIiICIiAiIgIiICIiAiIgKttulTNJRwUlJjtKupjiGTgYzn/FufFWSoNJD856gHbDeZSUIc0H6MsshG9+g0oJpSwR0rGshGGtaGgeAGAsqIgIiICIiAiIgIiICIiAiJy5oC1q+vo7awyXCqZGwc3PcGge0quNU6/vNzkfTbOKD5Q9nCSoABjYfqtJw0nxPDuBX3TWzadz/AJXtBrjWTgZbGS50cR6+jyceXADd8DzQcnazqSG80sVTpqCZ/wAlqGvFUIy2FvHcwHOwX5cW+qC3vKtu11jLhDFLHykja8f0mh361GL/AETrnTzQMjq5RLE5g9GNjG5bgcD2YwOHeuNsGvk1zoHQVbvTpZOzHfuYyzPkd5vk0ILKREQERfCQOZQfUXiGWOdodC8Oa4ZBByCDyIPULX+c6Dc7Q1rAzJG+XANyCWkZPDgQQg20UbuGvdKW/Pym/Q5HRrw4+5uVHptr9jkOLNbaur8YoDu+XpEH4ILFRVtJrzV1YP8A8fQM3nM8M94ICQ1W1qvHCioKYH65eSPc532ILJRQNlj2jTD90avgjPUR0rXeeC7BXqLTuvY/+eWHzomH/MgnSKF0+mNWAH5VrmQk892mhGOvo5BwtkaMlmybhqetkJOfRlbG0eAaxgwEErRRI6At7vXutcf/ADZvd6y1XbLtPnO5PVNzzxVS8feSgmrntZxe4AeK1H3i2R/jLjEPORo/WoRFsX0c1xdNTzSZ+vM77Rg/FbTdkOhm/wAi/wDum/3EEmfqSxMGXXqn/tmfesY1Vp48r3T/ANqz71wxsq0QP5Cb+nJ/rXs7LtFH+QWfpP8A9SCTU10t9X+9a+J/5sjT9hW2oQ/ZLod/Oxj2Syj7Hr3+11SUuPmS+VtKAeDWVDnMx3bsm8EE0RRNumtQx/itbT+G9BTu/wAi05aXaRQn9yXKhqm90sb4nkdw3Mtz4lBOEUDGqNb0pxXaH3x1MNQw/A4WF+1OOk4XTSdxiOcZ7AOb+lvDPsQWEigNPtg0dId2eskid3SQvH2A49qkdr1dp27cLfeoXnuDwHe48UHbREQEREHl5LQS1ueHLv8ABVRp+7Xysq7hU6YtkUznzxtkbNK6OVjWQACPG7ujDt4Zzzzw6qw9UXens1NLJPViMiN5YTu5LgwuG608HHhyUQ2K01xmppq28OzLWTGTu9EDdHDpyOPDCDLUay1dagX3nRLjGOJdTzNkIHfu4yV39Ka1sOrG5tFYC4DLo3ejI3zb3eIyFIVD9XaBoL48VFvlNLWMOWVEYwc/ljk8fHx6IJgirpurNaWWPF90k6cx+vNBI3dkH1ms9bPhhSXSOsrLq5hdaKnLgPTjcMSMz9ZufiMjxQSBERAREQEREBERAVb6sr7rrCqdbdOTGOGPAragYy0O/imH6xGc/cDnW2r68qreJKTTTh27Yy6aXeAEDcZwCT+NIxgcxkdeXP2dXGstkMkGkbS6t4tc6pcezhfKRmVxldxfg4aGgcm5z6SC0bDZLdp+FsFpphHG3oOZPUkniSe8roKta+07VrnzvlHTA9IQ8kDxc5hOenArhX/SGrLLTTVN21/LuxRk4YHcTyaM745kge1Bb1XRx1P417+HRr3N8fokZVQbNRJp+/V9G2MiOUOkaHZyMOD2dfqvcMnjwCsnQbbg2303zxM98xiDnl5Bdl3pAHA6AgKBbT5HaTuVLdacteA0wyxAgPcC126cE9c4z03WoLakkZECZXhoHMk4A9qiV82i2S2SCGiElZOeUVM0SOHi4g4aFU+o9L611dUD9kdUIi/c7GAEljS9zsMA9XLI2ySOdkkADqQFh0PYn6Qu9DI6pEkUxka1wBB3XdpDG9w4ta15GW8ckDkEFqO1NrSrOLdorcB5OnqGNx3EhuT7FqG17Ta2TtJ7nQwegWFjGyvaQTnJa7hvDlkdCcqxEQVzbNn+o6eJsU+uZmxsGGNhiYwNHdnJJXqn2OaZy03KWoqS0YAlmO734AaAQMknAOFYiIOBbtF6YtuPkVigaR13AT7zkld1jGxgCNoAHIDkF6RAREQEREBeGscDkyEju4Y+zK9ogIiICIiAiIgIiICIiAiIgxVFNBUjFTA147nNBHxUVu+zLR92/H2VjD9aMmM/3SAfaCpeiCuotl0ltGNP6trIAPVYXh7B5NwFifQ7UrHn5Dc6avYOQlaWS+XDA/vHyVlLnahvFPYKeSoqwS1g9Ues4k4a0eLiQB5oKyp9s81qm7DWenpKd/DJZxwD9LdOMt8QTyVjaf1PZNRt3rNcWS94Bw8ebThw9oVG0mi7htAuDpb9cWxmVhlIjBcQwYYwM4YDOGN84Di07u9xIk52DUlOQ63aimY8cWu3RkHoQQQQglm2eSlitFSaqBr+DQzIB3XOcGhwzyIyTnzUttcHyaGJm5jdja3A6YaBhUZebvdbzWUNouFzhq2sqY3PmiLsytbn0JBy3wA7O6SOLeoV+oCIo9rjU1DpelkkrKsRvLHCIcC9z8ejut64OCeg6oM+op+zGHtJBa70Rn8I0DMjBjj2gbl7ccfRPiqr1RZLpQ1cdfpZzflTXBsvEdnUte0mGXAIH4UAxkcAXjhjmdm7X3Vur/kjrXo6WJ8M7XtmlJa0EsLXZbgHsznOR0C2KzQev5pi6C+0kTXRdm4xscMN3zIGhhachrnHdOQQCUEr0DtBt2sA6PszDUxj8JC/nkcHFn1gDw44I6hTJVNW7Hau4SiorNWSmq4ZlbG1vEDAI3SCOHXKtWnZJGxomk3nBoBdjG8QOJx0zzwgyIiICIiAoRtR1TcbDEyHT9G+SqqMiPdYXBgGN52O8ZGOnU8lN0QU3s/2QOB+U63eZJHO3xBvkjPPelP0n5zwBI7yc4VxRxsiAEbAAOQAwB5BekQFX20Y/P1XQ2uPi2R/b1A6CGI5Ad4OcMeYVgqvdn0jL5cLnXYyGyilid3NjALseBO6fcgsIADkolrqynUFNLTTyhjZACNyF735a7eaSQcDiBnhyyunqTVVm0wGG9VgjDyQ3gSThpceA49MeZA6qJu1hf8AUWHaV0nI+I+rNUSdkxw6ODAcuB6FBzq52v44BEbDHUyNidEKlkjo37h3Q70HAYe4NHpDz8FXmvtTvqGujnpJaOobI1/ZEABvZhjIGscD6rGiV2SPWfw5Kc3S17Vq38XTUUfgzdJ598m8vOmNlt+qqqKp1tcWSCJ282JvHeI4jPohrRnBwAc4QWzapJ5oInVYw8xsL/zi0F3xytpEQEREBERAREQEREBERAREQEREBERAREQEREBERAREQFV21u5VdRU0VFQ0naEkzuB9T0csaXD6TW5c8jjxa3geStFcfUem7bqJgFfGQ9pzHKw7ssTujmPHEH4IIJRM1dTRE2uspow9292zIZKkS54bzpg4uJHLBiaGgADgAsbtM6jvwLrzq19XB9KKjLInZ45BBwCMdCQfApLp3X1gmfJQTRV0Z45LuxqD5ubgOd4u3ge5fH60v1E4OvWiqnI+m2ISPA/OYWjHuQSrRmnLbYMtsMbAzPpiSMtqG9Rl+AXDPIOHt4KXKPaY1daNQjFDWMLwMmPexI3zY7Dx7seKkKAoLr61uoJ4rrTUTZzTMLZYnDJMWd7fizkNkYcnPDILhnkp0uZV1TqeUAkFjwGuB+g8+oT+Q7Bb57veUGe0XKkvEMc9vl3o5GhzT+o9xHIjvC3FU2i68aTu8tuaC2lqQZqdp/in8Q9ngMseMD6re/KtlAREQEREBERAREQEREHO1HcW2mlnne7HZxPdnxDSR8cKnrBqmbSltpaLTlL8ouNSDKWgZ7PtDvBzx9bdxwPQZPjPdr1HcrpbzT2eEufPNHGcdG728ST9FvojJ7l62b6CpdGREyPEtTIB2kv+RmeIYPefcAHF0tsrjc8VWuKg1dWXb2C4mJnUDHDfwc/k+HVWY1oaMNGAOQX1EBERAREQEREBERAREQEREBERAREQEREBERAREQEREBERAREQEREBERByb7py134D5wp/SacskaS2VhHIte3Dgfgo3Mdd6ddmMsucGMYIbFUt7iT6j+HDoSSp0iCAx7UbdTvazUVnq6Eu4b80X4HPcHg8fPGF2tSvpauFk0GZGFpG9G4HfY7BLQQfWOA5hH02tGeK7tbR01fG6Otga9jhhzXDIIKpq7jVWzlklNR2v5bbXF3Zn0jJEHcd0uZxZh2SDjuIIPBB0NXWuurnU9bapGmqgeMEepK/ALD4NnZugcfW3W9SROtDato9YU/a0sZY9rtyWN3rRvHTxHUH9eQq50XquhvQLH1JaSNx7SWteGF/B4A+lHI5rx0DZJPqBZ9I1c9p1FPA8Y+Uw78rAMNEzRvF4Hc7D3DwkGUFwoiICIiAiIgIiICIiAiIgIiICIiAiIgIiICIiAiIgIiICIiAiIgIiICIiAiIgIiICIiAiIgIiICIiAiIgIiIINtF2b2zWDC+JoiqWj0ZQODuu7IPpDPXmPgq2tV71DS3a3nUNtdHUt/cr5HtwyePJG8DyLxvc25B4cl+glqXO2UN1ZuXKlbI3IOHDOCOII7iO8INtERAREQERE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6" name="AutoShape 10" descr="data:image/jpeg;base64,/9j/4AAQSkZJRgABAQAAAQABAAD/2wCEAAkGBxQTEhUUExQWFhUXGBoYGBgYFxUXFxgVFxgXFxcXFRcYHCggGBwlHBUUITEhJSkrLi4uFx8zODMsNygtLisBCgoKDg0NFQ8QGjgdHiEuLCw3NSwrLCwsLC4sLCssNyssKysyLCwsKywrKyssNywsKys3Kys3KysrKysrKysrK//AABEIAQoAvgMBIgACEQEDEQH/xAAcAAABBQEBAQAAAAAAAAAAAAADAgQFBgcBAAj/xABJEAABAwICBwMGCQoGAgMAAAABAAIRAyEEMQUHEkFRYXEGgZEiobHB0fATFyMyUlRysrMIMzQ1QpKT0+HxFCRDU2KCFSUWRGP/xAAXAQEBAQEAAAAAAAAAAAAAAAAAAQID/8QAGhEBAQEAAwEAAAAAAAAAAAAAAAERAiExEv/aAAwDAQACEQMRAD8At+szttiNHuw7aDaTvhdva+EDzdpZGyWvbHzj4KlM1y40/wClhv3K3P8A/RONfp+Vwg/41uPGl696zL/EiO+QM/teeEGit1x47/awv7lbP+KvP1y40Z0sN+5Wy/irN7xIGZveYSalQWkgxuQaUzXLjTPyWG/dq/zF1uuHHmIpYWT/AMasfirNqFcEEZb0QVQJBvteTY3HMIL/AFNdOOzFLC7PHYrZ/wAVCdrtx4j5HC8/IrZfxVnb2WgG3TLvTSq6+87kGp0ddOPcYFHC3y8ituzJ+VXfjox0T8Fhc/o1f5qzR2GcHkNBIFrTwn1olDCu+gfOPNvQaQ7XTjR/pYX92r/NSqGubHO/0sLnfyath/FWcNw0GNmTdEGGfEbMTF+W9BozdcmOsPgsNMx82rEfxUh+uTSEWo4WR/xq5fxVmuIoObczuGe/ihVsRMRfI3kX3hBpbddGkIvSwn7tbzfKrx1z6Q/2sIf+tb+asxJvOQnhl78UZo4e8lBow114+b0sJ+5W/nIjNc2PuTRwuf0av81Zj+1wgJw3KDvsfag0elrmxxzpYX92rfh/qpLtcukB/o4T92r/ADVnTLGTwIncm5dkffqg04658f8A7WFn7Nb+auP1044GPgsL3srZ/wAVZnaeRIHuF2s3yiJ7uYQaSddWO/2sLH2K381axq/7QVMbgqeIqhge8vBDAQ3yXuaIDiTkBvXy448PccAvobUr+qqP2q34z0FU18/n8HE/Nr5cvgz6llVKmD86RF4ied+AWn/lBOIq4OJ+bXy60Vl9KptMdcSc5iS2AfUgTXxQLSBvIMcL8EkU2/s3sOEzvHJNjO7f0SqTiNwM+8oHVCmNq03EXSzQESeMcUkVYADhcA5RvuM12g17yGDMmTyCDuHpbUNZ86YjkrNobsrMHfMy7f0T7s72fAIETNy5aJojRbQIjIcEEBgezLSJcSeIAhPf/jdPc3290q3U8GMt58ydUsGJA94QUKp2Tb+wCTvmPYmp7LmLNBF939VpjKOyf+3k8xvBXMVh2k7WyMrj1dUGS47s0CNkgAm2cyY3Kl6S0G6nMtiCOUAG8hb7iNFtuItmOIKr+ltBhwda7bHpuKDB30y10Ta9+KNSMgyZnxMFXTTPZsQSAJ6etVrFaL2RkQRuN0DZrRtebzLrW2uF4bgSlm3NAI0gYBy99ybvbk0R19vBOjFwgkTu6IEPYIAMZyD4LtOmJcTwnI8byUtjT1A3cpXTEnw84zQJ2G+SL5m3LdF19Aalv1XR+3W/Gevn6rTG0Y3T47gvoHUsZ0XRP/Kt+M9BTfygz8phPs1vTR9qyfYjI5rV/wAoV0VcH9mv6aKykGBeyBJAzHuEmIEEb08ZQAG72JOI3QZjz80HB8090cbW9asfZrRxu6JLjv381XMLRLndeIt/RaX2RwXzSRuHNBbezmjtloJubR6yrZQoBsbhxTXRdANaCc+H9U7c+bA8+iA1hdc+HGUJs8e/ck4ir5JGRnpKBw9xB2ju9PAIbMRtnv7idwTCtiCYEkceiLhquxB4mO8nNA8xzQGmTfcO5Q9WQCd9wZ38E/qYsG/co/G1QWkDeSecIIDE0/KLRflwtdV/TFBuy7yTJDd28ZkK2twkSeIz5niozHYEGxm3fl6kGW42hsPk5e+5CN8uKtGm9EzJCrbqZByQCNM3QnM5cZ707dbIITRa1z6QgFTyPm6IlT5xdvI9KVsWXIv7juQNa9OCbLf9TI/9XR+1V/FesLrMJ38bclu2pwRoylP0qv4r0FK/KCbNXCfZreG1RlZcygY42z9S1rXsyauEPBtbzmks0LJACADGGJ3QLIlegJge4RWjdCLTG/f/AEQe0fhvL3592S07su7KROVsrRZZ/gWeUFfuzroAKC9Yes3Zgn+6dUJuTw825QmH65eZPsNVnOUDlokonwQOa4wc0Vo9wgbVqA4f25pLqIKfZ7tyMKY3f2lBHf8Aj2kZmfMhv0Q0g+lS7WxmvOFs0EQcEACFCaU0YLlWp7Iuo7SFOZkbkGe4yh85ru7oqVisOA4q+dpXbB2x0PRU6u2STxugiKlNCZSUtVZae5AfSQMSzNI2b2T/AGBCQW52QNy2JPGfOt01Sfq2l1qfiOWIbC3HVOI0dS61PxHIKjryHymG+zV9NNZqxpJWna7W/KYbkKvjNNZwxpCAbm3SmsyCPTppYpmUBcDSkq+dnRkI+aq7orAEwYjmrRgmbPSPPyKCzVmBrABfjvSMHVnpl6FyhXmncbvORHiiYelstEWOZHpQSOGI7/WnLazW/OIHVQjq5aDGc5KAx2IddxBPMzl1lBobajSJBBCXQdMrKGdoMQ0fJseG58o4p3o7tHXeNq/X0oNPqOAjOEE+kqr6P7QT88yREmDYcEvGdo2C4eLGe/orlFlcM9yj8XTkFVDSXbR1wwTJ4ehMKfahzx5ZIPAyPNCgJ25oRTkZexUmjJCsemNKirTLJ4qvaPFnIEPbuQnMt75J5UYh1GIGRC49t+qO6mvGlMXQNHMz8y2vVYP/AF9PrU/EcsbcwedbRqzbGApjm/77kFR11H5TDdKnpprPGATdaLrnHymG6VPTTWesz7kCy2w3++9PtHUAd1/amwaJU1o1pGSCa0RhyNkeKm30gA4uOQ3KDw+IDQSTac+Ca4jTBkNmGyc8yMkE/o2sNry7NmTy4edSf/k6eW2D0k+hV7AvhpBh23ePRflmp7DPaGgQBxhXoAdj3TLaTiPpEAbrnos57RdoatV/kuLaf7LRboSVrFMAtI4yL8PcrMdM6EYHuZthlRpgg2B4OHI5rfHKKsNMVRttJ2mvaWkOJO+QRJtkvYfGvafJe5vQmPDJL0hgHs+cLcRceKasardGmate0znV/gK0O2mnZfAmReHcbKZ7a4cMG26YAc61srwqdqywDnYk1iPIptIni91gB3LSe1mF+Fw5HFpHiFi+jEMRpqqDtNOyTwFxyBTSjpZ42ybuc0t2iSSJ/avvRMVhy1zmOEFpg+0dU1+CkgDMrQfYfSL4gmRwcAfOrBotgc229ROD0bTYJrVB9hpk9LKb0QAXw0Q32JynQM6h79E1qsU09sgjr7wmFWiCuYjYQ3NT11OE3cy6AJC2HVn+g0+r/wARyyFzVsGrYf5Kn1f98oKnrlHymG6VPTTWeUxdaLribNTD9KnppqhNZCDzclMYB8NHd/VRbaeZ3BO6boAugn6BbZuZmTlcJnisEDU3x5pzUdUx2zFxnO/O+9Iw2lSarZIIziQgs+FaYtuFt0WT/D4mTsi1gL8U4ZQpupTswTckG08uSZ/4XYuEExhqhkoGneztHGwXnYe2we3M8A4bwvYWsDZSNOlvQUnF6saxPkVmEH6W03zXCdYHVTs3xFaQL7LLdxcVoGEqW5pGkcS5zXbIyue5a+qIbCYenQYGUmhtNvvc7zzT/FOLqcCMvSq5pbtP8EAG0HPbHlEN8kHgXcU+0P2npPp+UyJMS6xHEX4LIhKXZ6liA9ldvlMcYe0kO2d1xn0UfX1csBtVdHMAnxlTugNOsrYus1rbES0/YMFTmKfcbldoouO7N0MK3au9wFnO3d2Sh+zWJBc4TxKle2+kSWlgVX7NYnZdeARJz8yW6L7iaU395hROIYuYfGFwdPEnO8FdNTNQM3hNniSnFVCCALmrXNXH6Ezq/wC+5ZRC1jV2P8mzq/75QVfW5+cw/Sp6aaoTGytB1rtmpQ6VPSxUWmEHg1drMMWRmiUurSsOSCCxTps6YBvc9PWq7iKxa4lhMDfv5Kz4+cgM8/HcoLHU2wA2xzPcguXZTtU59NrHzw6jirzSO0wFYlonFw/KMvcrXNAYwPYJ3oJSky6nqBAZ0ULQN/fJSbag2Y3lA8pvmDvS6VUNKZYyrsMlskppgWYnZ2jSAkyNpw2o3S1BYmtZskOaNk3IgQT0Wd9p+zDg3apVJYSTsO+czkHcFcHvrEQ9vgFG6Ur1S0AUi4DKBEnmgqHZDRbqWIa+IBBHirb2gfFwclBYHEVvhofRcBmpDTJO1B/aagoXa2pLjzsVBYTDvGWZPgFL6Vp7VSIO/wBWaVoqgTLcid/IIHuCDg7Zgx+1y3p46NyNSpgAmc/Yh1KVz0QNHCUjYyjnKclkID2oOELVNXf6Gzq/75WVOatV1eD/ACbOr/vlBW9awPwlD7NT0sVHBV71qfPo9H+lqo4agWwQjMEjJIY2EdoKCNxeD2iJyCZYfRodUY05TfpwU/UYIIIz8yjizZNrXQQml8GP8YGMAaHxHCwKsug31KJLX22SAeU+qyjdIbLqtNzrbLgCZya4Zg8RK1OnoVuJpU9sgVmthtQZVGf8ozsGoI/C4kGR4dFK4Wr4xZV+ro1+Hd5QMDjw9YT3BY0AxO63RBP4YB2eXA8QpcttbNVmnXIdMwp7CYyQg5WxLwCAo6tjKgaQD/RTBJvAEphWBvKCv4Wi9ri9xuUy7T6Q8ppjcpnS1cNZKzvSGKL7k2mAgJh8Ltt2jvyTunRaCJ3Bew58loO5EdCBbrxf+yDWXCV5o3lA3Pv0Q9ko9W6E9AMtstS1e/obOr/vlZjyWoav/wBEZ1f98oK7rR/OUOj/AEtVKpgq660PzlDo/wBLFS2Oz4ID0mSnTKcBCokQjVavggb4gwobF1fKjn6VJYmuIN/7KnVMbtS76RJvysED6tiAS6LxuWkase0bXsGFqklzfzR37IvsW3j0Sshp1ztSIE+8lO6WJNNwIcQWuBDt4cMiCg+lMThW12bD2zwdkqN2k0ScObugGdh27o/gpHsH2xbjGBlQgV2i4+mPpN58RyVmxrGVGGnVaHMcINuPoIgIMqfpt7PJc3oRkVL6I7RDee45qC7WdmH4V5fSJfQJsZktP0XQq5/ib3BHRBsdHtA0Nlcr6bYRtEgLIvh3AeS6xuc0irjHgXPnKC0dqdPB8tbvVB01pd1PZDTfzADj1TirXJmN+9VbSbyahndb2oNI0LpRtdnB0XA9I5KWmwtx9SyvRGkDSe0g2m4Wn06m0ARkb+KAhdZecNy6BZencgGh1wJRXjehv4IG7ytR1e/obJ4v++VmFdsXWn6vP0NnV/3yggNaB+UodH+lqpjKNldNaB+Uo9H+lqpLq2fT2IHNK3BAxVfcPcoFbHiCFDY3SP0T3oHul8U2nScXQTFgOdvFVDDv8jLcbyeNyiaXrybmRHiQU1o1CJOQNkC8RA2Ysd8+hGc4EeHFNaxkiTPnRH+HLkgktD6QNJwc1xaWusWyCOa2vsl2zZimCnUOzXi/0X75b7FgTXjipXDYgtIcCYtB+iRvbyQfQeJwoc0jcc48pp47TVnXaTsyaZ2mQWnhuUt2I7Uf4hhY8t2mgXBMOByMbipXSZ2gQD3G4QZjVpRBygAdwshVabf2vKUxpXDEEyGnLKd3VRLicoQNqzekRPRU2u0uJMyJPpVq0pX2WHn5Piq28bhut1QBZTMHjaMlp2gKpdQYTnHoWZ0myYt/borr2SxUUtngboLW0roCFRqIgKBVQW7kB4vCNKA910DWutS1d/obOr/vlZhXzWoavP0NnV/3ygreteoGvokmBD/Sz+izTE6TmdmwjxKuOvcxWwhJsG1jHEzShZdWrmehBiN+aBzVx+1F4Epu+sHAtAjzJmXyQeJShTGwSbGfG14QcqGdk9YvzKDVfIAjqYhKy5hdIBhA3ezj/VEBiN4yXahBXOAib9yBUi9u5OG1CBHm5Qm7PBJKC0dj9KCliA6fJcAwxbMiPQtMqYmcysOpVi2DGRnlyWlaLxe3Ta6cwPGEDvSInMjNV/FOzyUljGndcqOrUXEbygrWnatoUG1TenMO7MCyiad+u5AkvNuSk9CaQfTmLjeFGvblw3c0bC+TPoQXzRmlmu5cualaT96zkVov/edynNFacIA2r8x6EFtNVCfOaa0sW14kFEdUBQKe8R4LU9Xv6Gzq/wC+Vkz1rGrr9DZ1f98oM+1+/ncII/ZrHvBorKagsDBkmZWra/APhcJnOzWiOtJZRXABM2Pj1QDY7Inw4c0tjDs5nihuEQUam6xBMH0zkEAhSyM2nLeumnaAffquhtxyt3pTnQB1vzPsQCrA+rrzQ2zlPVLeZsffhCCKm5AXZhKeIE8RCU1hcAAhuvI9PqQCYzLO6s3ZrGkSybZgclXtnhkn+AeGPBHegvVLE+TFiECtUnl09abYbECYMXT19EkW/pyQN8TQDgQRPhCo+lGhlV7QIuFdnV2scC644exVDS7Q6o5wNjceJQRm0ixabITs0dpsc7IClwAnkh4epBHJE2pbEjhJnLmhYZtzG/JA/p45zDYxw5k3kqbw+nWuIDrEjiqvWJiPNzXqbRM3QXtlYHIytg1cH/JM6v8AvlfOGDx72Og5cOQX0Rqqr7ej6TuJqeao8IKJr/cfhcJBjyK1/wDtRWU1aO6ZgOnxlar+UECauDHFtb71FZW+ta87URumwjegIadpJsMt+6fUhl13Hie+2VlxhmO/wiLpTzYwM4HNAku8ryZFvSkOPvzRHHf7NyHsACe6PWgAX39aUBxQwLpc3QLbVz47uXNcc+8pFIXzjj0SXHwQEbBhdo1YJuhUz6EmnUuCEFs0TiBAJuR7wpYaSYRGyG75kknuUHg8SwtGznv9iXB4eKBxpHEAwZyVarVdome5TbKU5+44KDxuHIJMW9fBAzm6NSdBuJB9PFCa0Eb5SmC8HJA4fUB5bgu0XAuJySK7QPV78UJqA+wIzkknLcLJLqkWBkZJDd3vdLDbzHVAl5z575X0bqU/VVH7Vb8Z6+cXA5f2X0bqT/VVH7Vb8Z6Co/lAGKuEtPk1vTRCyJz5AAM3zste1+j5bB8NmtP71FZC8iZFggIxzRbfuPRELtx5IFI3k3zR6JytnOfDcg7UG/MDzobn9yO1143eZCdmT4dEAKu5J2bz60VtzCQRBI7kCWRB45lJrN3e90RzIGfC3tSakk8PUgbE7l4uy38ErmumJ5IHejcYWE+STPDcp2niC5sg28391W6Qg+bNTeBgCJ58u9AdlSJvZRONx5eSAIHFOdI1gJFotHeo3ceE+fkgG1xyRaY3iYBHchhhRGyRwQLqmc92UcUOkM5IXZEX9xwSqVEGfMgUx4Fs75rjpmNqLH23SSwgZLlVnoCDz2+Sb719F6k/1VR+1V/GqL5xgr6O1J/qqj9qt+M9BTvyhHRVwl48mt4zSWR1CTHRa7+UE2a2D+zX9NFZFWge/igWIi0+hONjyQm1E7z0RgReSLRx8yA1EA3y996buJ53XmmRHOSkbG5BxwgwuF0GTxXacZpNQWCDwqXiJtHrlFcZmR/dNqbbylB/eg89kZBIptRTuXA5B5ls0ejV2YIta/NN5MyjMaXSd0FB2pVkdEJhsYyy/qkMO5LY6yBLgZgrrycrrxMmSl7iPFB3MAASYSqRMEgxEA7vBCY8AmPH2JTRxHuEBS0weiHTAO1Ji1kqq/I34r1Kp87p6wgQ4R1jLgvozUp+qqP2q341RfOj37RmM5JX0XqU/VVH7Vb8aogsXaHsvh8WWur0m1CydkunydqJiDyUG/VtgTnhaZ7j7VfCuIKH8WmB+q0/A+1c+LPAfVafgfar6vIKI3VtgRlhafgfau/Fvgvq1PwPtV6XkFEbq1wIywtPwPtXPi1wP1Wn4H2q+LyChDVngfqtPwPtXhq0wP1Wn4H2q+ryChfFngPqtPwPtXvizwP1Wn4H2q+ryChnVrgT/wDVp+B9q83VrgRlhafgfar4vIKF8WeB+q0vA+1e+LPAfVafgfar6vIKF8WeA+q0vA+1d+LXA/Vafgfar4vIKF8WeA+q0vA+1dGrTA/Vafgfar4vIKI7VvgjnhqfgfakjVpgfqtPwPtV9XkFDGrPAfVaXgfarVoLRFPDUhSosDGCYa3ISST5yVJLq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28" name="AutoShape 12" descr="data:image/jpeg;base64,/9j/4AAQSkZJRgABAQAAAQABAAD/2wCEAAkGBxQTEhUUExQWFhUXGBoYGBgYFxUXFxgVFxgXFxcXFRcYHCggGBwlHBUUITEhJSkrLi4uFx8zODMsNygtLisBCgoKDg0NFQ8QGjgdHiEuLCw3NSwrLCwsLC4sLCssNyssKysyLCwsKywrKyssNywsKys3Kys3KysrKysrKysrK//AABEIAQoAvgMBIgACEQEDEQH/xAAcAAABBQEBAQAAAAAAAAAAAAADAgQFBgcBAAj/xABJEAABAwICBwMGCQoGAgMAAAABAAIRAyEEMQUHEkFRYXEGgZEiobHB0fATFyMyUlRysrMIMzQ1QpKT0+HxFCRDU2KCFSUWRGP/xAAXAQEBAQEAAAAAAAAAAAAAAAAAAQID/8QAGhEBAQEAAwEAAAAAAAAAAAAAAAERAiExEv/aAAwDAQACEQMRAD8At+szttiNHuw7aDaTvhdva+EDzdpZGyWvbHzj4KlM1y40/wClhv3K3P8A/RONfp+Vwg/41uPGl696zL/EiO+QM/teeEGit1x47/awv7lbP+KvP1y40Z0sN+5Wy/irN7xIGZveYSalQWkgxuQaUzXLjTPyWG/dq/zF1uuHHmIpYWT/AMasfirNqFcEEZb0QVQJBvteTY3HMIL/AFNdOOzFLC7PHYrZ/wAVCdrtx4j5HC8/IrZfxVnb2WgG3TLvTSq6+87kGp0ddOPcYFHC3y8ituzJ+VXfjox0T8Fhc/o1f5qzR2GcHkNBIFrTwn1olDCu+gfOPNvQaQ7XTjR/pYX92r/NSqGubHO/0sLnfyath/FWcNw0GNmTdEGGfEbMTF+W9BozdcmOsPgsNMx82rEfxUh+uTSEWo4WR/xq5fxVmuIoObczuGe/ihVsRMRfI3kX3hBpbddGkIvSwn7tbzfKrx1z6Q/2sIf+tb+asxJvOQnhl78UZo4e8lBow114+b0sJ+5W/nIjNc2PuTRwuf0av81Zj+1wgJw3KDvsfag0elrmxxzpYX92rfh/qpLtcukB/o4T92r/ADVnTLGTwIncm5dkffqg04658f8A7WFn7Nb+auP1044GPgsL3srZ/wAVZnaeRIHuF2s3yiJ7uYQaSddWO/2sLH2K381axq/7QVMbgqeIqhge8vBDAQ3yXuaIDiTkBvXy448PccAvobUr+qqP2q34z0FU18/n8HE/Nr5cvgz6llVKmD86RF4ied+AWn/lBOIq4OJ+bXy60Vl9KptMdcSc5iS2AfUgTXxQLSBvIMcL8EkU2/s3sOEzvHJNjO7f0SqTiNwM+8oHVCmNq03EXSzQESeMcUkVYADhcA5RvuM12g17yGDMmTyCDuHpbUNZ86YjkrNobsrMHfMy7f0T7s72fAIETNy5aJojRbQIjIcEEBgezLSJcSeIAhPf/jdPc3290q3U8GMt58ydUsGJA94QUKp2Tb+wCTvmPYmp7LmLNBF939VpjKOyf+3k8xvBXMVh2k7WyMrj1dUGS47s0CNkgAm2cyY3Kl6S0G6nMtiCOUAG8hb7iNFtuItmOIKr+ltBhwda7bHpuKDB30y10Ta9+KNSMgyZnxMFXTTPZsQSAJ6etVrFaL2RkQRuN0DZrRtebzLrW2uF4bgSlm3NAI0gYBy99ybvbk0R19vBOjFwgkTu6IEPYIAMZyD4LtOmJcTwnI8byUtjT1A3cpXTEnw84zQJ2G+SL5m3LdF19Aalv1XR+3W/Gevn6rTG0Y3T47gvoHUsZ0XRP/Kt+M9BTfygz8phPs1vTR9qyfYjI5rV/wAoV0VcH9mv6aKykGBeyBJAzHuEmIEEb08ZQAG72JOI3QZjz80HB8090cbW9asfZrRxu6JLjv381XMLRLndeIt/RaX2RwXzSRuHNBbezmjtloJubR6yrZQoBsbhxTXRdANaCc+H9U7c+bA8+iA1hdc+HGUJs8e/ck4ir5JGRnpKBw9xB2ju9PAIbMRtnv7idwTCtiCYEkceiLhquxB4mO8nNA8xzQGmTfcO5Q9WQCd9wZ38E/qYsG/co/G1QWkDeSecIIDE0/KLRflwtdV/TFBuy7yTJDd28ZkK2twkSeIz5niozHYEGxm3fl6kGW42hsPk5e+5CN8uKtGm9EzJCrbqZByQCNM3QnM5cZ707dbIITRa1z6QgFTyPm6IlT5xdvI9KVsWXIv7juQNa9OCbLf9TI/9XR+1V/FesLrMJ38bclu2pwRoylP0qv4r0FK/KCbNXCfZreG1RlZcygY42z9S1rXsyauEPBtbzmks0LJACADGGJ3QLIlegJge4RWjdCLTG/f/AEQe0fhvL3592S07su7KROVsrRZZ/gWeUFfuzroAKC9Yes3Zgn+6dUJuTw825QmH65eZPsNVnOUDlokonwQOa4wc0Vo9wgbVqA4f25pLqIKfZ7tyMKY3f2lBHf8Aj2kZmfMhv0Q0g+lS7WxmvOFs0EQcEACFCaU0YLlWp7Iuo7SFOZkbkGe4yh85ru7oqVisOA4q+dpXbB2x0PRU6u2STxugiKlNCZSUtVZae5AfSQMSzNI2b2T/AGBCQW52QNy2JPGfOt01Sfq2l1qfiOWIbC3HVOI0dS61PxHIKjryHymG+zV9NNZqxpJWna7W/KYbkKvjNNZwxpCAbm3SmsyCPTppYpmUBcDSkq+dnRkI+aq7orAEwYjmrRgmbPSPPyKCzVmBrABfjvSMHVnpl6FyhXmncbvORHiiYelstEWOZHpQSOGI7/WnLazW/OIHVQjq5aDGc5KAx2IddxBPMzl1lBobajSJBBCXQdMrKGdoMQ0fJseG58o4p3o7tHXeNq/X0oNPqOAjOEE+kqr6P7QT88yREmDYcEvGdo2C4eLGe/orlFlcM9yj8XTkFVDSXbR1wwTJ4ehMKfahzx5ZIPAyPNCgJ25oRTkZexUmjJCsemNKirTLJ4qvaPFnIEPbuQnMt75J5UYh1GIGRC49t+qO6mvGlMXQNHMz8y2vVYP/AF9PrU/EcsbcwedbRqzbGApjm/77kFR11H5TDdKnpprPGATdaLrnHymG6VPTTWesz7kCy2w3++9PtHUAd1/amwaJU1o1pGSCa0RhyNkeKm30gA4uOQ3KDw+IDQSTac+Ca4jTBkNmGyc8yMkE/o2sNry7NmTy4edSf/k6eW2D0k+hV7AvhpBh23ePRflmp7DPaGgQBxhXoAdj3TLaTiPpEAbrnos57RdoatV/kuLaf7LRboSVrFMAtI4yL8PcrMdM6EYHuZthlRpgg2B4OHI5rfHKKsNMVRttJ2mvaWkOJO+QRJtkvYfGvafJe5vQmPDJL0hgHs+cLcRceKasardGmate0znV/gK0O2mnZfAmReHcbKZ7a4cMG26YAc61srwqdqywDnYk1iPIptIni91gB3LSe1mF+Fw5HFpHiFi+jEMRpqqDtNOyTwFxyBTSjpZ42ybuc0t2iSSJ/avvRMVhy1zmOEFpg+0dU1+CkgDMrQfYfSL4gmRwcAfOrBotgc229ROD0bTYJrVB9hpk9LKb0QAXw0Q32JynQM6h79E1qsU09sgjr7wmFWiCuYjYQ3NT11OE3cy6AJC2HVn+g0+r/wARyyFzVsGrYf5Kn1f98oKnrlHymG6VPTTWeUxdaLribNTD9KnppqhNZCDzclMYB8NHd/VRbaeZ3BO6boAugn6BbZuZmTlcJnisEDU3x5pzUdUx2zFxnO/O+9Iw2lSarZIIziQgs+FaYtuFt0WT/D4mTsi1gL8U4ZQpupTswTckG08uSZ/4XYuEExhqhkoGneztHGwXnYe2we3M8A4bwvYWsDZSNOlvQUnF6saxPkVmEH6W03zXCdYHVTs3xFaQL7LLdxcVoGEqW5pGkcS5zXbIyue5a+qIbCYenQYGUmhtNvvc7zzT/FOLqcCMvSq5pbtP8EAG0HPbHlEN8kHgXcU+0P2npPp+UyJMS6xHEX4LIhKXZ6liA9ldvlMcYe0kO2d1xn0UfX1csBtVdHMAnxlTugNOsrYus1rbES0/YMFTmKfcbldoouO7N0MK3au9wFnO3d2Sh+zWJBc4TxKle2+kSWlgVX7NYnZdeARJz8yW6L7iaU395hROIYuYfGFwdPEnO8FdNTNQM3hNniSnFVCCALmrXNXH6Ezq/wC+5ZRC1jV2P8mzq/75QVfW5+cw/Sp6aaoTGytB1rtmpQ6VPSxUWmEHg1drMMWRmiUurSsOSCCxTps6YBvc9PWq7iKxa4lhMDfv5Kz4+cgM8/HcoLHU2wA2xzPcguXZTtU59NrHzw6jirzSO0wFYlonFw/KMvcrXNAYwPYJ3oJSky6nqBAZ0ULQN/fJSbag2Y3lA8pvmDvS6VUNKZYyrsMlskppgWYnZ2jSAkyNpw2o3S1BYmtZskOaNk3IgQT0Wd9p+zDg3apVJYSTsO+czkHcFcHvrEQ9vgFG6Ur1S0AUi4DKBEnmgqHZDRbqWIa+IBBHirb2gfFwclBYHEVvhofRcBmpDTJO1B/aagoXa2pLjzsVBYTDvGWZPgFL6Vp7VSIO/wBWaVoqgTLcid/IIHuCDg7Zgx+1y3p46NyNSpgAmc/Yh1KVz0QNHCUjYyjnKclkID2oOELVNXf6Gzq/75WVOatV1eD/ACbOr/vlBW9awPwlD7NT0sVHBV71qfPo9H+lqo4agWwQjMEjJIY2EdoKCNxeD2iJyCZYfRodUY05TfpwU/UYIIIz8yjizZNrXQQml8GP8YGMAaHxHCwKsug31KJLX22SAeU+qyjdIbLqtNzrbLgCZya4Zg8RK1OnoVuJpU9sgVmthtQZVGf8ozsGoI/C4kGR4dFK4Wr4xZV+ro1+Hd5QMDjw9YT3BY0AxO63RBP4YB2eXA8QpcttbNVmnXIdMwp7CYyQg5WxLwCAo6tjKgaQD/RTBJvAEphWBvKCv4Wi9ri9xuUy7T6Q8ppjcpnS1cNZKzvSGKL7k2mAgJh8Ltt2jvyTunRaCJ3Bew58loO5EdCBbrxf+yDWXCV5o3lA3Pv0Q9ko9W6E9AMtstS1e/obOr/vlZjyWoav/wBEZ1f98oK7rR/OUOj/AEtVKpgq660PzlDo/wBLFS2Oz4ID0mSnTKcBCokQjVavggb4gwobF1fKjn6VJYmuIN/7KnVMbtS76RJvysED6tiAS6LxuWkase0bXsGFqklzfzR37IvsW3j0Sshp1ztSIE+8lO6WJNNwIcQWuBDt4cMiCg+lMThW12bD2zwdkqN2k0ScObugGdh27o/gpHsH2xbjGBlQgV2i4+mPpN58RyVmxrGVGGnVaHMcINuPoIgIMqfpt7PJc3oRkVL6I7RDee45qC7WdmH4V5fSJfQJsZktP0XQq5/ib3BHRBsdHtA0Nlcr6bYRtEgLIvh3AeS6xuc0irjHgXPnKC0dqdPB8tbvVB01pd1PZDTfzADj1TirXJmN+9VbSbyahndb2oNI0LpRtdnB0XA9I5KWmwtx9SyvRGkDSe0g2m4Wn06m0ARkb+KAhdZecNy6BZencgGh1wJRXjehv4IG7ytR1e/obJ4v++VmFdsXWn6vP0NnV/3yggNaB+UodH+lqpjKNldNaB+Uo9H+lqpLq2fT2IHNK3BAxVfcPcoFbHiCFDY3SP0T3oHul8U2nScXQTFgOdvFVDDv8jLcbyeNyiaXrybmRHiQU1o1CJOQNkC8RA2Ysd8+hGc4EeHFNaxkiTPnRH+HLkgktD6QNJwc1xaWusWyCOa2vsl2zZimCnUOzXi/0X75b7FgTXjipXDYgtIcCYtB+iRvbyQfQeJwoc0jcc48pp47TVnXaTsyaZ2mQWnhuUt2I7Uf4hhY8t2mgXBMOByMbipXSZ2gQD3G4QZjVpRBygAdwshVabf2vKUxpXDEEyGnLKd3VRLicoQNqzekRPRU2u0uJMyJPpVq0pX2WHn5Piq28bhut1QBZTMHjaMlp2gKpdQYTnHoWZ0myYt/borr2SxUUtngboLW0roCFRqIgKBVQW7kB4vCNKA910DWutS1d/obOr/vlZhXzWoavP0NnV/3ygreteoGvokmBD/Sz+izTE6TmdmwjxKuOvcxWwhJsG1jHEzShZdWrmehBiN+aBzVx+1F4Epu+sHAtAjzJmXyQeJShTGwSbGfG14QcqGdk9YvzKDVfIAjqYhKy5hdIBhA3ezj/VEBiN4yXahBXOAib9yBUi9u5OG1CBHm5Qm7PBJKC0dj9KCliA6fJcAwxbMiPQtMqYmcysOpVi2DGRnlyWlaLxe3Ta6cwPGEDvSInMjNV/FOzyUljGndcqOrUXEbygrWnatoUG1TenMO7MCyiad+u5AkvNuSk9CaQfTmLjeFGvblw3c0bC+TPoQXzRmlmu5cualaT96zkVov/edynNFacIA2r8x6EFtNVCfOaa0sW14kFEdUBQKe8R4LU9Xv6Gzq/wC+Vkz1rGrr9DZ1f98oM+1+/ncII/ZrHvBorKagsDBkmZWra/APhcJnOzWiOtJZRXABM2Pj1QDY7Inw4c0tjDs5nihuEQUam6xBMH0zkEAhSyM2nLeumnaAffquhtxyt3pTnQB1vzPsQCrA+rrzQ2zlPVLeZsffhCCKm5AXZhKeIE8RCU1hcAAhuvI9PqQCYzLO6s3ZrGkSybZgclXtnhkn+AeGPBHegvVLE+TFiECtUnl09abYbECYMXT19EkW/pyQN8TQDgQRPhCo+lGhlV7QIuFdnV2scC644exVDS7Q6o5wNjceJQRm0ixabITs0dpsc7IClwAnkh4epBHJE2pbEjhJnLmhYZtzG/JA/p45zDYxw5k3kqbw+nWuIDrEjiqvWJiPNzXqbRM3QXtlYHIytg1cH/JM6v8AvlfOGDx72Og5cOQX0Rqqr7ej6TuJqeao8IKJr/cfhcJBjyK1/wDtRWU1aO6ZgOnxlar+UECauDHFtb71FZW+ta87URumwjegIadpJsMt+6fUhl13Hie+2VlxhmO/wiLpTzYwM4HNAku8ryZFvSkOPvzRHHf7NyHsACe6PWgAX39aUBxQwLpc3QLbVz47uXNcc+8pFIXzjj0SXHwQEbBhdo1YJuhUz6EmnUuCEFs0TiBAJuR7wpYaSYRGyG75kknuUHg8SwtGznv9iXB4eKBxpHEAwZyVarVdome5TbKU5+44KDxuHIJMW9fBAzm6NSdBuJB9PFCa0Eb5SmC8HJA4fUB5bgu0XAuJySK7QPV78UJqA+wIzkknLcLJLqkWBkZJDd3vdLDbzHVAl5z575X0bqU/VVH7Vb8Z6+cXA5f2X0bqT/VVH7Vb8Z6Co/lAGKuEtPk1vTRCyJz5AAM3zste1+j5bB8NmtP71FZC8iZFggIxzRbfuPRELtx5IFI3k3zR6JytnOfDcg7UG/MDzobn9yO1143eZCdmT4dEAKu5J2bz60VtzCQRBI7kCWRB45lJrN3e90RzIGfC3tSakk8PUgbE7l4uy38ErmumJ5IHejcYWE+STPDcp2niC5sg28391W6Qg+bNTeBgCJ58u9AdlSJvZRONx5eSAIHFOdI1gJFotHeo3ceE+fkgG1xyRaY3iYBHchhhRGyRwQLqmc92UcUOkM5IXZEX9xwSqVEGfMgUx4Fs75rjpmNqLH23SSwgZLlVnoCDz2+Sb719F6k/1VR+1V/GqL5xgr6O1J/qqj9qt+M9BTvyhHRVwl48mt4zSWR1CTHRa7+UE2a2D+zX9NFZFWge/igWIi0+hONjyQm1E7z0RgReSLRx8yA1EA3y996buJ53XmmRHOSkbG5BxwgwuF0GTxXacZpNQWCDwqXiJtHrlFcZmR/dNqbbylB/eg89kZBIptRTuXA5B5ls0ejV2YIta/NN5MyjMaXSd0FB2pVkdEJhsYyy/qkMO5LY6yBLgZgrrycrrxMmSl7iPFB3MAASYSqRMEgxEA7vBCY8AmPH2JTRxHuEBS0weiHTAO1Ji1kqq/I34r1Kp87p6wgQ4R1jLgvozUp+qqP2q341RfOj37RmM5JX0XqU/VVH7Vb8aogsXaHsvh8WWur0m1CydkunydqJiDyUG/VtgTnhaZ7j7VfCuIKH8WmB+q0/A+1c+LPAfVafgfar6vIKI3VtgRlhafgfau/Fvgvq1PwPtV6XkFEbq1wIywtPwPtXPi1wP1Wn4H2q+LyChDVngfqtPwPtXhq0wP1Wn4H2q+ryChfFngPqtPwPtXvizwP1Wn4H2q+ryChnVrgT/wDVp+B9q83VrgRlhafgfar4vIKF8WeB+q0vA+1e+LPAfVafgfar6vIKF8WeA+q0vA+1d+LXA/Vafgfar4vIKF8WeA+q0vA+1dGrTA/Vafgfar4vIKI7VvgjnhqfgfakjVpgfqtPwPtV9XkFDGrPAfVaXgfarVoLRFPDUhSosDGCYa3ISST5yVJLq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So…Do You Agree?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do you think…</a:t>
            </a:r>
          </a:p>
          <a:p>
            <a:pPr lvl="1"/>
            <a:r>
              <a:rPr lang="en-US"/>
              <a:t>Is the national government too big?</a:t>
            </a:r>
          </a:p>
          <a:p>
            <a:pPr lvl="1"/>
            <a:r>
              <a:rPr lang="en-US"/>
              <a:t>Do we really need a Bill of Rights?</a:t>
            </a:r>
          </a:p>
          <a:p>
            <a:pPr lvl="1"/>
            <a:r>
              <a:rPr lang="en-US"/>
              <a:t>What’s better for the people – a strong national government or a strong state government?</a:t>
            </a:r>
          </a:p>
          <a:p>
            <a:pPr lvl="1"/>
            <a:r>
              <a:rPr lang="en-US"/>
              <a:t>At this point…would you vote to approve the Constitution as it is?</a:t>
            </a:r>
          </a:p>
          <a:p>
            <a:pPr lvl="4">
              <a:buFont typeface="Wingdings" pitchFamily="2" charset="2"/>
              <a:buNone/>
            </a:pPr>
            <a:r>
              <a:rPr lang="en-US"/>
              <a:t>	      You have to wonder what the other side thinks…</a:t>
            </a:r>
          </a:p>
        </p:txBody>
      </p:sp>
      <p:pic>
        <p:nvPicPr>
          <p:cNvPr id="8193" name="Picture 1" descr="C:\Users\Andrea\AppData\Local\Microsoft\Windows\Temporary Internet Files\Content.IE5\OQ8XVSG5\MC9003043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914400"/>
            <a:ext cx="1070762" cy="1810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static4.depositphotos.com/1007693/365/i/950/depositphotos_3653049-Alexander-Hamilton-portrait-on-ten-dollars-bill.-Isolated-on-wh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981200"/>
            <a:ext cx="2844800" cy="4267200"/>
          </a:xfrm>
          <a:prstGeom prst="rect">
            <a:avLst/>
          </a:prstGeom>
          <a:noFill/>
        </p:spPr>
      </p:pic>
      <p:pic>
        <p:nvPicPr>
          <p:cNvPr id="4" name="Picture 8" descr="http://images.clipartpanda.com/blank-scroll-clip-art-xcgL7rkc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"/>
            <a:ext cx="8077200" cy="2071978"/>
          </a:xfrm>
          <a:prstGeom prst="rect">
            <a:avLst/>
          </a:prstGeom>
          <a:noFill/>
        </p:spPr>
      </p:pic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Enter the Federalists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676400"/>
            <a:ext cx="54102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The Federalists supported the Constitution as it was. After all, it was decided upon by representatives from each state</a:t>
            </a:r>
          </a:p>
          <a:p>
            <a:r>
              <a:rPr lang="en-US" sz="2800" dirty="0"/>
              <a:t>The Constitution had a strong sense of CHECKS AND BALANCES, or a balance of power between the three branches of the national government and the local and state governments</a:t>
            </a:r>
          </a:p>
          <a:p>
            <a:r>
              <a:rPr lang="en-US" sz="2800" dirty="0"/>
              <a:t>The Federalists wrote the “Federalist Papers” to encourage states to approve the Constitution</a:t>
            </a:r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So…Do You Agree?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What do you think…</a:t>
            </a:r>
          </a:p>
          <a:p>
            <a:pPr lvl="1"/>
            <a:r>
              <a:rPr lang="en-US"/>
              <a:t>Does the national government work fine the way it is?</a:t>
            </a:r>
          </a:p>
          <a:p>
            <a:pPr lvl="1"/>
            <a:r>
              <a:rPr lang="en-US"/>
              <a:t>Do we really need a Bill of Rights if everything is so well done in the Constitution?</a:t>
            </a:r>
          </a:p>
          <a:p>
            <a:pPr lvl="1"/>
            <a:r>
              <a:rPr lang="en-US"/>
              <a:t>At this point…would you vote to approve the Constitution as it is?</a:t>
            </a:r>
          </a:p>
          <a:p>
            <a:pPr lvl="4">
              <a:buFont typeface="Wingdings" pitchFamily="2" charset="2"/>
              <a:buNone/>
            </a:pPr>
            <a:r>
              <a:rPr lang="en-US"/>
              <a:t>	     	       		  Wonder what happens next…</a:t>
            </a:r>
          </a:p>
        </p:txBody>
      </p:sp>
      <p:pic>
        <p:nvPicPr>
          <p:cNvPr id="6145" name="Picture 1" descr="C:\Users\Andrea\AppData\Local\Microsoft\Windows\Temporary Internet Files\Content.IE5\OQ8XVSG5\MC9003043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4724400"/>
            <a:ext cx="1070762" cy="1810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xboxculture.com/uploads/76fd17e1f57a405e066705d13d4fb90a.jpg"/>
          <p:cNvPicPr>
            <a:picLocks noChangeAspect="1" noChangeArrowheads="1"/>
          </p:cNvPicPr>
          <p:nvPr/>
        </p:nvPicPr>
        <p:blipFill>
          <a:blip r:embed="rId2" cstate="print">
            <a:lum bright="20000"/>
          </a:blip>
          <a:srcRect/>
          <a:stretch>
            <a:fillRect/>
          </a:stretch>
        </p:blipFill>
        <p:spPr bwMode="auto">
          <a:xfrm>
            <a:off x="-1913466" y="-304800"/>
            <a:ext cx="12733866" cy="7162800"/>
          </a:xfrm>
          <a:prstGeom prst="rect">
            <a:avLst/>
          </a:prstGeom>
          <a:noFill/>
        </p:spPr>
      </p:pic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/>
              <a:t>Enter the “Fight”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3352800" cy="5181600"/>
          </a:xfrm>
          <a:solidFill>
            <a:schemeClr val="accent1">
              <a:alpha val="77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en-US" sz="3600" dirty="0"/>
              <a:t>The Constitution needed 9 of the 13 states to approve it in order for it to become law</a:t>
            </a:r>
          </a:p>
          <a:p>
            <a:r>
              <a:rPr lang="en-US" sz="4000" dirty="0"/>
              <a:t>Both sides (the Federalists and the Anti-Federalists) tried to convince people their side was </a:t>
            </a:r>
            <a:r>
              <a:rPr lang="en-US" sz="4000" dirty="0" smtClean="0"/>
              <a:t>correct…both writing papers, The Federalist and Anti-Federalist papers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7315200" y="12192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324600" y="1371600"/>
            <a:ext cx="2133600" cy="3539430"/>
          </a:xfrm>
          <a:prstGeom prst="rect">
            <a:avLst/>
          </a:prstGeom>
          <a:solidFill>
            <a:schemeClr val="accent1">
              <a:alpha val="77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After great debate, the states finally ratified the Constitution…only if there was a Bill of Rights</a:t>
            </a:r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cdn2-b.examiner.com/sites/default/files/styles/image_content_width/hash/34/4c/344c7519091c47ebcf94f67fa41f91f5.png?itok=XZHAabs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7158228"/>
          </a:xfrm>
          <a:prstGeom prst="rect">
            <a:avLst/>
          </a:prstGeom>
          <a:noFill/>
        </p:spPr>
      </p:pic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44562"/>
          </a:xfrm>
        </p:spPr>
        <p:txBody>
          <a:bodyPr/>
          <a:lstStyle/>
          <a:p>
            <a:r>
              <a:rPr lang="en-US" dirty="0"/>
              <a:t>Enter the Bill of Rights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chemeClr val="accent1">
              <a:alpha val="62000"/>
            </a:schemeClr>
          </a:solidFill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800" dirty="0"/>
              <a:t>While Federalists didn’t think it was really necessary, they agreed to add a Bill of Rights so that both sides would be happy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rights would be added as amendments…meaning they were seen as “official changes, corrections, or additions”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 Bill of Rights were based upon the constitutions developed by the states</a:t>
            </a:r>
          </a:p>
          <a:p>
            <a:pPr>
              <a:lnSpc>
                <a:spcPct val="80000"/>
              </a:lnSpc>
            </a:pPr>
            <a:r>
              <a:rPr lang="en-US" sz="2800" dirty="0"/>
              <a:t>There were a total of ten amendments added…and they became known as “The Bill of Rights”</a:t>
            </a:r>
          </a:p>
          <a:p>
            <a:pPr lvl="2">
              <a:lnSpc>
                <a:spcPct val="80000"/>
              </a:lnSpc>
              <a:buFont typeface="Wingdings" pitchFamily="2" charset="2"/>
              <a:buNone/>
            </a:pPr>
            <a:r>
              <a:rPr lang="en-US" sz="2000" dirty="0"/>
              <a:t>					   Now let’s debrief all of this…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Was Right?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Which side had the best argument…the Federalists or the Anti-Federalists?</a:t>
            </a:r>
          </a:p>
          <a:p>
            <a:r>
              <a:rPr lang="en-US"/>
              <a:t>Why?</a:t>
            </a:r>
          </a:p>
          <a:p>
            <a:r>
              <a:rPr lang="en-US"/>
              <a:t>Does the Constitution really need a Bill of Rights? Why or why not?</a:t>
            </a:r>
          </a:p>
          <a:p>
            <a:r>
              <a:rPr lang="en-US"/>
              <a:t>If you were alive back in 1787, how would you vote?</a:t>
            </a:r>
          </a:p>
        </p:txBody>
      </p:sp>
      <p:pic>
        <p:nvPicPr>
          <p:cNvPr id="3073" name="Picture 1" descr="C:\Users\Andrea\AppData\Local\Microsoft\Windows\Temporary Internet Files\Content.IE5\OQ8XVSG5\MC9003043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990600" cy="1674969"/>
          </a:xfrm>
          <a:prstGeom prst="rect">
            <a:avLst/>
          </a:prstGeom>
          <a:noFill/>
        </p:spPr>
      </p:pic>
      <p:pic>
        <p:nvPicPr>
          <p:cNvPr id="3074" name="Picture 2" descr="C:\Users\Andrea\AppData\Local\Microsoft\Windows\Temporary Internet Files\Content.IE5\OQ8XVSG5\MC900304311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4800600"/>
            <a:ext cx="1070762" cy="181051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http://www.nicocleanllc.com/wp-content/uploads/2014/07/american-flag.jpg"/>
          <p:cNvPicPr>
            <a:picLocks noChangeAspect="1" noChangeArrowheads="1"/>
          </p:cNvPicPr>
          <p:nvPr/>
        </p:nvPicPr>
        <p:blipFill>
          <a:blip r:embed="rId3" cstate="print">
            <a:lum bright="74000"/>
          </a:blip>
          <a:srcRect/>
          <a:stretch>
            <a:fillRect/>
          </a:stretch>
        </p:blipFill>
        <p:spPr bwMode="auto">
          <a:xfrm>
            <a:off x="0" y="0"/>
            <a:ext cx="10013950" cy="7010400"/>
          </a:xfrm>
          <a:prstGeom prst="rect">
            <a:avLst/>
          </a:prstGeom>
          <a:noFill/>
        </p:spPr>
      </p:pic>
      <p:sp>
        <p:nvSpPr>
          <p:cNvPr id="25602" name="WordArt 3"/>
          <p:cNvSpPr>
            <a:spLocks noChangeArrowheads="1" noChangeShapeType="1" noTextEdit="1"/>
          </p:cNvSpPr>
          <p:nvPr/>
        </p:nvSpPr>
        <p:spPr bwMode="auto">
          <a:xfrm>
            <a:off x="762000" y="152400"/>
            <a:ext cx="7848600" cy="1066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Heather"/>
              </a:rPr>
              <a:t>Constitution</a:t>
            </a:r>
          </a:p>
        </p:txBody>
      </p:sp>
      <p:sp>
        <p:nvSpPr>
          <p:cNvPr id="25603" name="WordArt 4"/>
          <p:cNvSpPr>
            <a:spLocks noChangeArrowheads="1" noChangeShapeType="1" noTextEdit="1"/>
          </p:cNvSpPr>
          <p:nvPr/>
        </p:nvSpPr>
        <p:spPr bwMode="auto">
          <a:xfrm>
            <a:off x="990600" y="5257800"/>
            <a:ext cx="7467600" cy="1295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b="1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Heather"/>
              </a:rPr>
              <a:t>Ratified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286000" y="1447800"/>
            <a:ext cx="4648200" cy="37512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/>
              <a:t>June 21, 1788, New Hampshire becomes the ninth state to ratify.</a:t>
            </a:r>
          </a:p>
        </p:txBody>
      </p:sp>
      <p:sp>
        <p:nvSpPr>
          <p:cNvPr id="6146" name="AutoShape 2" descr="data:image/jpeg;base64,/9j/4AAQSkZJRgABAQAAAQABAAD/2wCEAAkGBxQSEhUUEhQVFRQWFxQXFxgUFxcXFxgcFxcXFxccHBocHCggHRwlHBQUJDEhJSkrLi4uHB8zODMsNygtLiwBCgoKDg0OGxAQGywlICYsLCwsLCwsLCwtLywsLCwsLCwsLCwsLCwsLCwsLCwsLCwsLCwsLCwsLCwsLCwsLCwsLP/AABEIALcBEwMBIgACEQEDEQH/xAAcAAAABwEBAAAAAAAAAAAAAAAAAgMEBQYHAQj/xABHEAACAQICBwUFBAcECgMAAAABAgMAEQQxBQYSIUFRYQcTcYGRIjJSobEjQnLBFDNTYtHS8IKSorIXJENjg5PC4eLxFRZE/8QAGwEAAgMBAQEAAAAAAAAAAAAAAQIAAwQFBgf/xAAvEQACAgECBQEHBAMBAAAAAAAAAQIDEQQhBRIxQVEiE3GRobHR4TJSgfAUFcFh/9oADAMBAAIRAxEAPwCG0L2b/pOEgmWfYeRdpgy7S2JNtmxBva2dVrWjCQ4aVsPEJGeM2eSX2do/uIBuXqb3rRMfrykej1xGHQe03dJG+7ZIuDcLwAW9h0rLdYdYZcbIJJtjaA2RsLs7r3seJ8zWmLbe4jGgarXjuz3GxpG4i7wOqm0e9kJF7MM79cqV7P30cssImWSbESOqqCoEMZJ3Zt7RvbefSrzrX2mJhJzBHF3zIBtnb2ArHfs+6bkDOi5POEDCMm0noWXD2E4VH+DbRnHUqpNvOmRBpzpnSCTTPLHEIQ52tgNtAE52JAzO+3WpLROicOwD4nHRQjPZVHlkt1CiwPmafICCIrtbq2h9F4LBpDijGUe7BpR9q5b7w2RtCwsN2W6qLrZBoyOO+A7iQ5NtyzmQX4qpYKfP0pVPPYOCD0TrRJhsJPhovZM7KWkB3hQtio6nnyvUARR9mnOi9FS4mQRQIXkIJCiw3KLk3JsPPpT4QBvhp2jdXQ7LqbqRmDwNXDUzWvEHHQ/pGJdoiWD943sWKtvIyFjaqdiYmjYpICjqbMrbiDyINdKEWuCL5XFr+FBxTCSeuemDjMXLKpPd32YweCLuG7hfefOoAx06rhWpjBCw6va4jBRbEOFQsd7uzHaf0G4chvtV27QNanwiQdwELTL3l2G0AlhawBGe1n0NZPsU70pjnnKGQ32I44l6LGLDzzJ6mkdabyTIXT2sE2L2e+2Ds5FUCkX4Xzt0pjo6KNpFEzlI7+0VXaa3IDmculdMdEaOjghsuqGnMJMO4woZREtwrC26+8jeb7zvvzqG1p13w4aXDSYczhTsttEBSRnbMix49KpWqWlv0PEpMQSoDKwHEMP5gp8qh8Q7OzO3vMxY+LEk/Mmq/ZrIchJ3UsSgKrc2BO0QOAvYXqz6hauyYmdJd6xROrF+ZUhgq9bgXPCqsVp+NN4gIsYmkWNRZVRigH921/OmeSHosT1nOv2isHOzTR4mCPEWuytIuzJYAC+/2WsALjz502wOsJOhZSzEypeC5JuS5AU34nYf/DWaiq4RwxmxYNSsIZiFUFmJAAAuSTwAG8mk8FhHldY4lLuxsqjMn6Dx4Vs+o+pqYId5JZ8QRvbNY7/dS/zbj0FPKeCJZEdRuzxYws2NAd81hzReW38TdMh1rT0lGXDpUOJaVWWs8pN9R1El1lo/eVFpNSqzUuQ4JDbowamAmquaza5phrolnm+H7qXyLfw+lLKSW7HqpnbLlgsss+k9KxYdNuVwo4cSegGZNUDTfaBK91w690vxNZnPgMl+dUvHaUkmcvK5djz4dAMgOgpATVmnc30PQ6bhdde9nqfy/vvJKXSuIYkmeYk5/aP/ABrlR/fUKpyzpckfCKO2MbuhET7AcuB+8VCn5Cm+1T7SGipYAhlQx94u2obcxW9rlcwCcr2piRXdPBDjAYsxSJIvvIyuL5XUgj6VyacuzOxuzMzMeZY3PzNImJg2yQQ24WI378t3W4o+KgaN2RtzKSCORGdDJDu1SitSKAm9hewueg5npvFOMHhHkDlRcRoXc8FUc+pyA402SD/TGl5cVKZZm2mO4clAyVRwApnem4NHUnebbhmeV8qOSD7BY14jtJs3/fRJB6OpFaDqr2ix4aF2niR5y1kEMMcXsgA3d1AG88ADlWc6Owkk0ixRKXdjYAf1uHM0MQmw7JcEqxUld4uDY2PEXGdR4fUhp03alHKrh8MYZGFlli7qV15bpEAPrWe6TxLzSM7yPKx+++ZHDdc28AbUyvQDGokl0IK/oUmYRyDkdlrH5VcdGdnGIxGBXEwn7Ul7wuNglVawKseJsTY2B586tgdMTwn7KaWO3BJGX5A1doe1nFrEiBIiyqoMkm07MQN7EAgXNSXN2IRQ1AxMcTT4wphYVzLkO55BUQm7E7gCRVTNXbTOvhxsQjxuGjk2TdXid4mQndcX2h67qpTpvOze1918+lGOe5AoWuvEQSCCCDYgixB5EGpzRup2OmIMeFlIJHtMNlfG7EC1bnrTqJhsfstJtRyrYGSKwZgOBuCD0NriklNIKR5u2KIY60ztMSDAquAwkPdhgsk0rC7yi/srtneRcXIG64A51nIFMnlZANjFRDHTwiuFamCDfbYIUudkkMRwuAQD42Y+tOND6HlxUoigQs59FHxMeCjn9at+p/Z1iMdZ2Bhw/wC0Ye0w/cU5/iO7xyradA6sQYOPu4E2RmxO9nPNm4n6cKqnNIZIqmqOp0eBTd7czD25CP8ACvJfrxqw9zU4cJRThRWd7jpkOIaOI6kWgojRUBsjO1c2rUbGyrEheRgqrvJOX9dKzDWrWtsReOK6Q8eDP48h09eVVTmomzS6Weolt07sldaddrExYU3OTSjfbmE/m9KoTSE3JO877neTzohFFNZZScnuelo00KY8sV+Q/eVzvaTrhNKXi3eUKb0KhBnrNi3lxMryyrMxb9YhujD7uzyW3DhUX3JYgAEk7gALknkBxNGqw6ua2yYLfDDhtv8AaPGWk/vbX0rvtbbHz81bRmqEbw4OaeK2Jihj3nMHYAsw4kcL5GsV1u0fLDi5lmUgs7uDwZWYlSDxFq1vW/tCeHBYdYyn6bNFHJIVF1iDKGPsm+833A5DfyrItN6ZxGKIOIlMhW+zcKLXzsFA5CqoRfVjMU1OxRjxkO64du7YWvcP7OXjY+VaRp7V5UweIjwkQVpCrFV+9ZlJAvwsDZcqpWpelMJg7zTCSSfeEVFGyg53LC7H5Cr5rTrWuHw0M0ShzOAUDG1l2dok25XUW60sk87BXQxlwVJBBBG4g7iPEcDVg1Dx4jxaqwDJMDC6kXBD2tccfaC+pphrBpp8W+3IsakbvYWxt1N7nzp5qlpSDCuZZUeSQC0YULZb5kknPhlu386d5wA1LCaIiwkWIbCRWlZHI3ljcKdlVudwvwrFN43G4I3G+d+N+tazLrev6C2KjXeG2dhjk20F326EHzrMdOaYbFSd46Ro3Exggt+K5NzuzpYZ7hYlh5wrKx3hSCRzANz8q2nSXZ3hcROsyMYo29p44wLNfeNk/cvxAHhasj1Wgw7zA4uQJEu8g3u/Jdwy59PGtqw+s8Bw7zxuHiiDFtjMbIvaxtvta3iKk5PsRIzbtCxcSznC4aNYoYCBZR7TyWG0zNmxAIUX5HnVWqza560YXHAMuHkScWAkJQXHJgL7Q5cRVSD1bF7AHAvTrAYKWZtmGN5G5RqzEeNhuq86h9nnfhZ8btLGd6xD2WccCxzVeg3+HHYtH4aOFBHCixoMlQBR8qWVqXQiiYfobVLSsLrJFh5ksysQsqR7QBBsfbB39RVw03rPpsG6YIwqPgTvyfEgn5AVpgNGvVTsz1Q3KYHrHrli8RF3WOwsRA3qzxSxSKcrqdoWPlY8RVMghZzZFZjyUFj8q9XMt6C7sqZW46IHKee9A9nmOxRH2JhQ/fnug8lttH0rVdVey/CYWzy/6zMLG8g+zU/ux5Z8WufCror0oDSyskw4O2orLR70KqCIlaKaXIprpDHxQLtzOqLzY2v0AzJ6CowxTbwgMl6gtY9YYcIvtnakIusa+8ep5DqfnVX1h7Q3e6YRdhcu8b3j+EZL53PhVFmkLsWYlmO8kkknxJrNO9dInb0nCJS9V2y8d/wO9PaclxbXkPsg+yg3Kv8AE9T/ANqiGSnBFF2azNt7s9BCuMI8sVhDVkovd072aKUqDYGhjopjp73dT+rup82KIa3dxcXYZ/hHHxy+lFJt4RVbZCuPNN4RUu7oVt+G1JwiKF7lWsPecksep3ihV3sJHLfGKfD+X3MN1t1VkwEuw/tRtcxyAbmHI8mHEVDSYZgAxVgDkSpAPga9OJio2YoHRnXNQylh4jMVgWvmMxT4uRMWxLRsQijcgU+6UHIixvnzyrrQk2eWaK2TeisK7UrorV/EYmOWSCMyCLZ2wvve1e1lzPunLfTshClKeaR0i8qQo3uwx92vhtFifHeB5CneidA4jFMRBEzbN9tj7KJbPaY7hb1qNdd53g24jI+HSgQblaLal9mg8RBsbgjcb5ihggaPGssLw39h2Rj4pfLxuPQU0tTlsO2ztWOzfZ2reze17XyvbfakitDBBKpXRWmGihxEO/ZnS27gwO4+BG0PSowrQtStBOg1oHZvquJWGJnW8an7NTk5H3iOKjhzPhvrup2rjYyaxuIksZGHyUH4j8hc8q2rDwBFCqAqqAABkANwAFVznjYaKJWPEU8hxNQitTiOSqMj4J+LEU5WSoSGeorWjWtcIlls0ze6pyA+JunTj6mo5JLLHrplZJRityyaW03Dhl2pnAvko3s3gPzyqj6S7RZSbQRog5vd29BYD51RMVpB5nMkrFnOZPyHQdBRUlrLO+T6HotNwuqCzP1P5f33lp/+842/6xfDu0/hT3C9ouJX30iceDKfUG3yqnBqBFIrJ+TY9Fp5dYL4Gj4btNX/AGmHYfgcH5ECnR7S4LboZb9dgD12qy2hem9tMofCtNn9PzZe9J9o8zC0Max9WO23luAHoap2Px8sz7czs7c2N7eAyA6CiR4SVhdY3Yfuqx+gpKYFNzqVP7wI+tJKUn1NVFFFW1aSfz+5yuV0G9ctSGo5QrtOMBgJJ22YkZ25KL28TkPOigNpLLGtqe6K0TNiX2YULHiclX8TZCrzoHs4yfFt/wAOM/5n/IetX3B4NIlCRIqIMlUWH/vrV8KG+px9VxeuHpq9T89vz/dyo6vdn8UNnxFppM9m32a+X3vP0q5CMCj0K0xiorY89dqLLpc03kJahR65TFJ5GGJYNtBiGuTtAnauczfO/WldIaTmn2TNI0hUbKlzdgM7XO8+dNIxcgDM2A86d6X0fLhZDFOhjccDkRwIORB5itxWKaKwcMh+2xKwDrHLKfRBb1Nbf2ZaOwsGHkbCztOrONt2GwAVXIAgWFmvvvnnWBxqSCQCQMyBcDzp7/8AMTiD9HEjCG5JRdwYtntW3t4G9LOPMsETwbhrjpPC4rCSwQ6Qw0LNme8Szc1axuA3Ej51gs8RRmUlSVJF1IZTbkw3EdaToWqRjy7EYrhsO0jKiKWZiAqqLkk8AK9D6e7PMJjJkmkVkYW7wRkKJd27b3Xv1Fj1rJtWteWwgC4fB4YObDbIcu1zaxYtfM+FaVrx2jpgrRQhJcRu21udiPd94j73T161z5srAywZv2qYxf0r9EhQRQYQBFRRsgswVna3moueRPGqSVqza3a2vpAq0sMKMuTxhg5HIksbj6VBYXCvIwSNWd23KqAsx8AKsisIUaGOp7VLU6fHv7A2YgfblPujmB8TdPW1aFqd2Rk7MuPNhuPcId/9tx9F9a1eDBpGgSNVRFFlVQAAOgFVTsXYZIqmidX48LEsUS2VfVjxZjxJpV8PVilw9NZMLVD3GRBGKjBLVJvh6YaQmSJGdyFRRck/1n0pGWR3eERmnNLrhYjI285IvxNwHhz6VlGLxzyuXkO0zG5P9ZDpTvWTTDYqUsdyC4ReQ69Tx8uVRN6yTnzM9NotL7GOX+p/3A4V6OslNQ1d2qrN4+Wal0nqND1bNTdXe/IlmH2QPsr+0I/6frRUW3hCW3RqjzSHerWq8uLsx+zh+M5t+AcfHLxyrR9Eas4bDgbEYZvjkszfPcPIChBMALCwA3ADIcqeRT1shXGJ5rVa6254zheF/wB8j8GuSIGFmAI5EXFIpLSgarTARWM1Wwkl9qCO54qNg+q2NRraiYT4HHhI/wCZNWm9BnAFzYAZk5ClcIvsXw1V8dozfxZX8HqhgkP6naP+8ZmHoTb5VYsLCiDZRVVeSgAegqt6Q1zwcZt3hkP+6Ut/i3L86ij2iwDKKf0T+el5q49MF7o1dyzJSfv/ACX+9dqmYTtCwje8ZE/GhPzW9WDA6cgm/VzRseQYX9M6ZST6MzWaa2v9UWv4JKhRQ1I4vGxxC8jog5uwX60xSotvCF6FVuXXnBKSO9JtxVHI8jbfQpOePk0f4d/7JfBnnDVnDNLioVQXPeIx6KrAsT5CvRwMchDOisR7pZQSL52JyrzVoXTcmFLGLZDNYEstzYcByq26V1zml0fGySGOXve7lMZ2SbIzCxG8A+yd3IitUstmRHe0jSuNM7QYo7MYN40iusTLc7LfvHxyPAVTL0nJOzm7MzHmxJPqavfZ/qP+lgT4m6wfdUXDS9b/AHU6jeeFszZzJIGCraM0dNiG2YInlbjsKTbxOQ86s+G7M9IuLmJE6PKl/wDCTW2aNw8cKCOJFjQZKgAFP1aqna+weUwz/RXpDlD/AM3/AMaUi7JMec2w6+MjH6JW4g0YGh7WQeVGVaI7GgCDicTcfDCtv8bX/wAtaRq/q5hsEmzh4lS+bZu34mO8+GVPwaOppXJvqTAsKFqKDXb0gQEUm6UMRiURSzsFUZliAB5mqPrF2hot0wg22/aMCEHgM2PoPGllNR6l9GmtveIL7Fh05pGLDJtzNsjgM2Y8gONY5rTrBJi33+zGD7CD6tzb6fVLSGNkncvK7O54t9AMgOgpoyVkna5e49Lo+Gwo9Ut5fT3Ecy0QrT14qSMdVG7A2tQpVkqS0DoN8VJsruUe+/BR+bHgKKWRJyUFzS6Cuq2gziXu1+6Q+1+8fhH59PGtNiNgANwAsAOAouD0ekKLHGLKo3fmTzNHK1pjHlR53U6l3Sz27CyS05jxFR9GD06ZlcSYjxFOUxFQaz1C6z60jDLspYzMNw4KPib8hxouaSywQolZJRityyawa1RYRd/tSH3Ywd/QnktZppnWCbFNeVvZ4Iu5B5X3nqd9V2XFs7F3YszG5J3k11Jayzscj0ek0VdCz1l5+w/tXLU3WalVkqo35DGilaNtUDRCGWZhuDEDoSKTMlK4bDvIwRFZ2OQUEmrXo7s9ncXlZIhy99vQbvnTRi5dCi2+qneckiod7QrQh2ZpxxD/ANxf5qFP7Gfgzf7TTfu+T+x57FAubWvuJBt4Xt9T613ZrqREkAAkk2AAuSTuAA4mutg8eP8AV7R/6RiI4t+yTdrfCN7fw8xW84CfZAUbgAAAMgBuFVPUXVA4aPvJRaaQDd8C57PjxPkOFWr9HIqibyx0TMGIp7HiKgYHtnTlJaTI2CfjmvVf01rvBASqfbOM9ggKD1f+F6p+u2tDXOGhYgDdKwO8n4AeAHH051UI5Kosua2R2dFwyM0p2/wvuXXEdoeKJ9hYkH4Sx9S35URO0HGD9kfFP4NVUDXrhqj2kvJ11otPj9CLqnaPiuKQ/wB1/wCekJ9f8Yw3NGn4UH/UTVRBrt6jsl5CtDp0/wBCHukNJSzm80jOeG0dw8BkPKml64GrtqrNcYqKwkA1y1CuioEIVojJUnozRU2IbZhjZzxtkPFshWiavdnscdnxJEr57A/Vjx4t57ulPCty6GPU6yqhep7+O5Q9XNUJcWQ1ikPxkZ9EHHxy+laZgNDxwRiOJdlR5kniSeJqw90ALAWA5UlJFWuFaiea1Wune99l4IV4abvHUzLDTWWGmaMykRDpSTCpCaKq/rJplMKl23ufcTiTzPJRzpHtuX1qU5KMeo11j06uFTgZGvsL+Z6D51mWJxLSMXc7TMbk86Nj8Y8zl5Ddj8ug5AU2NZpSyej0umVMf/e4pt0cSU3vQDUpqHayUostMdqjB6hMkkk9WbVfVyTFHaJKRfERvbmFHHxy8aY6p6umYiWbdFwGRf8AgvXjWm4eYKABYAAAAbgAMvKrIV53ZzNbr/Z+ivr58fkk9E6Nhw67MKBRxObN4nM1IBqiY8TTlMRWpYPPTcpPLeWPr0KbCWu0wh511X1GxWNsyJsRH/ayblt+6M28t3Wtc1V7P8NgrPbvZv2jjL8C5L459atsYApQVZKbYiRHT4YU2eCpaYU0K0gSLmw/KonT2k/0WBnPvH2UHNjl5DPyqb0rjY4IzJK2yo9SeAA4msg1i00+Kk223KNyLwUfxPE/wqmyXKdHRaV3Sy/0r+4I7vCSSTck3JOZJ3k0or01Bo6tWU9Kh7HJThHqPVq0HU3VAMBNihuNikR+r/y+vKjGDk8IW7UQpjzTIHRWgp8T+pjLL8RsqD+0d3perLheziYj7SaNOihn/lrQ4CAAAAAMgBuHgKWFaI0RXU4VvF7pP0YS+P1+xnzdmZ4Ykf8AK/8AOk/9G8vCeMjqrD860cGu2pvYw8FS4rqv3fJfYz2Hs0b72IUfhjJ+rCpvRvZ/hYzd9uY/vmy/3VtfzJq0A0cGoqoLsJZxHUzWHP4YX0OYXDpGoWNVRRkqgADyFLUneug1YYW87sMRRCKOKBogEGSkJI67pTSMWHTbmcIvC+ZPIAbyegrNNZtfZJrphgYo8i/+0b03IPA36iq5zUepr02jtvfpW3nsS+t+tMeGBSOzzcs1Tq1v8ufhWUY/EvK5eRizHMn6DkOlLyLekXSskpuTPTabRwojhbvyMiKTIp08dJFaU04ESKLShWikVBQl6s2q2rplIllH2YyX4/8Ax+tH1X1YMtpZhaPNV+Pr+H61eRHYWG4DKrYQ7s5ms1nL6Ide7FEewsN1qVSamprm1Vhx2iSjxFOY8RUOslKrNTJiOJLnF25Vyo0T0KmReUtiilBRLUGe1WmcD1A6waeiwi3c3cg7KD3m/gOtQ+tGvSRXjwxDyZF80Xw+I/L6VmWJxTyMXkYsxzLG5P8AXKqZ242R1tHw2Vnqs2Xju/sPNO6alxT7Up3D3VHuqOnXqc6iXpQmknrPnJ34wjBYisISNdU1w050ZgWnlWNM2O88hxJ8BUBJqKyyzaiaFEr99ILoh9kHJmHHqB9fCtPhkqHwGHWJFjQWVQAP66509SStMFyo81qr3dPm7diYhkp2j1DxS08imqzJjaJG9GBqF0vrBDhVvK28+6i73by5dTuqj6T1+xD3EIWFeG4O/qRb5UsrIx6mrT6G6/eK28s1OuhqwubTWIc3aeY/8RwPQGwpMaTnGU0w/wCI/wDGq/8AIXg3rgsv3r4G9g129YQmn8UP/wBE/wDzXP50nLpOVxZ5ZHHJ3Zh6E0P8heCLgku818DatIaew8H62VFPw3u390b6p2m+0c+7hU/tyD6KD9T5VnxohquV8n02N1HCKYPMvV9PgONIY2SZy8rl3PFj8gMgOgpqaFcNVHTSSWEcIojLShopqBEGWkmjp0RUhoXQE+La0KXHFzuRfFufQXNFJsrnKMFzSeEQBiud3hYVddWdSDulxI6rGfkX/l9eVXbVzUuLC2Y/aS/GRuH4Rw8c6m5MPWmFWN2cDV8U5vRV08/Yr7QWpGSKpuXD0zlhq3By1Mh3SkiKkZYaayR0jRYpDYmi7ddkWqnrJrGI7xwm78WzC+HM/SklsX1VyseIlkk0nGps0igjMFgDQrJXYkkk3J3knM0KTnZv/wBfHyegdOa1Q4YWZtp/gQgt58APGs51g1unxV1J2I/gQ7j+I5t9OlV52v50TZqSscjTpuH1U79X5f8AwMxpMmlAKFqQ3BCKIy0uBT7RGhJsU2zCha2bZKv4m4eGfSotwSkorMnhETFCzsFUFmJsAN5JrTNVtXP0ZLvYyuPaIyUfCPz61NauanxYQBjZ5uLkWtfgo4D51Kyw1ohXjdnntbr1b6K+n1/BFMKKWp1LFTZkp2jAmHikpjrFrEMJHus0rX2FP+Y9B86VnmCKzMbKoJJPADeaynS2lGxErSNuvuUfCoyH9cSarnPlRt0emV08y6IVxGOeVy8jFmY3JOf/AK6UoklRqvS0b1mZ6SOEsIf0L0lHJelKA4YiiXowNcNQYMrUY0kVI4H0oLMOYoBW4cii0dPa3Deem8/KpPBauYqb3IJLc2GwPVrfKik30FnZGCzJ495EGlsHhJJXCRIzueCi5/7DrV80P2cG4bEybvgi/Nj+Q86vejNFxYddmFFQcbZnxJ3nzq+NDfU5ep4vVDav1P5FJ1e7OgLPi22jn3aE2/tNx8B6mr5BAqKFRQqgWAUWA8AKVNcrTGCj0PP36q295m/47BSKTZaVrhFMZxpJFTWWGpJhSTpQDkhJoaj8UgAJNgBvJOXnUnpzSMWGQvKwUcB95jyUcTWRaz6yyYolfcivuQZn8R4npl9arnNRN+k0ll7ytl5FdaNadq8eHPs5NIOPRenX0qmEU5dKRZazN56nfrpjVHliJ0K7ahQGJe9dBokZp9o/ASTNsRIztyHDxOQHjRL3JJZY3FL4XCvIwSNS7HJVFz6fnV50N2eZNiZP7Ef5ufyHnV50ZoyGBdmGNUHGw3nxOZ86sjS31OZfxWqG0PU/kUfV/s7LWfFtYfs0O/8AtMMvAetaFg8GkSBI1CIMgosKVvXQavjBR6HC1Gqtvfrf8dgFaRkipe9FamM5GTRUwmSpqZazvXXW1Y7xYdgZN4ZxvCcwDxb6Usmkty/T1TtlyxRD6+abB/1eM5H7QjpvC/mfLrVJvR3NJtWSTy8np6aVVBRQdXpZWppelFagXpj6OSrBq9oGbFn7MWQGxdvdHhzPhSGqGgP0ltuS4hU7+bn4R05n+hreC2UUKoCqBYACwA8KshVzbs5+s4h7L0Q6/QjdFaj4aKxkBmb9/cvko/O9WXC4WOMWREQclUD6USN6VBrSopdDg232WPM5NihpNowcwD4gUcGhRKsgjAGQA8N1LA03o6tRIL10GiK1dvUAGoUW9C9QB2imgTVS1h17gw90j+2k5KfYU9W/IX8qEpKPUtqpstlywWS0zzKilnYKozLEADxJqh6x9oiJdMKNtv2je4PwjNvkPGqPpzWGfFm8z+zfci+yg8ufU3NRN6zTub6Hd03CYR9Vu78dvyLY/GSTOXldnY8WN/IcAOgpmwpQmimqTr4SWEIstIvHToik2FEVoaGOhTi1CiLgvGrupJkAfENsobEIpBZuVzkB4b/CtDwGBSFQkSBF5L+fM9TQoVrjFLoeX1Opstl6nt47D1TSoahQpjGzu3QElChUAKBqaaU0nHh4zJKbKOQJPTKhQoSeFku09astjF9GzLdZteJcRdIrxRb72PtsP3jwHQepqmSLXaFY223uetrphVHlgsIQNENChUCwhpxo3CGaVI13Fja/IZk+gNChUXUrsk4wbXhmuaOjWJFRBZVAA/rnUvh5qFCtMTzE93lkhDLTxHoUKsKWKBqMDQoUQHTRa7QqEOhqOHoUKhAs2ICgljYDx/KqlpXtCgjuIg0rC4yKLfqTv9BQoVRbNx2R1uG6Ou/Mp9iiad1sxOJuGfZT4I7qvnvufM+VQBNChWZtvqehrrjWuWCwjl65ehQqDBa4TQoVABTRWNChRAFoUKFE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48" name="AutoShape 4" descr="data:image/jpeg;base64,/9j/4AAQSkZJRgABAQAAAQABAAD/2wCEAAkGBxQSEhUUEhQVFRQWFxQXFxgUFxcXFxgcFxcXFxccHBocHCggHRwlHBQUJDEhJSkrLi4uHB8zODMsNygtLiwBCgoKDg0OGxAQGywlICYsLCwsLCwsLCwtLywsLCwsLCwsLCwsLCwsLCwsLCwsLCwsLCwsLCwsLCwsLCwsLCwsLP/AABEIALcBEwMBIgACEQEDEQH/xAAcAAAABwEBAAAAAAAAAAAAAAAAAgMEBQYHAQj/xABHEAACAQICBwUFBAcECgMAAAABAgMAEQQxBQYSIUFRYQcTcYGRIjJSobEjQnLBFDNTYtHS8IKSorIXJENjg5PC4eLxFRZE/8QAGwEAAgMBAQEAAAAAAAAAAAAAAQIAAwQFBgf/xAAvEQACAgECBQEHBAMBAAAAAAAAAQIDEQQhBRIxQVEiE3GRobHR4TJSgfAUFcFh/9oADAMBAAIRAxEAPwCG0L2b/pOEgmWfYeRdpgy7S2JNtmxBva2dVrWjCQ4aVsPEJGeM2eSX2do/uIBuXqb3rRMfrykej1xGHQe03dJG+7ZIuDcLwAW9h0rLdYdYZcbIJJtjaA2RsLs7r3seJ8zWmLbe4jGgarXjuz3GxpG4i7wOqm0e9kJF7MM79cqV7P30cssImWSbESOqqCoEMZJ3Zt7RvbefSrzrX2mJhJzBHF3zIBtnb2ArHfs+6bkDOi5POEDCMm0noWXD2E4VH+DbRnHUqpNvOmRBpzpnSCTTPLHEIQ52tgNtAE52JAzO+3WpLROicOwD4nHRQjPZVHlkt1CiwPmafICCIrtbq2h9F4LBpDijGUe7BpR9q5b7w2RtCwsN2W6qLrZBoyOO+A7iQ5NtyzmQX4qpYKfP0pVPPYOCD0TrRJhsJPhovZM7KWkB3hQtio6nnyvUARR9mnOi9FS4mQRQIXkIJCiw3KLk3JsPPpT4QBvhp2jdXQ7LqbqRmDwNXDUzWvEHHQ/pGJdoiWD943sWKtvIyFjaqdiYmjYpICjqbMrbiDyINdKEWuCL5XFr+FBxTCSeuemDjMXLKpPd32YweCLuG7hfefOoAx06rhWpjBCw6va4jBRbEOFQsd7uzHaf0G4chvtV27QNanwiQdwELTL3l2G0AlhawBGe1n0NZPsU70pjnnKGQ32I44l6LGLDzzJ6mkdabyTIXT2sE2L2e+2Ds5FUCkX4Xzt0pjo6KNpFEzlI7+0VXaa3IDmculdMdEaOjghsuqGnMJMO4woZREtwrC26+8jeb7zvvzqG1p13w4aXDSYczhTsttEBSRnbMix49KpWqWlv0PEpMQSoDKwHEMP5gp8qh8Q7OzO3vMxY+LEk/Mmq/ZrIchJ3UsSgKrc2BO0QOAvYXqz6hauyYmdJd6xROrF+ZUhgq9bgXPCqsVp+NN4gIsYmkWNRZVRigH921/OmeSHosT1nOv2isHOzTR4mCPEWuytIuzJYAC+/2WsALjz502wOsJOhZSzEypeC5JuS5AU34nYf/DWaiq4RwxmxYNSsIZiFUFmJAAAuSTwAG8mk8FhHldY4lLuxsqjMn6Dx4Vs+o+pqYId5JZ8QRvbNY7/dS/zbj0FPKeCJZEdRuzxYws2NAd81hzReW38TdMh1rT0lGXDpUOJaVWWs8pN9R1El1lo/eVFpNSqzUuQ4JDbowamAmquaza5phrolnm+H7qXyLfw+lLKSW7HqpnbLlgsss+k9KxYdNuVwo4cSegGZNUDTfaBK91w690vxNZnPgMl+dUvHaUkmcvK5djz4dAMgOgpATVmnc30PQ6bhdde9nqfy/vvJKXSuIYkmeYk5/aP/ABrlR/fUKpyzpckfCKO2MbuhET7AcuB+8VCn5Cm+1T7SGipYAhlQx94u2obcxW9rlcwCcr2piRXdPBDjAYsxSJIvvIyuL5XUgj6VyacuzOxuzMzMeZY3PzNImJg2yQQ24WI378t3W4o+KgaN2RtzKSCORGdDJDu1SitSKAm9hewueg5npvFOMHhHkDlRcRoXc8FUc+pyA402SD/TGl5cVKZZm2mO4clAyVRwApnem4NHUnebbhmeV8qOSD7BY14jtJs3/fRJB6OpFaDqr2ix4aF2niR5y1kEMMcXsgA3d1AG88ADlWc6Owkk0ixRKXdjYAf1uHM0MQmw7JcEqxUld4uDY2PEXGdR4fUhp03alHKrh8MYZGFlli7qV15bpEAPrWe6TxLzSM7yPKx+++ZHDdc28AbUyvQDGokl0IK/oUmYRyDkdlrH5VcdGdnGIxGBXEwn7Ul7wuNglVawKseJsTY2B586tgdMTwn7KaWO3BJGX5A1doe1nFrEiBIiyqoMkm07MQN7EAgXNSXN2IRQ1AxMcTT4wphYVzLkO55BUQm7E7gCRVTNXbTOvhxsQjxuGjk2TdXid4mQndcX2h67qpTpvOze1918+lGOe5AoWuvEQSCCCDYgixB5EGpzRup2OmIMeFlIJHtMNlfG7EC1bnrTqJhsfstJtRyrYGSKwZgOBuCD0NriklNIKR5u2KIY60ztMSDAquAwkPdhgsk0rC7yi/srtneRcXIG64A51nIFMnlZANjFRDHTwiuFamCDfbYIUudkkMRwuAQD42Y+tOND6HlxUoigQs59FHxMeCjn9at+p/Z1iMdZ2Bhw/wC0Ye0w/cU5/iO7xyradA6sQYOPu4E2RmxO9nPNm4n6cKqnNIZIqmqOp0eBTd7czD25CP8ACvJfrxqw9zU4cJRThRWd7jpkOIaOI6kWgojRUBsjO1c2rUbGyrEheRgqrvJOX9dKzDWrWtsReOK6Q8eDP48h09eVVTmomzS6Weolt07sldaddrExYU3OTSjfbmE/m9KoTSE3JO877neTzohFFNZZScnuelo00KY8sV+Q/eVzvaTrhNKXi3eUKb0KhBnrNi3lxMryyrMxb9YhujD7uzyW3DhUX3JYgAEk7gALknkBxNGqw6ua2yYLfDDhtv8AaPGWk/vbX0rvtbbHz81bRmqEbw4OaeK2Jihj3nMHYAsw4kcL5GsV1u0fLDi5lmUgs7uDwZWYlSDxFq1vW/tCeHBYdYyn6bNFHJIVF1iDKGPsm+833A5DfyrItN6ZxGKIOIlMhW+zcKLXzsFA5CqoRfVjMU1OxRjxkO64du7YWvcP7OXjY+VaRp7V5UweIjwkQVpCrFV+9ZlJAvwsDZcqpWpelMJg7zTCSSfeEVFGyg53LC7H5Cr5rTrWuHw0M0ShzOAUDG1l2dok25XUW60sk87BXQxlwVJBBBG4g7iPEcDVg1Dx4jxaqwDJMDC6kXBD2tccfaC+pphrBpp8W+3IsakbvYWxt1N7nzp5qlpSDCuZZUeSQC0YULZb5kknPhlu386d5wA1LCaIiwkWIbCRWlZHI3ljcKdlVudwvwrFN43G4I3G+d+N+tazLrev6C2KjXeG2dhjk20F326EHzrMdOaYbFSd46Ro3Exggt+K5NzuzpYZ7hYlh5wrKx3hSCRzANz8q2nSXZ3hcROsyMYo29p44wLNfeNk/cvxAHhasj1Wgw7zA4uQJEu8g3u/Jdwy59PGtqw+s8Bw7zxuHiiDFtjMbIvaxtvta3iKk5PsRIzbtCxcSznC4aNYoYCBZR7TyWG0zNmxAIUX5HnVWqza560YXHAMuHkScWAkJQXHJgL7Q5cRVSD1bF7AHAvTrAYKWZtmGN5G5RqzEeNhuq86h9nnfhZ8btLGd6xD2WccCxzVeg3+HHYtH4aOFBHCixoMlQBR8qWVqXQiiYfobVLSsLrJFh5ksysQsqR7QBBsfbB39RVw03rPpsG6YIwqPgTvyfEgn5AVpgNGvVTsz1Q3KYHrHrli8RF3WOwsRA3qzxSxSKcrqdoWPlY8RVMghZzZFZjyUFj8q9XMt6C7sqZW46IHKee9A9nmOxRH2JhQ/fnug8lttH0rVdVey/CYWzy/6zMLG8g+zU/ux5Z8WufCror0oDSyskw4O2orLR70KqCIlaKaXIprpDHxQLtzOqLzY2v0AzJ6CowxTbwgMl6gtY9YYcIvtnakIusa+8ep5DqfnVX1h7Q3e6YRdhcu8b3j+EZL53PhVFmkLsWYlmO8kkknxJrNO9dInb0nCJS9V2y8d/wO9PaclxbXkPsg+yg3Kv8AE9T/ANqiGSnBFF2azNt7s9BCuMI8sVhDVkovd072aKUqDYGhjopjp73dT+rup82KIa3dxcXYZ/hHHxy+lFJt4RVbZCuPNN4RUu7oVt+G1JwiKF7lWsPecksep3ihV3sJHLfGKfD+X3MN1t1VkwEuw/tRtcxyAbmHI8mHEVDSYZgAxVgDkSpAPga9OJio2YoHRnXNQylh4jMVgWvmMxT4uRMWxLRsQijcgU+6UHIixvnzyrrQk2eWaK2TeisK7UrorV/EYmOWSCMyCLZ2wvve1e1lzPunLfTshClKeaR0i8qQo3uwx92vhtFifHeB5CneidA4jFMRBEzbN9tj7KJbPaY7hb1qNdd53g24jI+HSgQblaLal9mg8RBsbgjcb5ihggaPGssLw39h2Rj4pfLxuPQU0tTlsO2ztWOzfZ2reze17XyvbfakitDBBKpXRWmGihxEO/ZnS27gwO4+BG0PSowrQtStBOg1oHZvquJWGJnW8an7NTk5H3iOKjhzPhvrup2rjYyaxuIksZGHyUH4j8hc8q2rDwBFCqAqqAABkANwAFVznjYaKJWPEU8hxNQitTiOSqMj4J+LEU5WSoSGeorWjWtcIlls0ze6pyA+JunTj6mo5JLLHrplZJRityyaW03Dhl2pnAvko3s3gPzyqj6S7RZSbQRog5vd29BYD51RMVpB5nMkrFnOZPyHQdBRUlrLO+T6HotNwuqCzP1P5f33lp/+842/6xfDu0/hT3C9ouJX30iceDKfUG3yqnBqBFIrJ+TY9Fp5dYL4Gj4btNX/AGmHYfgcH5ECnR7S4LboZb9dgD12qy2hem9tMofCtNn9PzZe9J9o8zC0Max9WO23luAHoap2Px8sz7czs7c2N7eAyA6CiR4SVhdY3Yfuqx+gpKYFNzqVP7wI+tJKUn1NVFFFW1aSfz+5yuV0G9ctSGo5QrtOMBgJJ22YkZ25KL28TkPOigNpLLGtqe6K0TNiX2YULHiclX8TZCrzoHs4yfFt/wAOM/5n/IetX3B4NIlCRIqIMlUWH/vrV8KG+px9VxeuHpq9T89vz/dyo6vdn8UNnxFppM9m32a+X3vP0q5CMCj0K0xiorY89dqLLpc03kJahR65TFJ5GGJYNtBiGuTtAnauczfO/WldIaTmn2TNI0hUbKlzdgM7XO8+dNIxcgDM2A86d6X0fLhZDFOhjccDkRwIORB5itxWKaKwcMh+2xKwDrHLKfRBb1Nbf2ZaOwsGHkbCztOrONt2GwAVXIAgWFmvvvnnWBxqSCQCQMyBcDzp7/8AMTiD9HEjCG5JRdwYtntW3t4G9LOPMsETwbhrjpPC4rCSwQ6Qw0LNme8Szc1axuA3Ej51gs8RRmUlSVJF1IZTbkw3EdaToWqRjy7EYrhsO0jKiKWZiAqqLkk8AK9D6e7PMJjJkmkVkYW7wRkKJd27b3Xv1Fj1rJtWteWwgC4fB4YObDbIcu1zaxYtfM+FaVrx2jpgrRQhJcRu21udiPd94j73T161z5srAywZv2qYxf0r9EhQRQYQBFRRsgswVna3moueRPGqSVqza3a2vpAq0sMKMuTxhg5HIksbj6VBYXCvIwSNWd23KqAsx8AKsisIUaGOp7VLU6fHv7A2YgfblPujmB8TdPW1aFqd2Rk7MuPNhuPcId/9tx9F9a1eDBpGgSNVRFFlVQAAOgFVTsXYZIqmidX48LEsUS2VfVjxZjxJpV8PVilw9NZMLVD3GRBGKjBLVJvh6YaQmSJGdyFRRck/1n0pGWR3eERmnNLrhYjI285IvxNwHhz6VlGLxzyuXkO0zG5P9ZDpTvWTTDYqUsdyC4ReQ69Tx8uVRN6yTnzM9NotL7GOX+p/3A4V6OslNQ1d2qrN4+Wal0nqND1bNTdXe/IlmH2QPsr+0I/6frRUW3hCW3RqjzSHerWq8uLsx+zh+M5t+AcfHLxyrR9Eas4bDgbEYZvjkszfPcPIChBMALCwA3ADIcqeRT1shXGJ5rVa6254zheF/wB8j8GuSIGFmAI5EXFIpLSgarTARWM1Wwkl9qCO54qNg+q2NRraiYT4HHhI/wCZNWm9BnAFzYAZk5ClcIvsXw1V8dozfxZX8HqhgkP6naP+8ZmHoTb5VYsLCiDZRVVeSgAegqt6Q1zwcZt3hkP+6Ut/i3L86ij2iwDKKf0T+el5q49MF7o1dyzJSfv/ACX+9dqmYTtCwje8ZE/GhPzW9WDA6cgm/VzRseQYX9M6ZST6MzWaa2v9UWv4JKhRQ1I4vGxxC8jog5uwX60xSotvCF6FVuXXnBKSO9JtxVHI8jbfQpOePk0f4d/7JfBnnDVnDNLioVQXPeIx6KrAsT5CvRwMchDOisR7pZQSL52JyrzVoXTcmFLGLZDNYEstzYcByq26V1zml0fGySGOXve7lMZ2SbIzCxG8A+yd3IitUstmRHe0jSuNM7QYo7MYN40iusTLc7LfvHxyPAVTL0nJOzm7MzHmxJPqavfZ/qP+lgT4m6wfdUXDS9b/AHU6jeeFszZzJIGCraM0dNiG2YInlbjsKTbxOQ86s+G7M9IuLmJE6PKl/wDCTW2aNw8cKCOJFjQZKgAFP1aqna+weUwz/RXpDlD/AM3/AMaUi7JMec2w6+MjH6JW4g0YGh7WQeVGVaI7GgCDicTcfDCtv8bX/wAtaRq/q5hsEmzh4lS+bZu34mO8+GVPwaOppXJvqTAsKFqKDXb0gQEUm6UMRiURSzsFUZliAB5mqPrF2hot0wg22/aMCEHgM2PoPGllNR6l9GmtveIL7Fh05pGLDJtzNsjgM2Y8gONY5rTrBJi33+zGD7CD6tzb6fVLSGNkncvK7O54t9AMgOgpoyVkna5e49Lo+Gwo9Ut5fT3Ecy0QrT14qSMdVG7A2tQpVkqS0DoN8VJsruUe+/BR+bHgKKWRJyUFzS6Cuq2gziXu1+6Q+1+8fhH59PGtNiNgANwAsAOAouD0ekKLHGLKo3fmTzNHK1pjHlR53U6l3Sz27CyS05jxFR9GD06ZlcSYjxFOUxFQaz1C6z60jDLspYzMNw4KPib8hxouaSywQolZJRityyawa1RYRd/tSH3Ywd/QnktZppnWCbFNeVvZ4Iu5B5X3nqd9V2XFs7F3YszG5J3k11Jayzscj0ek0VdCz1l5+w/tXLU3WalVkqo35DGilaNtUDRCGWZhuDEDoSKTMlK4bDvIwRFZ2OQUEmrXo7s9ncXlZIhy99vQbvnTRi5dCi2+qneckiod7QrQh2ZpxxD/ANxf5qFP7Gfgzf7TTfu+T+x57FAubWvuJBt4Xt9T613ZrqREkAAkk2AAuSTuAA4mutg8eP8AV7R/6RiI4t+yTdrfCN7fw8xW84CfZAUbgAAAMgBuFVPUXVA4aPvJRaaQDd8C57PjxPkOFWr9HIqibyx0TMGIp7HiKgYHtnTlJaTI2CfjmvVf01rvBASqfbOM9ggKD1f+F6p+u2tDXOGhYgDdKwO8n4AeAHH051UI5Kosua2R2dFwyM0p2/wvuXXEdoeKJ9hYkH4Sx9S35URO0HGD9kfFP4NVUDXrhqj2kvJ11otPj9CLqnaPiuKQ/wB1/wCekJ9f8Yw3NGn4UH/UTVRBrt6jsl5CtDp0/wBCHukNJSzm80jOeG0dw8BkPKml64GrtqrNcYqKwkA1y1CuioEIVojJUnozRU2IbZhjZzxtkPFshWiavdnscdnxJEr57A/Vjx4t57ulPCty6GPU6yqhep7+O5Q9XNUJcWQ1ikPxkZ9EHHxy+laZgNDxwRiOJdlR5kniSeJqw90ALAWA5UlJFWuFaiea1Wune99l4IV4abvHUzLDTWWGmaMykRDpSTCpCaKq/rJplMKl23ufcTiTzPJRzpHtuX1qU5KMeo11j06uFTgZGvsL+Z6D51mWJxLSMXc7TMbk86Nj8Y8zl5Ddj8ug5AU2NZpSyej0umVMf/e4pt0cSU3vQDUpqHayUostMdqjB6hMkkk9WbVfVyTFHaJKRfERvbmFHHxy8aY6p6umYiWbdFwGRf8AgvXjWm4eYKABYAAAAbgAMvKrIV53ZzNbr/Z+ivr58fkk9E6Nhw67MKBRxObN4nM1IBqiY8TTlMRWpYPPTcpPLeWPr0KbCWu0wh511X1GxWNsyJsRH/ayblt+6M28t3Wtc1V7P8NgrPbvZv2jjL8C5L459atsYApQVZKbYiRHT4YU2eCpaYU0K0gSLmw/KonT2k/0WBnPvH2UHNjl5DPyqb0rjY4IzJK2yo9SeAA4msg1i00+Kk223KNyLwUfxPE/wqmyXKdHRaV3Sy/0r+4I7vCSSTck3JOZJ3k0or01Bo6tWU9Kh7HJThHqPVq0HU3VAMBNihuNikR+r/y+vKjGDk8IW7UQpjzTIHRWgp8T+pjLL8RsqD+0d3perLheziYj7SaNOihn/lrQ4CAAAAAMgBuHgKWFaI0RXU4VvF7pP0YS+P1+xnzdmZ4Ykf8AK/8AOk/9G8vCeMjqrD860cGu2pvYw8FS4rqv3fJfYz2Hs0b72IUfhjJ+rCpvRvZ/hYzd9uY/vmy/3VtfzJq0A0cGoqoLsJZxHUzWHP4YX0OYXDpGoWNVRRkqgADyFLUneug1YYW87sMRRCKOKBogEGSkJI67pTSMWHTbmcIvC+ZPIAbyegrNNZtfZJrphgYo8i/+0b03IPA36iq5zUepr02jtvfpW3nsS+t+tMeGBSOzzcs1Tq1v8ufhWUY/EvK5eRizHMn6DkOlLyLekXSskpuTPTabRwojhbvyMiKTIp08dJFaU04ESKLShWikVBQl6s2q2rplIllH2YyX4/8Ax+tH1X1YMtpZhaPNV+Pr+H61eRHYWG4DKrYQ7s5ms1nL6Ide7FEewsN1qVSamprm1Vhx2iSjxFOY8RUOslKrNTJiOJLnF25Vyo0T0KmReUtiilBRLUGe1WmcD1A6waeiwi3c3cg7KD3m/gOtQ+tGvSRXjwxDyZF80Xw+I/L6VmWJxTyMXkYsxzLG5P8AXKqZ242R1tHw2Vnqs2Xju/sPNO6alxT7Up3D3VHuqOnXqc6iXpQmknrPnJ34wjBYisISNdU1w050ZgWnlWNM2O88hxJ8BUBJqKyyzaiaFEr99ILoh9kHJmHHqB9fCtPhkqHwGHWJFjQWVQAP66509SStMFyo81qr3dPm7diYhkp2j1DxS08imqzJjaJG9GBqF0vrBDhVvK28+6i73by5dTuqj6T1+xD3EIWFeG4O/qRb5UsrIx6mrT6G6/eK28s1OuhqwubTWIc3aeY/8RwPQGwpMaTnGU0w/wCI/wDGq/8AIXg3rgsv3r4G9g129YQmn8UP/wBE/wDzXP50nLpOVxZ5ZHHJ3Zh6E0P8heCLgku818DatIaew8H62VFPw3u390b6p2m+0c+7hU/tyD6KD9T5VnxohquV8n02N1HCKYPMvV9PgONIY2SZy8rl3PFj8gMgOgpqaFcNVHTSSWEcIojLShopqBEGWkmjp0RUhoXQE+La0KXHFzuRfFufQXNFJsrnKMFzSeEQBiud3hYVddWdSDulxI6rGfkX/l9eVXbVzUuLC2Y/aS/GRuH4Rw8c6m5MPWmFWN2cDV8U5vRV08/Yr7QWpGSKpuXD0zlhq3By1Mh3SkiKkZYaayR0jRYpDYmi7ddkWqnrJrGI7xwm78WzC+HM/SklsX1VyseIlkk0nGps0igjMFgDQrJXYkkk3J3knM0KTnZv/wBfHyegdOa1Q4YWZtp/gQgt58APGs51g1unxV1J2I/gQ7j+I5t9OlV52v50TZqSscjTpuH1U79X5f8AwMxpMmlAKFqQ3BCKIy0uBT7RGhJsU2zCha2bZKv4m4eGfSotwSkorMnhETFCzsFUFmJsAN5JrTNVtXP0ZLvYyuPaIyUfCPz61NauanxYQBjZ5uLkWtfgo4D51Kyw1ohXjdnntbr1b6K+n1/BFMKKWp1LFTZkp2jAmHikpjrFrEMJHus0rX2FP+Y9B86VnmCKzMbKoJJPADeaynS2lGxErSNuvuUfCoyH9cSarnPlRt0emV08y6IVxGOeVy8jFmY3JOf/AK6UoklRqvS0b1mZ6SOEsIf0L0lHJelKA4YiiXowNcNQYMrUY0kVI4H0oLMOYoBW4cii0dPa3Deem8/KpPBauYqb3IJLc2GwPVrfKik30FnZGCzJ495EGlsHhJJXCRIzueCi5/7DrV80P2cG4bEybvgi/Nj+Q86vejNFxYddmFFQcbZnxJ3nzq+NDfU5ep4vVDav1P5FJ1e7OgLPi22jn3aE2/tNx8B6mr5BAqKFRQqgWAUWA8AKVNcrTGCj0PP36q295m/47BSKTZaVrhFMZxpJFTWWGpJhSTpQDkhJoaj8UgAJNgBvJOXnUnpzSMWGQvKwUcB95jyUcTWRaz6yyYolfcivuQZn8R4npl9arnNRN+k0ll7ytl5FdaNadq8eHPs5NIOPRenX0qmEU5dKRZazN56nfrpjVHliJ0K7ahQGJe9dBokZp9o/ASTNsRIztyHDxOQHjRL3JJZY3FL4XCvIwSNS7HJVFz6fnV50N2eZNiZP7Ef5ufyHnV50ZoyGBdmGNUHGw3nxOZ86sjS31OZfxWqG0PU/kUfV/s7LWfFtYfs0O/8AtMMvAetaFg8GkSBI1CIMgosKVvXQavjBR6HC1Gqtvfrf8dgFaRkipe9FamM5GTRUwmSpqZazvXXW1Y7xYdgZN4ZxvCcwDxb6Usmkty/T1TtlyxRD6+abB/1eM5H7QjpvC/mfLrVJvR3NJtWSTy8np6aVVBRQdXpZWppelFagXpj6OSrBq9oGbFn7MWQGxdvdHhzPhSGqGgP0ltuS4hU7+bn4R05n+hreC2UUKoCqBYACwA8KshVzbs5+s4h7L0Q6/QjdFaj4aKxkBmb9/cvko/O9WXC4WOMWREQclUD6USN6VBrSopdDg232WPM5NihpNowcwD4gUcGhRKsgjAGQA8N1LA03o6tRIL10GiK1dvUAGoUW9C9QB2imgTVS1h17gw90j+2k5KfYU9W/IX8qEpKPUtqpstlywWS0zzKilnYKozLEADxJqh6x9oiJdMKNtv2je4PwjNvkPGqPpzWGfFm8z+zfci+yg8ufU3NRN6zTub6Hd03CYR9Vu78dvyLY/GSTOXldnY8WN/IcAOgpmwpQmimqTr4SWEIstIvHToik2FEVoaGOhTi1CiLgvGrupJkAfENsobEIpBZuVzkB4b/CtDwGBSFQkSBF5L+fM9TQoVrjFLoeX1Opstl6nt47D1TSoahQpjGzu3QElChUAKBqaaU0nHh4zJKbKOQJPTKhQoSeFku09astjF9GzLdZteJcRdIrxRb72PtsP3jwHQepqmSLXaFY223uetrphVHlgsIQNENChUCwhpxo3CGaVI13Fja/IZk+gNChUXUrsk4wbXhmuaOjWJFRBZVAA/rnUvh5qFCtMTzE93lkhDLTxHoUKsKWKBqMDQoUQHTRa7QqEOhqOHoUKhAs2ICgljYDx/KqlpXtCgjuIg0rC4yKLfqTv9BQoVRbNx2R1uG6Ou/Mp9iiad1sxOJuGfZT4I7qvnvufM+VQBNChWZtvqehrrjWuWCwjl65ehQqDBa4TQoVABTRWNChRAFoUKFE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irthd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Karyn\Application Data\Microsoft\Media Catalog\Downloaded Clips\cl45\j0174219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228600"/>
            <a:ext cx="9144000" cy="823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FFFF00"/>
                </a:solidFill>
                <a:latin typeface="Heather" pitchFamily="2" charset="0"/>
              </a:rPr>
              <a:t>We Have a Constitution.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hats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Constitutional Convention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sz="4000" dirty="0" smtClean="0"/>
              <a:t>Where?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53 delegates met in absolute secrecy in Philadelphia in Independence hall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30 delegates attended every day</a:t>
            </a:r>
          </a:p>
          <a:p>
            <a:pPr>
              <a:lnSpc>
                <a:spcPct val="90000"/>
              </a:lnSpc>
              <a:buNone/>
            </a:pPr>
            <a:r>
              <a:rPr lang="en-US" sz="4000" dirty="0" smtClean="0"/>
              <a:t>When?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Summer of 1787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24400" y="1524000"/>
            <a:ext cx="4114800" cy="330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4000" dirty="0" smtClean="0"/>
              <a:t>The Purpose?</a:t>
            </a:r>
          </a:p>
          <a:p>
            <a:pPr>
              <a:lnSpc>
                <a:spcPct val="90000"/>
              </a:lnSpc>
            </a:pPr>
            <a:r>
              <a:rPr lang="en-US" sz="3200" dirty="0" smtClean="0"/>
              <a:t>The goal was to revise the Articles of Confederation</a:t>
            </a:r>
          </a:p>
          <a:p>
            <a:pPr>
              <a:lnSpc>
                <a:spcPct val="90000"/>
              </a:lnSpc>
            </a:pPr>
            <a:endParaRPr lang="en-US" sz="3200" dirty="0" smtClean="0"/>
          </a:p>
          <a:p>
            <a:pPr>
              <a:lnSpc>
                <a:spcPct val="90000"/>
              </a:lnSpc>
            </a:pPr>
            <a:r>
              <a:rPr lang="en-US" sz="3200" dirty="0" smtClean="0"/>
              <a:t>It was quickly decided to replace it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92162"/>
          </a:xfrm>
        </p:spPr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dirty="0"/>
              <a:t>In partners, create </a:t>
            </a:r>
            <a:r>
              <a:rPr lang="en-US" dirty="0" smtClean="0"/>
              <a:t>two posters on publisher. One poster </a:t>
            </a:r>
            <a:r>
              <a:rPr lang="en-US" dirty="0"/>
              <a:t>create an advertisement for the Federalist position. </a:t>
            </a:r>
            <a:r>
              <a:rPr lang="en-US" dirty="0" smtClean="0"/>
              <a:t>The other poster </a:t>
            </a:r>
            <a:r>
              <a:rPr lang="en-US" dirty="0"/>
              <a:t>create an advertisement for the Anti-Federalist position. You must include at least two arguments made by each </a:t>
            </a:r>
            <a:r>
              <a:rPr lang="en-US" dirty="0" smtClean="0"/>
              <a:t>side along with pictures that are relevant. </a:t>
            </a:r>
            <a:endParaRPr lang="en-US" dirty="0"/>
          </a:p>
        </p:txBody>
      </p:sp>
      <p:sp>
        <p:nvSpPr>
          <p:cNvPr id="2050" name="AutoShape 2" descr="data:image/jpeg;base64,/9j/4AAQSkZJRgABAQAAAQABAAD/2wCEAAkGBxQTEhQUExQWFBUXFBcVGBgXFxQXFRcUFxUXFxUUFRcYHCggGBolHBQUITEhJSkrLi4uFx8zODMsNygtLiwBCgoKDg0OGhAQGywkHyQsLCwsLCwsLCwsLCwsLCwsLCwsLCwsLCwsLCwsLDQsLCwsLCwsLCwsLCwsLCwsLCwsLP/AABEIALMBGgMBIgACEQEDEQH/xAAcAAACAgMBAQAAAAAAAAAAAAAEBQMGAAECBwj/xAA8EAABAwIEAwYDBgUEAwEAAAABAAIRAwQFEiExBkFREyJhcYGRobHBFDJC0eHwBxVicvEjM1KiFkOSJP/EABoBAAIDAQEAAAAAAAAAAAAAAAIDAAEEBQb/xAAqEQADAAICAgIABgIDAQAAAAAAAQIDERIhBDETQQUiMmFxgVGhFUKxFP/aAAwDAQACEQMRAD8Aq9/a6wFLbYUI1UzqkqSnUK5XJ+jrOF7IWYUGulNaBgJQcZa10ORVLFKZ2IVtNg9IYOrjYqv4haN7QFo1TSrUBEpJRvIeSUKNGCNvehxgbP8AUIfr5o/G7LL329EvsJecwMJpc1wW5XuA0jcK+vQ+6c0q3/JVaFt2hLnKW2qdlUBGgTPNSYID2+hlKr1wP3TKiTZnq4qn2iyupEubVb6py1rQQ+d91T7TGv8ATyELLa+ee6Toq00L4bLy+6YD5pBi9tlJc0aFcUHSAUwunl1HQawr9ga4sq9tdlpOZqjOJ94wmd1bnsZduVV6rIKs0Qk0Wewvw7cpu2gw6yqBScQdCpK+PGiN9UUrfoXknit7HvFWJinTLQdV59RcXGBuSo8SxR1Z0kpzw5Y/jctKXxztnPp/JekWrh7A2BmZ+/ioMSxGnRdASXFsed9xhgeCTGvOp1PikrC77o04/LeDagumHcW9mdDp0VnpcUUqrdxPReTCEbZUSdeQ3KZ8fFaQu/JrK90Xe/uw6YSmhcta8GoREpJc3xaIaSPHmgKjyeZKSsXezRPlqIcyvZ6XU44oUwG02Oef/kc+vp7pTccdZj/tf9v0VHjTdR5StBh19l0v+Ms7CGty+qqj69So+XGdfRAyea0yuQdCr4E5Hp/DlgwtEhH3/DTH7aKpcNcUBsNq6f1D6hX+1ximQCHAg81kctPs0qk/QlpcKBsE6wrVg9ixoA0UT79hbuEndjWRxgpitR7E5IdeiwcQYVSfTIIB0XklbhlmZ0ExJ5+KtuJcQ1HgtYqo4V5KLnvtAyqnoLzIig9KxXU1OqUjR0WD4xh+d0t0KE/k7mtLnGAOewTO2rtdUh5iEHxBioqRTZ9xpmebiPomwqfQjI5nsGF+WiC6R4LDip2aAPST8UtzhbbUhPWOUZa8nI+k9fwFuu3n8TvcrhtR06n81F24WjXCNSJdN+yc1T5rfbIYVljnidCr0UFC4I5yp6V8QlmdY16pymWqa9F34fxBr3ZJh3Q8/JXa3tRkPkvHLevlIPMayORV04exGvUaXQ/KAe9HdMb+ceCzXhae5NePKq6tjbEqXcLVVrq0M7K0PvmuZMiQstrZtUSEh72a4ritlWt7LqqlxNbFtSeS9TxDDskFVLizDszCQqx5XGVJmzLhnN4zc+ykW1KU7ZeljMo6JZZiF3UMldClyfZwZekQPcSVKwrmF0UYsOw22NV4aPM+A5lWG6s8rQ1ujfEgT4la4TohrRP336+OUbfUq1/YwdANTufyWPLk70aMcdFBqRGUN5+iHyidvX4K9XWACDHPfRAMwWSdOvL0QrIg+BWDTidJPiumUC7l8Fa6XDZc6YgfvXzTihw1sr+T/BOBQamGl22iW3li5nJewUeHRzQOM8OBzdBsrWSkR40zyJlSNE9wC7ghrjp8kDiWGmm7b9FzRYBvv4fknVqpErcs9P8A5fnpy13JVquHNcQUx4evCKcTt8kpxi9HaGFm13o08utjrA8gnNuUa4053HwVI+1HkVr7UevxTEtITXbI2PKnZcO5LdC2c3lIU9WsKTDULRI+6Dzcdkvkvo6bw2tulrQsxerlIB+9z8J2lJalWVlauXEkmSTJPUncqBzltieKONkt09kocVmZQ5lzJTBYSaq12iHzLoCVNEJe1W2vUYYtz0UIENK6bVQ4UjVRCYPKtPCGMtY5jajsgYS5jj93vffpP/pdvPIjxVVY4BH2djVqjuMJHInRp9Tv6IaaS7DiKp6lbPQ6GHW1Vxq0X5qZcQQJAB3iD5rVYm3fLNW9FzwbgFelRe+pkNJxaQGElzX6g55AjSE6xSxDqcjdZM6nh17Ol4Vcb436fTEl/i5qwIhQ1aYewg9FGacKajouZVNvZ6SMUxPGV0ef4pZ9k8jkdkvc9W/jC0luYDZUt+y6/j3zhNnlvPxfFlaXo3mRFpTD3tadidfIboWmETZnvj1+SfXoxLtnoPCtIQ+oRqe63waOQ+CtFvUEquYAIotTekSFz37OjM6QyeJUltQCGpOKJpvVpLZTQXTaAiqRCXteUQwpiBaD2kLi4aMplRMqKG7r6K9g6KBxNYjO4gb/AOVU22kmFfcTdmMePxSC4thmJiEM1oGpIsLqEZgebf2VU7i8Je7zKt9PSf7SfLRUGq7U+adjnbbFW9IZUrlT/aAkrXooApjhAKi7MdEhIeKLjRjfEu9tB8yrC9swqlxO7/VaOjPmSsHjLeRHpfxOuPjv99ClzlqVwStSuoeVJQVuQoMy2BKhCYVAtioo8i6AUIdysBXAK6yqEOsyJtLd9R2Vgk/AeZRVtgryJcMo6c1YMOb2YADY5LPlzqep9nQ8fwavu+kcYZw2Gw6qQ49Pwj05qxC3yiQRHSQFBTok/fdvyHIeaHxmya2mXNc4ERsTrJgLI1VvdM3q4xLWNFm4axNzKgadWPGR4nQh3OPBO7ZwOZoMgEgeS80wZ/Y992Yk6DzXoPD13RqkNc7s3nZ34Cejhy80U9PiIzRVr5EhZjFjlcSBoUuYr7iuEPaO8NOo1CQ3fDhy5manos+Xx6T6R0PD/EIcpWyvX1APYQei8xxOgWVC3x+C9lZhFbmwqKtwMyswuc3vwmeG6mtNCvxX47xqk+0eOMCktjDx5x7pji+C1KNRzXNIgmNNx1CVsb328u8PmulvaOAumeoYM2KbB4BPbd4VK/8AICwBuUgDTZdUOK2T0WHizeqXpl9yiFtgVbtcYzDQrK2NZd1NhcS2MhTtAVAqcXtb1RFpxiDoAfYo9/sAy61EJXdIQNpjmeAWn2IRz4OoU9lfyVi+tXAk+OiQ3lcjQ6q6YoO4VT72lmEoEtMlIGo1BlJOoyn2hUiqNdNlbq1LK139rvkVW22bnDQLRjaRnuWwSkySE/ZaaDTkh7HCHlw0VuZhpgaclWXKt9BYsevZto0VP4rbFYf2D5lXCmVXeNKU9m/zafmPkVl8V6yHf/FJb8d6+tMqy0QtrYXUPKmmsXcwtFdU6JcQAC4nYAEk+QChDnMthqYV8Hr025n0XtbtJaQJO26ylYc3+3KELpILgwe1ti893bmeSsmHYSGAEiXc+sIOg8CQNkzt7w8uYhZs1tm7w4StNhzpjRRW4cTpIhdMuFIyrCx7O9roZGyqbsLempJn0A1WVGVgIeIbIB0+UoJuIQixigdE6xsi5syPxNv2QXVMxryOi4tqpndd4tczT7u8/wCUnfjRYMracuPhr5nohlOjQ3GOe+j1/hTiyA2jcEFphrXnl0a7qPHkrVe2bWAuaNOY5R1C8L4Pwy6vq4AYRTDhnefuMEydebujfovf6ogRyiPgul48051X9HnfNeOcirH9+wIublBgLGNaD5pS68a2WuMZSpmYrTMAFFzWwfipra2GXeC0aoMtBnwXnvEv8PGMe2vRADmODsv4XRyIXoNLEBMboio4OCPU0hP5oZ87Y1LahEb6xuZ5wPdIm1u0JDRqOWivWM2cufpPePwJSejhoBJAgn3WOaS9nQqarWiDhMOqVez8JKs2O4TkbmU/BlgGucdJPyVjxK2DwQeiW+3tBptdHkV1Vg6t18QisOxOmHZXENdMQQ4fGFZMTwHYxMbFLaWBN7QPc2SDMxIRpz9gPl9DKldxEEEeBBH6J7htyXBQ4fhdLUlgJO5I1R9GzDPu7IdMPlvpkOLgmmYSOxtc7svLc+SsV62WEIalQyU3OA3O6Fgv2Cfy62puL6jTVgEBnKOenP10WrXC6FZpqUafZiYLDyPh4LdlidJ1SdSfumdo8E/4VsoNdvLMI9vySst8Z2OqUpb+xI3Dmt5LZphWDEMOImFV321WTod0qbmlvZn5CQaFB43a9pSc3nEjzGoRbqq3Tpl+jRKkty0z1GVTUOa9M81cFkqycV8PVKAFUjuvdBjk7cT56+yrULsxapbR4vLHCnJ1KvvDjfs1NmRodWqAEk8gdhPIKhuGUeKu/CeJdvS7N0drTAynm5o5Sl5t8R3iceffs7xmpcuDjXd3Rs2NCfDmUnFIvMN6Sr66iLimGndpgzvskb8OfTqdpTZ9wxqNCNoJGyzKtGu42+ytdgQSCpmHL9FYb6i1zQ/IWF34ToR+iRVKDtY06yr5bBmXL2g+k4OEgrDKX2lSB1U3bpDns7MVuVskqlap1lsvkKAKBjW0qZzB6Ih9iCIGnPT80usHQZRt7iOUBjAXPcYaBu4naPzUUt9ITltL2enfw7xtgottpaHMByjm7ck+J5q6GpovLeEMDfbDts7H1njvA6hrd8jHctdzz9FdrDFgdCC0jdp5eIPMLp4b/Lxb7PNeTCdup9EVS1BqvkaTK6q4TTGUgLdzcxVjkQEe0ywQELmW2NnJSlaYqNEU6og7p20iJCUXNucwcUc0aaIsa1sDM96ezyLEah7V7ejiPiossCTui+LLfsryo0bEh3/0AY9yUF2hjaYWG1p6OlD3KZZeHaGUZjuQnF0DHWVSrDiIAwdCNI8Ub/5ixphwedY0aSB7K56F0tscmoNkHXoAagQtG+bV79MHbyUjakhDstI5oXUbo37TISiqVJQKioLig2q6UaDFIticwI90I0aIQ3hzEZmgbHbcfJQDW2R/yPLUBADWQNTz8grBh16GVMu0gH1/xCS1+IWBzaQIc7rvl/VZidIwHM33TseGMjc19ivIyNzovhAcFCbFvRJ+FsUL2w7caFWSFxs/j1gyOBCraPMLPhlv43Sm9C0p0/ugJRUxU8kPUxIjcrYkdC8uS/1MY8S1KJt6nb60y2COc/hy/wBUxC8WfDfNPOKMfNV2UHutOg6n/kf381WtSV0fHhzPZzc1Kn0ZuUZahzCHMJa4bELLa32TK2tZMI7tFY4bZY8J4iLo7WWvGmduzv7gd1a7PF6ZGlUHwgBU+lhwgKZuDjdZHr6Ol3rTG+P3rXEFsF30VPvb0u0gDVWRtmGtiNVVL1kOI8SqXsdjS0Yxy6zKAFYXq2hysMY/RSUnIakURR1KBofL2SGuGgk7D4nkFE8ODBVJIfUzRH4WAkQOmxXOJ05p+T2z5bfMqzYfhvbWjMoktkR1/F9SmTpTs53k03emIMGv7hh7lYjwOoV2tOI6rGtqVQMzHNDiPuupuMOPmN/RVE8NudVkZmHpGgKt1jhB7B9KrqS0ifTRXVaaaMnDp7R6PRsu0h86ECEZSs3NBAcqdw1i1R9qyDlyjKZ6t0+imOJ1Af8AcHkNfgE2s0p70Xj8fJU+0ObttUOAOonVO7YiBKoNbjmnScW1cziNwGkH/tCWX38V4/2refFz4+ABV480L7Ly+JlpJaM/iRT/AP3T1psPzH0SIkAKO74mdfVM72NY5oDIaSZEkgmfElAYxiPZifbwSL/NfQ2E4hJ/Ry/CXOcXDSdU64fw127hOqo1HHXTOYg9dUfbcTuYZDz7n5c0XCgecv0z1Ok5rREAeWi12YnRUqy43pvH+oQ1w57T5qzYTfCo2QZESEFJr2iL9ju8pqGhuirt2iGoOQDU+g2q6GE9AgbbABUpgkmTJRtU92EztqbmsHdcABvBRoS2UXFuGXUiHsM6yrbhdVppjN09ZRFyQ4JPdjKRGivnxYqo2WOzpNacwTlt3oqbTviim4gYS6ap7YLg81diQ2BlI8bxskZGnzP0S6rclgLQdTv+SXOMrViwpPbLz5f+q/skaySiaLIOq3aWznck3tsIJ3TLtITjxugag1OsOtuZUlphMFOKNrCy3e/Rux49HVuxMKbRCHoU0SEoayCqOqrOM0ATmHl+qsl8JGXw+KqZBEtO4+fNEhmP3sXubqusqIrMET4IemCdkWxvR0xF0whaaIpvQtDJpE8SCDsRr5Hn9U44dxR1vSqiMxbqPlPlrKSvrR7JhwxcVXvfTYxr2lhzl0ANb5/RXPpoTmmW0wgcQXDtTUDfAALKmN1DvWK4ZYjkG+xXL7Jw2DfZZnSbOjOCV9IfcJXFOp2jXd9whwkkiOem2/zVkNWNoHl+iqPCtjXdcNDIcADmGg7vX3hX4YM/nlHmZW/x+59HB/Elxy+/6PPeNLUGoKkwHNgz/wAm/pHsqq+2adi53kF6N/ECxbTpUmkgue87DYNH6hUs0h1SMr42zo+EvkwLYJhdIsedCARzPMajT3TWs1rgcwlV7Fr7syGsPekE+Eax6pxa1g9ocNiJ/RFxriqZlzVHyuJ+jinTtiO8wT4SPki7a0tjoKY9yVBUwku1CPw3BnDmr2V/QRTwK3OvZtHoEwwmmKeg25KRjMohapMMpbbfsFpBlcyoaYhTQOaFqVZMD1UB39DCiZ3Vot6heNFULq9FCm6oW5msykjwLg3X3VqwzGKdRgLYjw0TZEWym4jir6Vw6kWuADtCQYIOogqHFqjiAQvRa1AVmObUb3SNJgHwI8VVcSwk0oEh7TziDPQrP5DqJ5Iua2V21rPMCE5ZQMDyXVC2jkmQHgufXl2/SCZRrb+HBOtaoyejGk/9jHyRTeBqLNhPmB9FeawQxcuu2xj79/8AhVW4A1uzQuv5cNoVlhRVaUpTTKT0IKdpHJdPphM6rOSGq0eaEPkAspnkpXENEuK1XucmjRJQhplxlyJFnFWuIMak80jxCn3g7nzT2s1A3FtKNE3oR1Gjmh7c5HT6Ii+p6kJdVuMqalsW70FUXSVy5uV0ISnXI1g6rZvhspwYXz69hr+8j2B1JtMscAHglw11IcRy8I90ipXGu6sNZrXtptDgAxsaakuJlx+nog+On0h7z401VMldduIluo5jmPzHio3Xh5rijRawzmcT6AeXNdVBTJ+6fQ/oh/8Alr/A7/lcK+2XH+GFQOq1y5wEU2gagEy4zE+QV5qtb1PnK8SdVY0aME9STPvyUFS7PIkepPzWvFDidHF8vNObK7ReP4iVGudQbTc1+XPmhwOWcsTrvoVSbysKbSSCSB0OWf7lC6+fsdfihbt5c0jqFHgl1yZc+dljGsc9CGvULiSdyZTjhy+yzTJ8W/UJI5cBxBkaEJjna0Im2q5HoltiPJM7S/C83pYsRuJ8QiaWOx/y+CzPDRtXkz9npzLgFbq3TW6yqJb8QF33Tr4plhdR1Sq0OMk9dgOZKW4aD5p9j6tdudtoETYUCYA1J9yUVSs6E9+rMchlaI8ZnRQY1xrbWbSy2a2pWiNDmDf738/7R8EU4WxdeRMroC/iDftoW32aQa9UtdUA/wDXSaQ4NP8AU5wb6BA8F8SmjlzgRAaD0A5+ZVEvLx9V76j3ZnvcXOcdyU/wSi2pRgHLUaYk6gjkYT6x7nSM8ZVy3X2es1OKaWhLt+XNQ3+JSGzoCZ/fuvO7TCHMfLpMneTHuE9xN7gWNbJhgnzMlZbek9mlyl6LILxsLj+YtSC3t6hRX2Byw1nxpl6RcarByQNxTjVGVTolzrncFdHQZoFSgKCfitVLmOSApm6rOiBu2BzSJ9EX9rExlPmENcVmzry2QtFdi40IULn+CLuXygar1NBpkFV3NDvrrd2+AktxdR5o0iNkd9UEmNXHYfU+CVVg1um7v3up/tIGY+s/IJbSdJ1Tsc8n+wvNXwpa/U/9GPzHnA6BRGyTAN0UgGq0pHOdN+wCjZkHUlOLcQEPP70U9Mx5qaKbCBV+ClbUB8PFCQsLoVlBRYPNC1KRXQqrvttFCADmGVBUJTRxGqFqtHwUIJbulzHqhCnFRqBr2vMKgkBlYuiFyoWbaY2RNO8eNnuEiDDiNPRCroKEJi+dTqTzOp9yszKNdhUUSU1aeHG5WknSdvRIMOsy8/09fy6q2MbAAGgDdOiOUC2Mre6PsmFte6guAM+SRB3py+ClZV2lS8c2tUtopU16LxZ3tF0fhPQ/mjsjeo9wqNSq+/75rrtn8nfBcrJ+DY6e5pr/AGNWd/Z6JUS2pSEnxRLqiEqP1Wg6JxUEBckAjVbrOXBoyAULRSI3GNhKCZTJJJ01RtXQIF98Wbtn4IA0jdSmld5XDek/v3Ul/isjuiPmq/Uq5jqiSBa0bvLjfp80juXF0n9wirupmMe/kg6r4Oqt9dDcEbfJ+gOs7u+ahYpLvQgeq5aNFpxr8pzvKreR/t0GUzopGDcdPlyQ1FylnUe3smmclIUjR8FG0+q6BVkJPX9+Cxo9Vy39/wCF20/BQo5A8VpvqpC3269PNcOChDJ1+CjdTHqt+q1m1VEIKrFCSjg2ZXFS3nZQsXVKAO4QFanBhOOyI8kDf0ocPEKiAULApcikrNaXd0QPFTZZE0JxZ4cNC7X5fqlgBVhpUzoP8q0UwqjSA20RWnP6oWm4iFMw6iT+/wAkYBPMjnsu28tfDX5KFp9P3/ld0qJc5rQRLiGjYCSYBPTdQgVSq9ev1RAcOvy/NMn2do0PqBzalKabBrWmQ6o2rAljsxDabgTLRn0kKsvqmTlDonSd45TCvZNHopcVGSsWLnHWZp/JENGgWLFCkCV90uuwtLEsfIiuWhL3jvHyWLEaKsTPO56uKCDjqsWK/thz+iTi6+97LgbrFi1r0ca/1MIpLU6/vqsWIgQmlt6KRh0CxYoUdOdutt/P5FYsVkNuP0XJdPx/fwWLFCGDl6rmNPT6rFiohnOPD6Ltv1W1iiIcE6+iX4ru3yPzWLFH6IgErp419vkFixCWdjceafO2Pr81pYiRTCmFd27tAfFYsRgk42/fVcsGi0sUIaeuM5WLFC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52" name="AutoShape 4" descr="data:image/jpeg;base64,/9j/4AAQSkZJRgABAQAAAQABAAD/2wCEAAkGBxQTEhQUExQWFBUXFBcVGBgXFxQXFRcUFxUXFxUUFRcYHCggGBolHBQUITEhJSkrLi4uFx8zODMsNygtLiwBCgoKDg0OGhAQGywkHyQsLCwsLCwsLCwsLCwsLCwsLCwsLCwsLCwsLCwsLDQsLCwsLCwsLCwsLCwsLCwsLCwsLP/AABEIALMBGgMBIgACEQEDEQH/xAAcAAACAgMBAQAAAAAAAAAAAAAEBQMGAAECBwj/xAA8EAABAwIEAwYDBgUEAwEAAAABAAIRAwQFEiExBkFREyJhcYGRobHBFDJC0eHwBxVicvEjM1KiFkOSJP/EABoBAAIDAQEAAAAAAAAAAAAAAAIDAAEEBQb/xAAqEQADAAICAgIABgIDAQAAAAAAAQIDERIhBDETQQUiMmFxgVGhFUKxFP/aAAwDAQACEQMRAD8Aq9/a6wFLbYUI1UzqkqSnUK5XJ+jrOF7IWYUGulNaBgJQcZa10ORVLFKZ2IVtNg9IYOrjYqv4haN7QFo1TSrUBEpJRvIeSUKNGCNvehxgbP8AUIfr5o/G7LL329EvsJecwMJpc1wW5XuA0jcK+vQ+6c0q3/JVaFt2hLnKW2qdlUBGgTPNSYID2+hlKr1wP3TKiTZnq4qn2iyupEubVb6py1rQQ+d91T7TGv8ATyELLa+ee6Toq00L4bLy+6YD5pBi9tlJc0aFcUHSAUwunl1HQawr9ga4sq9tdlpOZqjOJ94wmd1bnsZduVV6rIKs0Qk0Wewvw7cpu2gw6yqBScQdCpK+PGiN9UUrfoXknit7HvFWJinTLQdV59RcXGBuSo8SxR1Z0kpzw5Y/jctKXxztnPp/JekWrh7A2BmZ+/ioMSxGnRdASXFsed9xhgeCTGvOp1PikrC77o04/LeDagumHcW9mdDp0VnpcUUqrdxPReTCEbZUSdeQ3KZ8fFaQu/JrK90Xe/uw6YSmhcta8GoREpJc3xaIaSPHmgKjyeZKSsXezRPlqIcyvZ6XU44oUwG02Oef/kc+vp7pTccdZj/tf9v0VHjTdR5StBh19l0v+Ms7CGty+qqj69So+XGdfRAyea0yuQdCr4E5Hp/DlgwtEhH3/DTH7aKpcNcUBsNq6f1D6hX+1ximQCHAg81kctPs0qk/QlpcKBsE6wrVg9ixoA0UT79hbuEndjWRxgpitR7E5IdeiwcQYVSfTIIB0XklbhlmZ0ExJ5+KtuJcQ1HgtYqo4V5KLnvtAyqnoLzIig9KxXU1OqUjR0WD4xh+d0t0KE/k7mtLnGAOewTO2rtdUh5iEHxBioqRTZ9xpmebiPomwqfQjI5nsGF+WiC6R4LDip2aAPST8UtzhbbUhPWOUZa8nI+k9fwFuu3n8TvcrhtR06n81F24WjXCNSJdN+yc1T5rfbIYVljnidCr0UFC4I5yp6V8QlmdY16pymWqa9F34fxBr3ZJh3Q8/JXa3tRkPkvHLevlIPMayORV04exGvUaXQ/KAe9HdMb+ceCzXhae5NePKq6tjbEqXcLVVrq0M7K0PvmuZMiQstrZtUSEh72a4ritlWt7LqqlxNbFtSeS9TxDDskFVLizDszCQqx5XGVJmzLhnN4zc+ykW1KU7ZeljMo6JZZiF3UMldClyfZwZekQPcSVKwrmF0UYsOw22NV4aPM+A5lWG6s8rQ1ujfEgT4la4TohrRP336+OUbfUq1/YwdANTufyWPLk70aMcdFBqRGUN5+iHyidvX4K9XWACDHPfRAMwWSdOvL0QrIg+BWDTidJPiumUC7l8Fa6XDZc6YgfvXzTihw1sr+T/BOBQamGl22iW3li5nJewUeHRzQOM8OBzdBsrWSkR40zyJlSNE9wC7ghrjp8kDiWGmm7b9FzRYBvv4fknVqpErcs9P8A5fnpy13JVquHNcQUx4evCKcTt8kpxi9HaGFm13o08utjrA8gnNuUa4053HwVI+1HkVr7UevxTEtITXbI2PKnZcO5LdC2c3lIU9WsKTDULRI+6Dzcdkvkvo6bw2tulrQsxerlIB+9z8J2lJalWVlauXEkmSTJPUncqBzltieKONkt09kocVmZQ5lzJTBYSaq12iHzLoCVNEJe1W2vUYYtz0UIENK6bVQ4UjVRCYPKtPCGMtY5jajsgYS5jj93vffpP/pdvPIjxVVY4BH2djVqjuMJHInRp9Tv6IaaS7DiKp6lbPQ6GHW1Vxq0X5qZcQQJAB3iD5rVYm3fLNW9FzwbgFelRe+pkNJxaQGElzX6g55AjSE6xSxDqcjdZM6nh17Ol4Vcb436fTEl/i5qwIhQ1aYewg9FGacKajouZVNvZ6SMUxPGV0ef4pZ9k8jkdkvc9W/jC0luYDZUt+y6/j3zhNnlvPxfFlaXo3mRFpTD3tadidfIboWmETZnvj1+SfXoxLtnoPCtIQ+oRqe63waOQ+CtFvUEquYAIotTekSFz37OjM6QyeJUltQCGpOKJpvVpLZTQXTaAiqRCXteUQwpiBaD2kLi4aMplRMqKG7r6K9g6KBxNYjO4gb/AOVU22kmFfcTdmMePxSC4thmJiEM1oGpIsLqEZgebf2VU7i8Je7zKt9PSf7SfLRUGq7U+adjnbbFW9IZUrlT/aAkrXooApjhAKi7MdEhIeKLjRjfEu9tB8yrC9swqlxO7/VaOjPmSsHjLeRHpfxOuPjv99ClzlqVwStSuoeVJQVuQoMy2BKhCYVAtioo8i6AUIdysBXAK6yqEOsyJtLd9R2Vgk/AeZRVtgryJcMo6c1YMOb2YADY5LPlzqep9nQ8fwavu+kcYZw2Gw6qQ49Pwj05qxC3yiQRHSQFBTok/fdvyHIeaHxmya2mXNc4ERsTrJgLI1VvdM3q4xLWNFm4axNzKgadWPGR4nQh3OPBO7ZwOZoMgEgeS80wZ/Y992Yk6DzXoPD13RqkNc7s3nZ34Cejhy80U9PiIzRVr5EhZjFjlcSBoUuYr7iuEPaO8NOo1CQ3fDhy5manos+Xx6T6R0PD/EIcpWyvX1APYQei8xxOgWVC3x+C9lZhFbmwqKtwMyswuc3vwmeG6mtNCvxX47xqk+0eOMCktjDx5x7pji+C1KNRzXNIgmNNx1CVsb328u8PmulvaOAumeoYM2KbB4BPbd4VK/8AICwBuUgDTZdUOK2T0WHizeqXpl9yiFtgVbtcYzDQrK2NZd1NhcS2MhTtAVAqcXtb1RFpxiDoAfYo9/sAy61EJXdIQNpjmeAWn2IRz4OoU9lfyVi+tXAk+OiQ3lcjQ6q6YoO4VT72lmEoEtMlIGo1BlJOoyn2hUiqNdNlbq1LK139rvkVW22bnDQLRjaRnuWwSkySE/ZaaDTkh7HCHlw0VuZhpgaclWXKt9BYsevZto0VP4rbFYf2D5lXCmVXeNKU9m/zafmPkVl8V6yHf/FJb8d6+tMqy0QtrYXUPKmmsXcwtFdU6JcQAC4nYAEk+QChDnMthqYV8Hr025n0XtbtJaQJO26ylYc3+3KELpILgwe1ti893bmeSsmHYSGAEiXc+sIOg8CQNkzt7w8uYhZs1tm7w4StNhzpjRRW4cTpIhdMuFIyrCx7O9roZGyqbsLempJn0A1WVGVgIeIbIB0+UoJuIQixigdE6xsi5syPxNv2QXVMxryOi4tqpndd4tczT7u8/wCUnfjRYMracuPhr5nohlOjQ3GOe+j1/hTiyA2jcEFphrXnl0a7qPHkrVe2bWAuaNOY5R1C8L4Pwy6vq4AYRTDhnefuMEydebujfovf6ogRyiPgul48051X9HnfNeOcirH9+wIublBgLGNaD5pS68a2WuMZSpmYrTMAFFzWwfipra2GXeC0aoMtBnwXnvEv8PGMe2vRADmODsv4XRyIXoNLEBMboio4OCPU0hP5oZ87Y1LahEb6xuZ5wPdIm1u0JDRqOWivWM2cufpPePwJSejhoBJAgn3WOaS9nQqarWiDhMOqVez8JKs2O4TkbmU/BlgGucdJPyVjxK2DwQeiW+3tBptdHkV1Vg6t18QisOxOmHZXENdMQQ4fGFZMTwHYxMbFLaWBN7QPc2SDMxIRpz9gPl9DKldxEEEeBBH6J7htyXBQ4fhdLUlgJO5I1R9GzDPu7IdMPlvpkOLgmmYSOxtc7svLc+SsV62WEIalQyU3OA3O6Fgv2Cfy62puL6jTVgEBnKOenP10WrXC6FZpqUafZiYLDyPh4LdlidJ1SdSfumdo8E/4VsoNdvLMI9vySst8Z2OqUpb+xI3Dmt5LZphWDEMOImFV321WTod0qbmlvZn5CQaFB43a9pSc3nEjzGoRbqq3Tpl+jRKkty0z1GVTUOa9M81cFkqycV8PVKAFUjuvdBjk7cT56+yrULsxapbR4vLHCnJ1KvvDjfs1NmRodWqAEk8gdhPIKhuGUeKu/CeJdvS7N0drTAynm5o5Sl5t8R3iceffs7xmpcuDjXd3Rs2NCfDmUnFIvMN6Sr66iLimGndpgzvskb8OfTqdpTZ9wxqNCNoJGyzKtGu42+ytdgQSCpmHL9FYb6i1zQ/IWF34ToR+iRVKDtY06yr5bBmXL2g+k4OEgrDKX2lSB1U3bpDns7MVuVskqlap1lsvkKAKBjW0qZzB6Ih9iCIGnPT80usHQZRt7iOUBjAXPcYaBu4naPzUUt9ITltL2enfw7xtgottpaHMByjm7ck+J5q6GpovLeEMDfbDts7H1njvA6hrd8jHctdzz9FdrDFgdCC0jdp5eIPMLp4b/Lxb7PNeTCdup9EVS1BqvkaTK6q4TTGUgLdzcxVjkQEe0ywQELmW2NnJSlaYqNEU6og7p20iJCUXNucwcUc0aaIsa1sDM96ezyLEah7V7ejiPiossCTui+LLfsryo0bEh3/0AY9yUF2hjaYWG1p6OlD3KZZeHaGUZjuQnF0DHWVSrDiIAwdCNI8Ub/5ixphwedY0aSB7K56F0tscmoNkHXoAagQtG+bV79MHbyUjakhDstI5oXUbo37TISiqVJQKioLig2q6UaDFIticwI90I0aIQ3hzEZmgbHbcfJQDW2R/yPLUBADWQNTz8grBh16GVMu0gH1/xCS1+IWBzaQIc7rvl/VZidIwHM33TseGMjc19ivIyNzovhAcFCbFvRJ+FsUL2w7caFWSFxs/j1gyOBCraPMLPhlv43Sm9C0p0/ugJRUxU8kPUxIjcrYkdC8uS/1MY8S1KJt6nb60y2COc/hy/wBUxC8WfDfNPOKMfNV2UHutOg6n/kf381WtSV0fHhzPZzc1Kn0ZuUZahzCHMJa4bELLa32TK2tZMI7tFY4bZY8J4iLo7WWvGmduzv7gd1a7PF6ZGlUHwgBU+lhwgKZuDjdZHr6Ol3rTG+P3rXEFsF30VPvb0u0gDVWRtmGtiNVVL1kOI8SqXsdjS0Yxy6zKAFYXq2hysMY/RSUnIakURR1KBofL2SGuGgk7D4nkFE8ODBVJIfUzRH4WAkQOmxXOJ05p+T2z5bfMqzYfhvbWjMoktkR1/F9SmTpTs53k03emIMGv7hh7lYjwOoV2tOI6rGtqVQMzHNDiPuupuMOPmN/RVE8NudVkZmHpGgKt1jhB7B9KrqS0ifTRXVaaaMnDp7R6PRsu0h86ECEZSs3NBAcqdw1i1R9qyDlyjKZ6t0+imOJ1Af8AcHkNfgE2s0p70Xj8fJU+0ObttUOAOonVO7YiBKoNbjmnScW1cziNwGkH/tCWX38V4/2refFz4+ABV480L7Ly+JlpJaM/iRT/AP3T1psPzH0SIkAKO74mdfVM72NY5oDIaSZEkgmfElAYxiPZifbwSL/NfQ2E4hJ/Ry/CXOcXDSdU64fw127hOqo1HHXTOYg9dUfbcTuYZDz7n5c0XCgecv0z1Ok5rREAeWi12YnRUqy43pvH+oQ1w57T5qzYTfCo2QZESEFJr2iL9ju8pqGhuirt2iGoOQDU+g2q6GE9AgbbABUpgkmTJRtU92EztqbmsHdcABvBRoS2UXFuGXUiHsM6yrbhdVppjN09ZRFyQ4JPdjKRGivnxYqo2WOzpNacwTlt3oqbTviim4gYS6ap7YLg81diQ2BlI8bxskZGnzP0S6rclgLQdTv+SXOMrViwpPbLz5f+q/skaySiaLIOq3aWznck3tsIJ3TLtITjxugag1OsOtuZUlphMFOKNrCy3e/Rux49HVuxMKbRCHoU0SEoayCqOqrOM0ATmHl+qsl8JGXw+KqZBEtO4+fNEhmP3sXubqusqIrMET4IemCdkWxvR0xF0whaaIpvQtDJpE8SCDsRr5Hn9U44dxR1vSqiMxbqPlPlrKSvrR7JhwxcVXvfTYxr2lhzl0ANb5/RXPpoTmmW0wgcQXDtTUDfAALKmN1DvWK4ZYjkG+xXL7Jw2DfZZnSbOjOCV9IfcJXFOp2jXd9whwkkiOem2/zVkNWNoHl+iqPCtjXdcNDIcADmGg7vX3hX4YM/nlHmZW/x+59HB/Elxy+/6PPeNLUGoKkwHNgz/wAm/pHsqq+2adi53kF6N/ECxbTpUmkgue87DYNH6hUs0h1SMr42zo+EvkwLYJhdIsedCARzPMajT3TWs1rgcwlV7Fr7syGsPekE+Eax6pxa1g9ocNiJ/RFxriqZlzVHyuJ+jinTtiO8wT4SPki7a0tjoKY9yVBUwku1CPw3BnDmr2V/QRTwK3OvZtHoEwwmmKeg25KRjMohapMMpbbfsFpBlcyoaYhTQOaFqVZMD1UB39DCiZ3Vot6heNFULq9FCm6oW5msykjwLg3X3VqwzGKdRgLYjw0TZEWym4jir6Vw6kWuADtCQYIOogqHFqjiAQvRa1AVmObUb3SNJgHwI8VVcSwk0oEh7TziDPQrP5DqJ5Iua2V21rPMCE5ZQMDyXVC2jkmQHgufXl2/SCZRrb+HBOtaoyejGk/9jHyRTeBqLNhPmB9FeawQxcuu2xj79/8AhVW4A1uzQuv5cNoVlhRVaUpTTKT0IKdpHJdPphM6rOSGq0eaEPkAspnkpXENEuK1XucmjRJQhplxlyJFnFWuIMak80jxCn3g7nzT2s1A3FtKNE3oR1Gjmh7c5HT6Ii+p6kJdVuMqalsW70FUXSVy5uV0ISnXI1g6rZvhspwYXz69hr+8j2B1JtMscAHglw11IcRy8I90ipXGu6sNZrXtptDgAxsaakuJlx+nog+On0h7z401VMldduIluo5jmPzHio3Xh5rijRawzmcT6AeXNdVBTJ+6fQ/oh/8Alr/A7/lcK+2XH+GFQOq1y5wEU2gagEy4zE+QV5qtb1PnK8SdVY0aME9STPvyUFS7PIkepPzWvFDidHF8vNObK7ReP4iVGudQbTc1+XPmhwOWcsTrvoVSbysKbSSCSB0OWf7lC6+fsdfihbt5c0jqFHgl1yZc+dljGsc9CGvULiSdyZTjhy+yzTJ8W/UJI5cBxBkaEJjna0Im2q5HoltiPJM7S/C83pYsRuJ8QiaWOx/y+CzPDRtXkz9npzLgFbq3TW6yqJb8QF33Tr4plhdR1Sq0OMk9dgOZKW4aD5p9j6tdudtoETYUCYA1J9yUVSs6E9+rMchlaI8ZnRQY1xrbWbSy2a2pWiNDmDf738/7R8EU4WxdeRMroC/iDftoW32aQa9UtdUA/wDXSaQ4NP8AU5wb6BA8F8SmjlzgRAaD0A5+ZVEvLx9V76j3ZnvcXOcdyU/wSi2pRgHLUaYk6gjkYT6x7nSM8ZVy3X2es1OKaWhLt+XNQ3+JSGzoCZ/fuvO7TCHMfLpMneTHuE9xN7gWNbJhgnzMlZbek9mlyl6LILxsLj+YtSC3t6hRX2Byw1nxpl6RcarByQNxTjVGVTolzrncFdHQZoFSgKCfitVLmOSApm6rOiBu2BzSJ9EX9rExlPmENcVmzry2QtFdi40IULn+CLuXygar1NBpkFV3NDvrrd2+AktxdR5o0iNkd9UEmNXHYfU+CVVg1um7v3up/tIGY+s/IJbSdJ1Tsc8n+wvNXwpa/U/9GPzHnA6BRGyTAN0UgGq0pHOdN+wCjZkHUlOLcQEPP70U9Mx5qaKbCBV+ClbUB8PFCQsLoVlBRYPNC1KRXQqrvttFCADmGVBUJTRxGqFqtHwUIJbulzHqhCnFRqBr2vMKgkBlYuiFyoWbaY2RNO8eNnuEiDDiNPRCroKEJi+dTqTzOp9yszKNdhUUSU1aeHG5WknSdvRIMOsy8/09fy6q2MbAAGgDdOiOUC2Mre6PsmFte6guAM+SRB3py+ClZV2lS8c2tUtopU16LxZ3tF0fhPQ/mjsjeo9wqNSq+/75rrtn8nfBcrJ+DY6e5pr/AGNWd/Z6JUS2pSEnxRLqiEqP1Wg6JxUEBckAjVbrOXBoyAULRSI3GNhKCZTJJJ01RtXQIF98Wbtn4IA0jdSmld5XDek/v3Ul/isjuiPmq/Uq5jqiSBa0bvLjfp80juXF0n9wirupmMe/kg6r4Oqt9dDcEbfJ+gOs7u+ahYpLvQgeq5aNFpxr8pzvKreR/t0GUzopGDcdPlyQ1FylnUe3smmclIUjR8FG0+q6BVkJPX9+Cxo9Vy39/wCF20/BQo5A8VpvqpC3269PNcOChDJ1+CjdTHqt+q1m1VEIKrFCSjg2ZXFS3nZQsXVKAO4QFanBhOOyI8kDf0ocPEKiAULApcikrNaXd0QPFTZZE0JxZ4cNC7X5fqlgBVhpUzoP8q0UwqjSA20RWnP6oWm4iFMw6iT+/wAkYBPMjnsu28tfDX5KFp9P3/ld0qJc5rQRLiGjYCSYBPTdQgVSq9ev1RAcOvy/NMn2do0PqBzalKabBrWmQ6o2rAljsxDabgTLRn0kKsvqmTlDonSd45TCvZNHopcVGSsWLnHWZp/JENGgWLFCkCV90uuwtLEsfIiuWhL3jvHyWLEaKsTPO56uKCDjqsWK/thz+iTi6+97LgbrFi1r0ca/1MIpLU6/vqsWIgQmlt6KRh0CxYoUdOdutt/P5FYsVkNuP0XJdPx/fwWLFCGDl6rmNPT6rFiohnOPD6Ltv1W1iiIcE6+iX4ru3yPzWLFH6IgErp419vkFixCWdjceafO2Pr81pYiRTCmFd27tAfFYsRgk42/fVcsGi0sUIaeuM5WLFCH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4" name="Picture 6" descr="http://www.middleweb.com/wp-content/uploads/2013/02/bigstock-students-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6100" y="3886200"/>
            <a:ext cx="4229100" cy="2819400"/>
          </a:xfrm>
          <a:prstGeom prst="rect">
            <a:avLst/>
          </a:prstGeom>
          <a:noFill/>
        </p:spPr>
      </p:pic>
      <p:sp>
        <p:nvSpPr>
          <p:cNvPr id="7" name="Oval Callout 6"/>
          <p:cNvSpPr/>
          <p:nvPr/>
        </p:nvSpPr>
        <p:spPr>
          <a:xfrm>
            <a:off x="4572000" y="3810000"/>
            <a:ext cx="2133600" cy="1066800"/>
          </a:xfrm>
          <a:prstGeom prst="wedgeEllipseCallout">
            <a:avLst>
              <a:gd name="adj1" fmla="val -44224"/>
              <a:gd name="adj2" fmla="val 5881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876800" y="4038600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My partner won’t work!</a:t>
            </a:r>
            <a:endParaRPr lang="en-US" dirty="0"/>
          </a:p>
        </p:txBody>
      </p:sp>
      <p:pic>
        <p:nvPicPr>
          <p:cNvPr id="2056" name="Picture 8" descr="http://collegelifestyles.org/wp-content/uploads/2012/08/man_yelling-209x3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86200"/>
            <a:ext cx="1990725" cy="2781300"/>
          </a:xfrm>
          <a:prstGeom prst="rect">
            <a:avLst/>
          </a:prstGeom>
          <a:noFill/>
        </p:spPr>
      </p:pic>
      <p:sp>
        <p:nvSpPr>
          <p:cNvPr id="10" name="Oval Callout 9"/>
          <p:cNvSpPr/>
          <p:nvPr/>
        </p:nvSpPr>
        <p:spPr>
          <a:xfrm>
            <a:off x="1295400" y="4191000"/>
            <a:ext cx="2133600" cy="1066800"/>
          </a:xfrm>
          <a:prstGeom prst="wedgeEllipseCallout">
            <a:avLst>
              <a:gd name="adj1" fmla="val -44224"/>
              <a:gd name="adj2" fmla="val 5881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524000" y="4495800"/>
            <a:ext cx="1676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Get to Work!!!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Key people and their contributions to the Constitutional Convention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600" smtClean="0"/>
              <a:t>George Washington</a:t>
            </a:r>
          </a:p>
          <a:p>
            <a:pPr eaLnBrk="1" hangingPunct="1"/>
            <a:r>
              <a:rPr lang="en-US" sz="1600" smtClean="0"/>
              <a:t>President of Convention</a:t>
            </a:r>
          </a:p>
          <a:p>
            <a:pPr eaLnBrk="1" hangingPunct="1"/>
            <a:r>
              <a:rPr lang="en-US" sz="1600" smtClean="0"/>
              <a:t>May 25 and present through signing</a:t>
            </a:r>
          </a:p>
          <a:p>
            <a:pPr eaLnBrk="1" hangingPunct="1"/>
            <a:r>
              <a:rPr lang="en-US" sz="1600" smtClean="0"/>
              <a:t>Supported ratifying the Constitution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/>
              <a:t>Ben Franklin</a:t>
            </a:r>
          </a:p>
          <a:p>
            <a:pPr eaLnBrk="1" hangingPunct="1"/>
            <a:r>
              <a:rPr lang="en-US" sz="1600" smtClean="0"/>
              <a:t>Arrived May 28 and present through signing</a:t>
            </a:r>
          </a:p>
          <a:p>
            <a:pPr eaLnBrk="1" hangingPunct="1"/>
            <a:r>
              <a:rPr lang="en-US" sz="1600" smtClean="0"/>
              <a:t>Attendant of Pennsylvania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/>
              <a:t>James Madison </a:t>
            </a:r>
          </a:p>
          <a:p>
            <a:pPr eaLnBrk="1" hangingPunct="1"/>
            <a:r>
              <a:rPr lang="en-US" sz="1600" smtClean="0"/>
              <a:t>Arrived may 25 through signing of Constitution </a:t>
            </a:r>
          </a:p>
          <a:p>
            <a:pPr eaLnBrk="1" hangingPunct="1"/>
            <a:r>
              <a:rPr lang="en-US" sz="1600" smtClean="0"/>
              <a:t>Writing Virginia Plan</a:t>
            </a:r>
          </a:p>
          <a:p>
            <a:pPr eaLnBrk="1" hangingPunct="1"/>
            <a:r>
              <a:rPr lang="en-US" sz="1600" smtClean="0"/>
              <a:t>Kept notes on Constitution that public would see</a:t>
            </a:r>
          </a:p>
          <a:p>
            <a:pPr eaLnBrk="1" hangingPunct="1"/>
            <a:endParaRPr lang="en-US" sz="1600" smtClean="0"/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600" smtClean="0"/>
              <a:t>Alexander Hamilton </a:t>
            </a:r>
          </a:p>
          <a:p>
            <a:pPr eaLnBrk="1" hangingPunct="1"/>
            <a:r>
              <a:rPr lang="en-US" sz="1600" smtClean="0"/>
              <a:t>Presented through signing May 25</a:t>
            </a:r>
          </a:p>
          <a:p>
            <a:pPr eaLnBrk="1" hangingPunct="1"/>
            <a:r>
              <a:rPr lang="en-US" sz="1600" smtClean="0"/>
              <a:t>Introduction and defense of the Hamilton Plan-June 18, 1787</a:t>
            </a:r>
          </a:p>
          <a:p>
            <a:pPr eaLnBrk="1" hangingPunct="1"/>
            <a:r>
              <a:rPr lang="en-US" sz="1600" smtClean="0"/>
              <a:t>Secretary of Treasury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/>
              <a:t>John Jay</a:t>
            </a:r>
          </a:p>
          <a:p>
            <a:pPr eaLnBrk="1" hangingPunct="1"/>
            <a:r>
              <a:rPr lang="en-US" sz="1600" smtClean="0"/>
              <a:t>Governor of New York</a:t>
            </a:r>
          </a:p>
          <a:p>
            <a:pPr eaLnBrk="1" hangingPunct="1"/>
            <a:r>
              <a:rPr lang="en-US" sz="1600" smtClean="0"/>
              <a:t>Leader of Federalist Party</a:t>
            </a:r>
          </a:p>
          <a:p>
            <a:pPr eaLnBrk="1" hangingPunct="1"/>
            <a:r>
              <a:rPr lang="en-US" sz="1600" smtClean="0"/>
              <a:t>Chief Justice of Supreme Court</a:t>
            </a:r>
          </a:p>
          <a:p>
            <a:pPr eaLnBrk="1" hangingPunct="1"/>
            <a:r>
              <a:rPr lang="en-US" sz="1600" smtClean="0"/>
              <a:t>Abolitionist </a:t>
            </a:r>
          </a:p>
          <a:p>
            <a:pPr eaLnBrk="1" hangingPunct="1"/>
            <a:r>
              <a:rPr lang="en-US" sz="1600" smtClean="0"/>
              <a:t>Did not attend the Convention</a:t>
            </a:r>
          </a:p>
          <a:p>
            <a:pPr eaLnBrk="1" hangingPunct="1"/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8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8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8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8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8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8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8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854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85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85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85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08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085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8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85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8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085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8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85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085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085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85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085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085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85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6" grpId="0"/>
      <p:bldP spid="108547" grpId="0" build="p"/>
      <p:bldP spid="10854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smtClean="0"/>
              <a:t>Key people and their contributions to the Constitutional Convention 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1600" smtClean="0"/>
              <a:t>Thomas Paine</a:t>
            </a:r>
          </a:p>
          <a:p>
            <a:pPr eaLnBrk="1" hangingPunct="1"/>
            <a:r>
              <a:rPr lang="en-US" sz="1600" smtClean="0"/>
              <a:t>Founding Father of the United States</a:t>
            </a:r>
          </a:p>
          <a:p>
            <a:pPr eaLnBrk="1" hangingPunct="1"/>
            <a:r>
              <a:rPr lang="en-US" sz="1600" smtClean="0"/>
              <a:t>Secretary of Foreign Affairs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600" smtClean="0"/>
              <a:t>Patrick Henry</a:t>
            </a:r>
          </a:p>
          <a:p>
            <a:pPr eaLnBrk="1" hangingPunct="1"/>
            <a:r>
              <a:rPr lang="en-US" sz="1600" smtClean="0"/>
              <a:t>Anti-Federalist</a:t>
            </a:r>
          </a:p>
          <a:p>
            <a:pPr eaLnBrk="1" hangingPunct="1"/>
            <a:r>
              <a:rPr lang="en-US" sz="1600" smtClean="0"/>
              <a:t>Opposed replacement of Articles of Confederation (endangered individual freedom)</a:t>
            </a:r>
          </a:p>
          <a:p>
            <a:pPr eaLnBrk="1" hangingPunct="1">
              <a:buFont typeface="Wingdings" pitchFamily="2" charset="2"/>
              <a:buNone/>
            </a:pPr>
            <a:endParaRPr lang="en-US" sz="1600" smtClean="0"/>
          </a:p>
        </p:txBody>
      </p:sp>
      <p:pic>
        <p:nvPicPr>
          <p:cNvPr id="9220" name="Picture 5"/>
          <p:cNvPicPr>
            <a:picLocks noGrp="1" noChangeAspect="1" noChangeArrowheads="1"/>
          </p:cNvPicPr>
          <p:nvPr>
            <p:ph type="body"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2590800"/>
            <a:ext cx="4000500" cy="2362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05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05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05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05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05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0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05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  <p:bldP spid="11059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5"/>
          <p:cNvSpPr>
            <a:spLocks noChangeArrowheads="1" noChangeShapeType="1" noTextEdit="1"/>
          </p:cNvSpPr>
          <p:nvPr/>
        </p:nvSpPr>
        <p:spPr bwMode="auto">
          <a:xfrm>
            <a:off x="1066800" y="762000"/>
            <a:ext cx="7010400" cy="31242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Heather"/>
              </a:rPr>
              <a:t>Constitutional</a:t>
            </a:r>
          </a:p>
        </p:txBody>
      </p:sp>
      <p:pic>
        <p:nvPicPr>
          <p:cNvPr id="30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2133600"/>
            <a:ext cx="6400800" cy="24574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</p:pic>
      <p:sp>
        <p:nvSpPr>
          <p:cNvPr id="2052" name="WordArt 4"/>
          <p:cNvSpPr>
            <a:spLocks noChangeArrowheads="1" noChangeShapeType="1" noTextEdit="1"/>
          </p:cNvSpPr>
          <p:nvPr/>
        </p:nvSpPr>
        <p:spPr bwMode="auto">
          <a:xfrm>
            <a:off x="685800" y="3733800"/>
            <a:ext cx="7924800" cy="31242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b="1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Arial Black"/>
              </a:rPr>
              <a:t>Compromises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 animBg="1"/>
      <p:bldP spid="20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/>
          <p:cNvSpPr>
            <a:spLocks noChangeArrowheads="1" noChangeShapeType="1" noTextEdit="1"/>
          </p:cNvSpPr>
          <p:nvPr/>
        </p:nvSpPr>
        <p:spPr bwMode="auto">
          <a:xfrm>
            <a:off x="1219200" y="1076325"/>
            <a:ext cx="7391400" cy="15906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b="1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Heather"/>
              </a:rPr>
              <a:t>Problem 1</a:t>
            </a:r>
          </a:p>
        </p:txBody>
      </p:sp>
      <p:pic>
        <p:nvPicPr>
          <p:cNvPr id="4099" name="Picture 3" descr="C:\Documents and Settings\Karyn\Application Data\Microsoft\Media Catalog\Downloaded Clips\cl0\bl00064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05000"/>
            <a:ext cx="7391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990600" y="4953000"/>
            <a:ext cx="7315200" cy="155575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latin typeface="Heather" pitchFamily="2" charset="0"/>
              </a:rPr>
              <a:t>Representation in Congress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838200" y="0"/>
            <a:ext cx="7620000" cy="30194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>
                <a:latin typeface="Heather" pitchFamily="2" charset="0"/>
              </a:rPr>
              <a:t>Large states wanted representation based on population.</a:t>
            </a:r>
          </a:p>
        </p:txBody>
      </p:sp>
      <p:sp>
        <p:nvSpPr>
          <p:cNvPr id="1027" name="WordArt 3"/>
          <p:cNvSpPr>
            <a:spLocks noChangeArrowheads="1" noChangeShapeType="1" noTextEdit="1"/>
          </p:cNvSpPr>
          <p:nvPr/>
        </p:nvSpPr>
        <p:spPr bwMode="auto">
          <a:xfrm>
            <a:off x="914400" y="3276600"/>
            <a:ext cx="7467600" cy="1676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600" kern="10" dirty="0">
                <a:ln w="9525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00"/>
                </a:solidFill>
                <a:latin typeface="Heather"/>
              </a:rPr>
              <a:t>"Virginia Plan"</a:t>
            </a:r>
          </a:p>
        </p:txBody>
      </p:sp>
      <p:pic>
        <p:nvPicPr>
          <p:cNvPr id="5124" name="Picture 4" descr="C:\Documents and Settings\Karyn\Application Data\Microsoft\Media Catalog\Downloaded Clips\cl0\MP00618_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962400"/>
            <a:ext cx="441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1116</Words>
  <Application>Microsoft Office PowerPoint</Application>
  <PresentationFormat>On-screen Show (4:3)</PresentationFormat>
  <Paragraphs>152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Constitutional Convention</vt:lpstr>
      <vt:lpstr>Events and Economic conditions after the Revolutionary War</vt:lpstr>
      <vt:lpstr>Shays’ Rebellion</vt:lpstr>
      <vt:lpstr>The Constitutional Convention</vt:lpstr>
      <vt:lpstr>Key people and their contributions to the Constitutional Convention</vt:lpstr>
      <vt:lpstr>Key people and their contributions to the Constitutional Convention 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Enter the Constitution</vt:lpstr>
      <vt:lpstr>Enter the Anti-Federalists</vt:lpstr>
      <vt:lpstr>So…Do You Agree?</vt:lpstr>
      <vt:lpstr>Enter the Federalists</vt:lpstr>
      <vt:lpstr>So…Do You Agree?</vt:lpstr>
      <vt:lpstr>Enter the “Fight”</vt:lpstr>
      <vt:lpstr>Enter the Bill of Rights</vt:lpstr>
      <vt:lpstr>Who Was Right?</vt:lpstr>
      <vt:lpstr>Slide 38</vt:lpstr>
      <vt:lpstr>Slide 39</vt:lpstr>
      <vt:lpstr>Assignment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Constitutional Convention</dc:title>
  <dc:creator>Andrea</dc:creator>
  <cp:lastModifiedBy>student</cp:lastModifiedBy>
  <cp:revision>8</cp:revision>
  <dcterms:created xsi:type="dcterms:W3CDTF">2014-10-01T01:33:25Z</dcterms:created>
  <dcterms:modified xsi:type="dcterms:W3CDTF">2014-10-02T13:51:31Z</dcterms:modified>
</cp:coreProperties>
</file>