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6" r:id="rId5"/>
    <p:sldId id="258" r:id="rId6"/>
    <p:sldId id="260" r:id="rId7"/>
    <p:sldId id="267" r:id="rId8"/>
    <p:sldId id="261" r:id="rId9"/>
    <p:sldId id="262" r:id="rId10"/>
    <p:sldId id="268" r:id="rId11"/>
    <p:sldId id="263" r:id="rId12"/>
    <p:sldId id="274" r:id="rId13"/>
    <p:sldId id="264" r:id="rId14"/>
    <p:sldId id="269" r:id="rId15"/>
    <p:sldId id="270" r:id="rId16"/>
    <p:sldId id="272" r:id="rId17"/>
    <p:sldId id="271"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C82FD-0F77-4B32-9EAE-328E02592DF4}" type="datetimeFigureOut">
              <a:rPr lang="en-US" smtClean="0"/>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F602C-8101-4BBD-8B1D-285BB291B6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D97A8-EBCF-40E1-AFA0-6DDA156048F4}"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D97A8-EBCF-40E1-AFA0-6DDA156048F4}"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D97A8-EBCF-40E1-AFA0-6DDA156048F4}"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D97A8-EBCF-40E1-AFA0-6DDA156048F4}"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424" y="685488"/>
            <a:ext cx="454715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D97A8-EBCF-40E1-AFA0-6DDA156048F4}"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F1C7C-B834-4C88-B0FD-71EE962190D4}"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C7C-B834-4C88-B0FD-71EE962190D4}"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C7C-B834-4C88-B0FD-71EE962190D4}"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C7C-B834-4C88-B0FD-71EE962190D4}"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F1C7C-B834-4C88-B0FD-71EE962190D4}"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F1C7C-B834-4C88-B0FD-71EE962190D4}"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F1C7C-B834-4C88-B0FD-71EE962190D4}" type="datetimeFigureOut">
              <a:rPr lang="en-US" smtClean="0"/>
              <a:pPr/>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F1C7C-B834-4C88-B0FD-71EE962190D4}" type="datetimeFigureOut">
              <a:rPr lang="en-US" smtClean="0"/>
              <a:pPr/>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F1C7C-B834-4C88-B0FD-71EE962190D4}" type="datetimeFigureOut">
              <a:rPr lang="en-US" smtClean="0"/>
              <a:pPr/>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F1C7C-B834-4C88-B0FD-71EE962190D4}"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F1C7C-B834-4C88-B0FD-71EE962190D4}"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FA65E-30A3-4B3A-8A1C-6E8CA0BB3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F1C7C-B834-4C88-B0FD-71EE962190D4}" type="datetimeFigureOut">
              <a:rPr lang="en-US" smtClean="0"/>
              <a:pPr/>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FA65E-30A3-4B3A-8A1C-6E8CA0BB3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oogle.com/images?q=tbn:ANd9GcQFhpftTYyCi6BfgwBv4BP2xoj1vtwFOJhkEko5EMLbBpkA0fLrCw"/>
          <p:cNvPicPr>
            <a:picLocks noChangeAspect="1" noChangeArrowheads="1"/>
          </p:cNvPicPr>
          <p:nvPr/>
        </p:nvPicPr>
        <p:blipFill>
          <a:blip r:embed="rId2" cstate="print"/>
          <a:srcRect/>
          <a:stretch>
            <a:fillRect/>
          </a:stretch>
        </p:blipFill>
        <p:spPr bwMode="auto">
          <a:xfrm>
            <a:off x="6629400" y="1447800"/>
            <a:ext cx="1866900" cy="2457450"/>
          </a:xfrm>
          <a:prstGeom prst="rect">
            <a:avLst/>
          </a:prstGeom>
          <a:noFill/>
        </p:spPr>
      </p:pic>
      <p:sp>
        <p:nvSpPr>
          <p:cNvPr id="2" name="Title 1"/>
          <p:cNvSpPr>
            <a:spLocks noGrp="1"/>
          </p:cNvSpPr>
          <p:nvPr>
            <p:ph type="ctrTitle"/>
          </p:nvPr>
        </p:nvSpPr>
        <p:spPr>
          <a:xfrm>
            <a:off x="685800" y="1295400"/>
            <a:ext cx="7772400" cy="2590799"/>
          </a:xfrm>
        </p:spPr>
        <p:txBody>
          <a:bodyPr>
            <a:normAutofit/>
          </a:bodyPr>
          <a:lstStyle/>
          <a:p>
            <a:r>
              <a:rPr lang="en-US" dirty="0" smtClean="0"/>
              <a:t>Social Studies</a:t>
            </a:r>
            <a:br>
              <a:rPr lang="en-US" dirty="0" smtClean="0"/>
            </a:br>
            <a:r>
              <a:rPr lang="en-US" dirty="0" smtClean="0"/>
              <a:t>Through Conceptual</a:t>
            </a:r>
            <a:br>
              <a:rPr lang="en-US" dirty="0" smtClean="0"/>
            </a:br>
            <a:r>
              <a:rPr lang="en-US" dirty="0" smtClean="0"/>
              <a:t> Lenses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123rf.com/400wm/400/400/balefire9/balefire91001/balefire9100100002/6176222-one-hundred-dollar-bills-lying-flat-dramatically-lit-vertical.jpg"/>
          <p:cNvPicPr>
            <a:picLocks noChangeAspect="1" noChangeArrowheads="1"/>
          </p:cNvPicPr>
          <p:nvPr/>
        </p:nvPicPr>
        <p:blipFill>
          <a:blip r:embed="rId3" cstate="print">
            <a:lum bright="-2000" contrast="-44000"/>
          </a:blip>
          <a:srcRect/>
          <a:stretch>
            <a:fillRect/>
          </a:stretch>
        </p:blipFill>
        <p:spPr bwMode="auto">
          <a:xfrm>
            <a:off x="228599" y="195858"/>
            <a:ext cx="5135541" cy="6419426"/>
          </a:xfrm>
          <a:prstGeom prst="rect">
            <a:avLst/>
          </a:prstGeom>
          <a:noFill/>
        </p:spPr>
      </p:pic>
      <p:sp>
        <p:nvSpPr>
          <p:cNvPr id="5" name="Title 1"/>
          <p:cNvSpPr>
            <a:spLocks noGrp="1"/>
          </p:cNvSpPr>
          <p:nvPr>
            <p:ph type="title"/>
          </p:nvPr>
        </p:nvSpPr>
        <p:spPr>
          <a:xfrm>
            <a:off x="228599" y="284349"/>
            <a:ext cx="5296747" cy="1141926"/>
          </a:xfrm>
        </p:spPr>
        <p:txBody>
          <a:bodyPr>
            <a:normAutofit/>
          </a:bodyPr>
          <a:lstStyle/>
          <a:p>
            <a:r>
              <a:rPr lang="en-US" sz="6000" dirty="0" smtClean="0">
                <a:solidFill>
                  <a:schemeClr val="bg1"/>
                </a:solidFill>
              </a:rPr>
              <a:t>Economists</a:t>
            </a:r>
            <a:endParaRPr lang="en-US" sz="6000" dirty="0">
              <a:solidFill>
                <a:schemeClr val="bg1"/>
              </a:solidFill>
            </a:endParaRPr>
          </a:p>
        </p:txBody>
      </p:sp>
      <p:sp>
        <p:nvSpPr>
          <p:cNvPr id="6" name="Rectangle 5"/>
          <p:cNvSpPr/>
          <p:nvPr/>
        </p:nvSpPr>
        <p:spPr>
          <a:xfrm>
            <a:off x="304800" y="1551087"/>
            <a:ext cx="5181600" cy="5078313"/>
          </a:xfrm>
          <a:prstGeom prst="rect">
            <a:avLst/>
          </a:prstGeom>
        </p:spPr>
        <p:txBody>
          <a:bodyPr wrap="square">
            <a:spAutoFit/>
          </a:bodyPr>
          <a:lstStyle/>
          <a:p>
            <a:pPr>
              <a:buFontTx/>
              <a:buChar char="-"/>
            </a:pPr>
            <a:r>
              <a:rPr lang="en-US" sz="2800" b="1" dirty="0" smtClean="0">
                <a:solidFill>
                  <a:schemeClr val="bg1"/>
                </a:solidFill>
              </a:rPr>
              <a:t> Analyze , interpret, and predict future trends in the economy.</a:t>
            </a:r>
          </a:p>
          <a:p>
            <a:endParaRPr lang="en-US" sz="2800" b="1" dirty="0" smtClean="0">
              <a:solidFill>
                <a:schemeClr val="bg1"/>
              </a:solidFill>
            </a:endParaRPr>
          </a:p>
          <a:p>
            <a:pPr>
              <a:buFontTx/>
              <a:buChar char="-"/>
            </a:pPr>
            <a:r>
              <a:rPr lang="en-US" sz="2800" b="1" dirty="0" smtClean="0">
                <a:solidFill>
                  <a:schemeClr val="bg1"/>
                </a:solidFill>
              </a:rPr>
              <a:t> Students should be able to :</a:t>
            </a:r>
          </a:p>
          <a:p>
            <a:pPr lvl="1">
              <a:buFontTx/>
              <a:buChar char="-"/>
            </a:pPr>
            <a:r>
              <a:rPr lang="en-US" sz="2800" b="1" dirty="0" smtClean="0">
                <a:solidFill>
                  <a:schemeClr val="bg1"/>
                </a:solidFill>
              </a:rPr>
              <a:t> Understand the concepts  of economics.</a:t>
            </a:r>
          </a:p>
          <a:p>
            <a:pPr lvl="1">
              <a:buFontTx/>
              <a:buChar char="-"/>
            </a:pPr>
            <a:r>
              <a:rPr lang="en-US" sz="2800" b="1" dirty="0" smtClean="0">
                <a:solidFill>
                  <a:schemeClr val="bg1"/>
                </a:solidFill>
              </a:rPr>
              <a:t> Analyze domestic and international economic trends.</a:t>
            </a:r>
          </a:p>
          <a:p>
            <a:pPr lvl="1">
              <a:buFontTx/>
              <a:buChar char="-"/>
            </a:pPr>
            <a:r>
              <a:rPr lang="en-US" sz="2800" b="1" dirty="0">
                <a:solidFill>
                  <a:schemeClr val="bg1"/>
                </a:solidFill>
              </a:rPr>
              <a:t> </a:t>
            </a:r>
            <a:r>
              <a:rPr lang="en-US" sz="2800" b="1" dirty="0" smtClean="0">
                <a:solidFill>
                  <a:schemeClr val="bg1"/>
                </a:solidFill>
              </a:rPr>
              <a:t>Practice personal finance literacy skills.</a:t>
            </a:r>
          </a:p>
          <a:p>
            <a:pPr lvl="1">
              <a:buFontTx/>
              <a:buChar char="-"/>
            </a:pPr>
            <a:endParaRPr lang="en-US" sz="1600" b="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0.google.com/images?q=tbn:ANd9GcQIov51fPY5EebCHxWouL0gu_gXw5bLeb2nNSLL9amXfgNF_Xmo"/>
          <p:cNvPicPr>
            <a:picLocks noChangeAspect="1" noChangeArrowheads="1"/>
          </p:cNvPicPr>
          <p:nvPr/>
        </p:nvPicPr>
        <p:blipFill>
          <a:blip r:embed="rId2" cstate="print"/>
          <a:srcRect/>
          <a:stretch>
            <a:fillRect/>
          </a:stretch>
        </p:blipFill>
        <p:spPr bwMode="auto">
          <a:xfrm>
            <a:off x="6705600" y="0"/>
            <a:ext cx="1600200" cy="1718187"/>
          </a:xfrm>
          <a:prstGeom prst="rect">
            <a:avLst/>
          </a:prstGeom>
          <a:noFill/>
        </p:spPr>
      </p:pic>
      <p:pic>
        <p:nvPicPr>
          <p:cNvPr id="20482" name="Picture 2" descr="https://encrypted-tbn0.google.com/images?q=tbn:ANd9GcQIov51fPY5EebCHxWouL0gu_gXw5bLeb2nNSLL9amXfgNF_Xmo"/>
          <p:cNvPicPr>
            <a:picLocks noChangeAspect="1" noChangeArrowheads="1"/>
          </p:cNvPicPr>
          <p:nvPr/>
        </p:nvPicPr>
        <p:blipFill>
          <a:blip r:embed="rId2" cstate="print"/>
          <a:srcRect/>
          <a:stretch>
            <a:fillRect/>
          </a:stretch>
        </p:blipFill>
        <p:spPr bwMode="auto">
          <a:xfrm>
            <a:off x="762000" y="0"/>
            <a:ext cx="1600200" cy="1718187"/>
          </a:xfrm>
          <a:prstGeom prst="rect">
            <a:avLst/>
          </a:prstGeom>
          <a:noFill/>
        </p:spPr>
      </p:pic>
      <p:sp>
        <p:nvSpPr>
          <p:cNvPr id="2" name="Title 1"/>
          <p:cNvSpPr>
            <a:spLocks noGrp="1"/>
          </p:cNvSpPr>
          <p:nvPr>
            <p:ph type="title"/>
          </p:nvPr>
        </p:nvSpPr>
        <p:spPr/>
        <p:txBody>
          <a:bodyPr/>
          <a:lstStyle/>
          <a:p>
            <a:r>
              <a:rPr lang="en-US" dirty="0" smtClean="0"/>
              <a:t>The Economist</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a:t>Some possible questions the </a:t>
            </a:r>
            <a:r>
              <a:rPr lang="en-US" b="1" dirty="0"/>
              <a:t>economist </a:t>
            </a:r>
            <a:r>
              <a:rPr lang="en-US" dirty="0"/>
              <a:t>might ask:</a:t>
            </a:r>
          </a:p>
          <a:p>
            <a:pPr lvl="1"/>
            <a:r>
              <a:rPr lang="en-US" dirty="0"/>
              <a:t>What are the benefits/costs that might come from any decisions made?</a:t>
            </a:r>
          </a:p>
          <a:p>
            <a:pPr lvl="1"/>
            <a:r>
              <a:rPr lang="en-US" dirty="0"/>
              <a:t>What can be gained?</a:t>
            </a:r>
          </a:p>
          <a:p>
            <a:pPr lvl="1"/>
            <a:r>
              <a:rPr lang="en-US" dirty="0"/>
              <a:t>What type of advantage will be acquired by any decisions made?</a:t>
            </a:r>
          </a:p>
          <a:p>
            <a:pPr lvl="1"/>
            <a:r>
              <a:rPr lang="en-US" dirty="0"/>
              <a:t>What type of economic system might the dominant power want to put in place? Why?</a:t>
            </a:r>
          </a:p>
          <a:p>
            <a:pPr lvl="1"/>
            <a:r>
              <a:rPr lang="en-US" dirty="0"/>
              <a:t>What types of relationships might be developed?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smtClean="0"/>
              <a:t>Quantitative analysis</a:t>
            </a:r>
            <a:r>
              <a:rPr lang="en-US" dirty="0" smtClean="0"/>
              <a:t> – the examination of measurable and verifiable data such as earnings, revenue, population, movement, trade, etc. Quantitative analysis is used to explore such topics as migration patterns, changes in the economy, wealth distribution, changes in family size and composition, etc. </a:t>
            </a:r>
            <a:endParaRPr lang="en-US" b="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Political Scientist/Government Official</a:t>
            </a:r>
            <a:endParaRPr lang="en-US" dirty="0"/>
          </a:p>
        </p:txBody>
      </p:sp>
      <p:sp>
        <p:nvSpPr>
          <p:cNvPr id="3" name="Content Placeholder 2"/>
          <p:cNvSpPr>
            <a:spLocks noGrp="1"/>
          </p:cNvSpPr>
          <p:nvPr>
            <p:ph idx="1"/>
          </p:nvPr>
        </p:nvSpPr>
        <p:spPr/>
        <p:txBody>
          <a:bodyPr/>
          <a:lstStyle/>
          <a:p>
            <a:endParaRPr lang="en-US" dirty="0"/>
          </a:p>
        </p:txBody>
      </p:sp>
      <p:pic>
        <p:nvPicPr>
          <p:cNvPr id="21508" name="Picture 4" descr="https://encrypted-tbn3.google.com/images?q=tbn:ANd9GcS5uxYXfJkQzQpl_7kz-I2dbFK1A5_eBoRwhU8pyNWe_NzVWTeYHw"/>
          <p:cNvPicPr>
            <a:picLocks noChangeAspect="1" noChangeArrowheads="1"/>
          </p:cNvPicPr>
          <p:nvPr/>
        </p:nvPicPr>
        <p:blipFill>
          <a:blip r:embed="rId2" cstate="print"/>
          <a:srcRect/>
          <a:stretch>
            <a:fillRect/>
          </a:stretch>
        </p:blipFill>
        <p:spPr bwMode="auto">
          <a:xfrm>
            <a:off x="304800" y="1905000"/>
            <a:ext cx="3809997" cy="3810000"/>
          </a:xfrm>
          <a:prstGeom prst="rect">
            <a:avLst/>
          </a:prstGeom>
          <a:noFill/>
        </p:spPr>
      </p:pic>
      <p:pic>
        <p:nvPicPr>
          <p:cNvPr id="21510" name="Picture 6" descr="https://encrypted-tbn1.google.com/images?q=tbn:ANd9GcQ-i-fIbra-lclHeEM_MSyKDGrITfVFRiiJy0W2MJUgfD-dwv2BkA"/>
          <p:cNvPicPr>
            <a:picLocks noChangeAspect="1" noChangeArrowheads="1"/>
          </p:cNvPicPr>
          <p:nvPr/>
        </p:nvPicPr>
        <p:blipFill>
          <a:blip r:embed="rId3" cstate="print"/>
          <a:srcRect/>
          <a:stretch>
            <a:fillRect/>
          </a:stretch>
        </p:blipFill>
        <p:spPr bwMode="auto">
          <a:xfrm>
            <a:off x="3962400" y="1905000"/>
            <a:ext cx="4887573"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beautifuldifference.com/bronzeladyjustice.JPG"/>
          <p:cNvPicPr>
            <a:picLocks noChangeAspect="1" noChangeArrowheads="1"/>
          </p:cNvPicPr>
          <p:nvPr/>
        </p:nvPicPr>
        <p:blipFill>
          <a:blip r:embed="rId3" cstate="print">
            <a:lum contrast="-44000"/>
          </a:blip>
          <a:stretch>
            <a:fillRect/>
          </a:stretch>
        </p:blipFill>
        <p:spPr bwMode="auto">
          <a:xfrm>
            <a:off x="228599" y="381000"/>
            <a:ext cx="4953001" cy="6286500"/>
          </a:xfrm>
          <a:prstGeom prst="rect">
            <a:avLst/>
          </a:prstGeom>
          <a:noFill/>
          <a:ln>
            <a:noFill/>
          </a:ln>
        </p:spPr>
      </p:pic>
      <p:sp>
        <p:nvSpPr>
          <p:cNvPr id="5" name="Title 1"/>
          <p:cNvSpPr>
            <a:spLocks noGrp="1"/>
          </p:cNvSpPr>
          <p:nvPr>
            <p:ph type="title"/>
          </p:nvPr>
        </p:nvSpPr>
        <p:spPr>
          <a:xfrm>
            <a:off x="76200" y="304800"/>
            <a:ext cx="5181600" cy="1330418"/>
          </a:xfrm>
        </p:spPr>
        <p:txBody>
          <a:bodyPr>
            <a:noAutofit/>
          </a:bodyPr>
          <a:lstStyle/>
          <a:p>
            <a:r>
              <a:rPr lang="en-US" sz="5200" dirty="0" smtClean="0">
                <a:solidFill>
                  <a:schemeClr val="bg1"/>
                </a:solidFill>
              </a:rPr>
              <a:t>Political Scientists</a:t>
            </a:r>
            <a:endParaRPr lang="en-US" sz="5200" dirty="0">
              <a:solidFill>
                <a:schemeClr val="bg1"/>
              </a:solidFill>
            </a:endParaRPr>
          </a:p>
        </p:txBody>
      </p:sp>
      <p:sp>
        <p:nvSpPr>
          <p:cNvPr id="6" name="Rectangle 5"/>
          <p:cNvSpPr/>
          <p:nvPr/>
        </p:nvSpPr>
        <p:spPr>
          <a:xfrm>
            <a:off x="418170" y="1917442"/>
            <a:ext cx="4687230" cy="5016758"/>
          </a:xfrm>
          <a:prstGeom prst="rect">
            <a:avLst/>
          </a:prstGeom>
        </p:spPr>
        <p:txBody>
          <a:bodyPr wrap="square">
            <a:spAutoFit/>
          </a:bodyPr>
          <a:lstStyle/>
          <a:p>
            <a:pPr>
              <a:buFontTx/>
              <a:buChar char="-"/>
            </a:pPr>
            <a:r>
              <a:rPr lang="en-US" sz="2600" b="1" dirty="0" smtClean="0">
                <a:solidFill>
                  <a:schemeClr val="bg1"/>
                </a:solidFill>
              </a:rPr>
              <a:t> Examine politics, governments, and the political process.</a:t>
            </a:r>
          </a:p>
          <a:p>
            <a:pPr>
              <a:buFontTx/>
              <a:buChar char="-"/>
            </a:pPr>
            <a:endParaRPr lang="en-US" sz="2600" b="1" dirty="0" smtClean="0">
              <a:solidFill>
                <a:schemeClr val="bg1"/>
              </a:solidFill>
            </a:endParaRPr>
          </a:p>
          <a:p>
            <a:pPr>
              <a:buFontTx/>
              <a:buChar char="-"/>
            </a:pPr>
            <a:r>
              <a:rPr lang="en-US" sz="2600" b="1" dirty="0" smtClean="0">
                <a:solidFill>
                  <a:schemeClr val="bg1"/>
                </a:solidFill>
              </a:rPr>
              <a:t> Students should be able to:</a:t>
            </a:r>
          </a:p>
          <a:p>
            <a:pPr lvl="1">
              <a:buFontTx/>
              <a:buChar char="-"/>
            </a:pPr>
            <a:r>
              <a:rPr lang="en-US" sz="2600" b="1" dirty="0" smtClean="0">
                <a:solidFill>
                  <a:schemeClr val="bg1"/>
                </a:solidFill>
              </a:rPr>
              <a:t> Understand the foundations of America’s  political system.</a:t>
            </a:r>
          </a:p>
          <a:p>
            <a:pPr lvl="1">
              <a:buFontTx/>
              <a:buChar char="-"/>
            </a:pPr>
            <a:r>
              <a:rPr lang="en-US" sz="2600" b="1" dirty="0" smtClean="0">
                <a:solidFill>
                  <a:schemeClr val="bg1"/>
                </a:solidFill>
              </a:rPr>
              <a:t> Analyze international affairs.</a:t>
            </a:r>
          </a:p>
          <a:p>
            <a:pPr lvl="1">
              <a:buFontTx/>
              <a:buChar char="-"/>
            </a:pPr>
            <a:r>
              <a:rPr lang="en-US" sz="2600" b="1" dirty="0" smtClean="0">
                <a:solidFill>
                  <a:schemeClr val="bg1"/>
                </a:solidFill>
              </a:rPr>
              <a:t> Participate in civic life and government activity.</a:t>
            </a:r>
          </a:p>
          <a:p>
            <a:pPr lvl="1">
              <a:buFontTx/>
              <a:buChar char="-"/>
            </a:pPr>
            <a:endParaRPr lang="en-US" b="1" dirty="0" smtClean="0">
              <a:solidFill>
                <a:schemeClr val="bg1"/>
              </a:solidFill>
            </a:endParaRPr>
          </a:p>
          <a:p>
            <a:pPr lvl="1">
              <a:buFontTx/>
              <a:buChar char="-"/>
            </a:pPr>
            <a:endParaRPr lang="en-US" sz="1600" b="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Political Scientist/Government Official</a:t>
            </a:r>
            <a:endParaRPr lang="en-US" dirty="0"/>
          </a:p>
        </p:txBody>
      </p:sp>
      <p:sp>
        <p:nvSpPr>
          <p:cNvPr id="3" name="Content Placeholder 2"/>
          <p:cNvSpPr>
            <a:spLocks noGrp="1"/>
          </p:cNvSpPr>
          <p:nvPr>
            <p:ph idx="1"/>
          </p:nvPr>
        </p:nvSpPr>
        <p:spPr/>
        <p:txBody>
          <a:bodyPr>
            <a:normAutofit fontScale="92500" lnSpcReduction="10000"/>
          </a:bodyPr>
          <a:lstStyle/>
          <a:p>
            <a:r>
              <a:rPr lang="en-US" dirty="0"/>
              <a:t>Some possible questions the </a:t>
            </a:r>
            <a:r>
              <a:rPr lang="en-US" b="1" dirty="0"/>
              <a:t>political scientist or government official</a:t>
            </a:r>
            <a:r>
              <a:rPr lang="en-US" dirty="0"/>
              <a:t> might ask:</a:t>
            </a:r>
          </a:p>
          <a:p>
            <a:pPr lvl="1"/>
            <a:r>
              <a:rPr lang="en-US" dirty="0"/>
              <a:t>What are the political advantages for the decision being made?</a:t>
            </a:r>
          </a:p>
          <a:p>
            <a:pPr lvl="1"/>
            <a:r>
              <a:rPr lang="en-US" dirty="0"/>
              <a:t>What laws or rules will need to be in place? </a:t>
            </a:r>
          </a:p>
          <a:p>
            <a:pPr lvl="1"/>
            <a:r>
              <a:rPr lang="en-US" dirty="0"/>
              <a:t>How do you provide protection?  Is it needed? Why or why not?</a:t>
            </a:r>
          </a:p>
          <a:p>
            <a:pPr lvl="1"/>
            <a:r>
              <a:rPr lang="en-US" dirty="0"/>
              <a:t>How might the dominant power utilize its authority or that of the sub-ordinate player(s)?</a:t>
            </a:r>
          </a:p>
          <a:p>
            <a:pPr lvl="1"/>
            <a:r>
              <a:rPr lang="en-US" dirty="0"/>
              <a:t>What types of relationships might be developed?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Anthropologist</a:t>
            </a:r>
            <a:endParaRPr lang="en-US" dirty="0"/>
          </a:p>
        </p:txBody>
      </p:sp>
      <p:sp>
        <p:nvSpPr>
          <p:cNvPr id="3" name="Content Placeholder 2"/>
          <p:cNvSpPr>
            <a:spLocks noGrp="1"/>
          </p:cNvSpPr>
          <p:nvPr>
            <p:ph idx="1"/>
          </p:nvPr>
        </p:nvSpPr>
        <p:spPr/>
        <p:txBody>
          <a:bodyPr/>
          <a:lstStyle/>
          <a:p>
            <a:endParaRPr lang="en-US"/>
          </a:p>
        </p:txBody>
      </p:sp>
      <p:pic>
        <p:nvPicPr>
          <p:cNvPr id="35842" name="Picture 2" descr="https://encrypted-tbn0.google.com/images?q=tbn:ANd9GcTawK3z4kRPs88e3O5j7AW6hdxE8v_RDZl8kLqmMh9J6n386EyasA"/>
          <p:cNvPicPr>
            <a:picLocks noChangeAspect="1" noChangeArrowheads="1"/>
          </p:cNvPicPr>
          <p:nvPr/>
        </p:nvPicPr>
        <p:blipFill>
          <a:blip r:embed="rId2" cstate="print"/>
          <a:srcRect/>
          <a:stretch>
            <a:fillRect/>
          </a:stretch>
        </p:blipFill>
        <p:spPr bwMode="auto">
          <a:xfrm>
            <a:off x="2362200" y="1838325"/>
            <a:ext cx="4267200" cy="42672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aanthropology.org/face.gif"/>
          <p:cNvPicPr>
            <a:picLocks noChangeAspect="1" noChangeArrowheads="1"/>
          </p:cNvPicPr>
          <p:nvPr/>
        </p:nvPicPr>
        <p:blipFill>
          <a:blip r:embed="rId3" cstate="print">
            <a:lum bright="-4000" contrast="-60000"/>
          </a:blip>
          <a:srcRect/>
          <a:stretch>
            <a:fillRect/>
          </a:stretch>
        </p:blipFill>
        <p:spPr bwMode="auto">
          <a:xfrm>
            <a:off x="457200" y="304801"/>
            <a:ext cx="4724400" cy="6239936"/>
          </a:xfrm>
          <a:prstGeom prst="rect">
            <a:avLst/>
          </a:prstGeom>
          <a:noFill/>
        </p:spPr>
      </p:pic>
      <p:sp>
        <p:nvSpPr>
          <p:cNvPr id="5" name="Title 1"/>
          <p:cNvSpPr>
            <a:spLocks noGrp="1"/>
          </p:cNvSpPr>
          <p:nvPr>
            <p:ph type="title"/>
          </p:nvPr>
        </p:nvSpPr>
        <p:spPr>
          <a:xfrm>
            <a:off x="213360" y="447534"/>
            <a:ext cx="5196840" cy="1305066"/>
          </a:xfrm>
        </p:spPr>
        <p:txBody>
          <a:bodyPr>
            <a:noAutofit/>
          </a:bodyPr>
          <a:lstStyle/>
          <a:p>
            <a:r>
              <a:rPr lang="en-US" sz="5400" dirty="0" smtClean="0">
                <a:solidFill>
                  <a:schemeClr val="bg1"/>
                </a:solidFill>
              </a:rPr>
              <a:t>Cultural Anthropologists</a:t>
            </a:r>
            <a:endParaRPr lang="en-US" sz="5400" dirty="0">
              <a:solidFill>
                <a:schemeClr val="bg1"/>
              </a:solidFill>
            </a:endParaRPr>
          </a:p>
        </p:txBody>
      </p:sp>
      <p:sp>
        <p:nvSpPr>
          <p:cNvPr id="6" name="Rectangle 5"/>
          <p:cNvSpPr/>
          <p:nvPr/>
        </p:nvSpPr>
        <p:spPr>
          <a:xfrm>
            <a:off x="643890" y="1983462"/>
            <a:ext cx="4842510" cy="4493538"/>
          </a:xfrm>
          <a:prstGeom prst="rect">
            <a:avLst/>
          </a:prstGeom>
        </p:spPr>
        <p:txBody>
          <a:bodyPr wrap="square">
            <a:spAutoFit/>
          </a:bodyPr>
          <a:lstStyle/>
          <a:p>
            <a:pPr>
              <a:buFontTx/>
              <a:buChar char="-"/>
            </a:pPr>
            <a:r>
              <a:rPr lang="en-US" sz="2600" b="1" dirty="0" smtClean="0">
                <a:solidFill>
                  <a:schemeClr val="bg1"/>
                </a:solidFill>
              </a:rPr>
              <a:t> Examine humans, past and present.</a:t>
            </a:r>
          </a:p>
          <a:p>
            <a:pPr>
              <a:buFontTx/>
              <a:buChar char="-"/>
            </a:pPr>
            <a:endParaRPr lang="en-US" sz="2600" b="1" dirty="0" smtClean="0">
              <a:solidFill>
                <a:schemeClr val="bg1"/>
              </a:solidFill>
            </a:endParaRPr>
          </a:p>
          <a:p>
            <a:pPr>
              <a:buFontTx/>
              <a:buChar char="-"/>
            </a:pPr>
            <a:r>
              <a:rPr lang="en-US" sz="2600" b="1" dirty="0" smtClean="0">
                <a:solidFill>
                  <a:schemeClr val="bg1"/>
                </a:solidFill>
              </a:rPr>
              <a:t>Students should be able to:</a:t>
            </a:r>
          </a:p>
          <a:p>
            <a:pPr lvl="1">
              <a:buFontTx/>
              <a:buChar char="-"/>
            </a:pPr>
            <a:r>
              <a:rPr lang="en-US" sz="2600" b="1" dirty="0" smtClean="0">
                <a:solidFill>
                  <a:schemeClr val="bg1"/>
                </a:solidFill>
              </a:rPr>
              <a:t> Interpret social practice across cultures.</a:t>
            </a:r>
          </a:p>
          <a:p>
            <a:pPr lvl="1">
              <a:buFontTx/>
              <a:buChar char="-"/>
            </a:pPr>
            <a:r>
              <a:rPr lang="en-US" sz="2600" b="1" dirty="0">
                <a:solidFill>
                  <a:schemeClr val="bg1"/>
                </a:solidFill>
              </a:rPr>
              <a:t> </a:t>
            </a:r>
            <a:r>
              <a:rPr lang="en-US" sz="2600" b="1" dirty="0" smtClean="0">
                <a:solidFill>
                  <a:schemeClr val="bg1"/>
                </a:solidFill>
              </a:rPr>
              <a:t>Understand how people’s behaviors change over time.</a:t>
            </a:r>
          </a:p>
          <a:p>
            <a:pPr lvl="1">
              <a:buFontTx/>
              <a:buChar char="-"/>
            </a:pPr>
            <a:r>
              <a:rPr lang="en-US" sz="2600" b="1" dirty="0" smtClean="0">
                <a:solidFill>
                  <a:schemeClr val="bg1"/>
                </a:solidFill>
              </a:rPr>
              <a:t> Investigate artifacts. </a:t>
            </a:r>
          </a:p>
          <a:p>
            <a:pPr lvl="1">
              <a:buFontTx/>
              <a:buChar char="-"/>
            </a:pPr>
            <a:r>
              <a:rPr lang="en-US" sz="2600" b="1" dirty="0" smtClean="0">
                <a:solidFill>
                  <a:schemeClr val="bg1"/>
                </a:solidFill>
              </a:rPr>
              <a:t> Research through observation.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Anthropologist</a:t>
            </a:r>
            <a:endParaRPr lang="en-US" dirty="0"/>
          </a:p>
        </p:txBody>
      </p:sp>
      <p:sp>
        <p:nvSpPr>
          <p:cNvPr id="3" name="Content Placeholder 2"/>
          <p:cNvSpPr>
            <a:spLocks noGrp="1"/>
          </p:cNvSpPr>
          <p:nvPr>
            <p:ph idx="1"/>
          </p:nvPr>
        </p:nvSpPr>
        <p:spPr/>
        <p:txBody>
          <a:bodyPr>
            <a:normAutofit lnSpcReduction="10000"/>
          </a:bodyPr>
          <a:lstStyle/>
          <a:p>
            <a:r>
              <a:rPr lang="en-US" dirty="0"/>
              <a:t>Some possible questions the </a:t>
            </a:r>
            <a:r>
              <a:rPr lang="en-US" b="1" dirty="0"/>
              <a:t>cultural anthropologist</a:t>
            </a:r>
            <a:r>
              <a:rPr lang="en-US" dirty="0"/>
              <a:t> might ask:</a:t>
            </a:r>
          </a:p>
          <a:p>
            <a:pPr lvl="1"/>
            <a:r>
              <a:rPr lang="en-US" dirty="0"/>
              <a:t>What are the benefits/costs to economic, political and/or geographic interaction?</a:t>
            </a:r>
          </a:p>
          <a:p>
            <a:pPr lvl="1"/>
            <a:r>
              <a:rPr lang="en-US" dirty="0"/>
              <a:t>How might culture change, positively or negatively?</a:t>
            </a:r>
            <a:br>
              <a:rPr lang="en-US" dirty="0"/>
            </a:br>
            <a:r>
              <a:rPr lang="en-US" dirty="0"/>
              <a:t>How might the society change, positively or negatively?</a:t>
            </a:r>
          </a:p>
          <a:p>
            <a:pPr lvl="1"/>
            <a:r>
              <a:rPr lang="en-US" dirty="0"/>
              <a:t>What types of relationships might be developed or destroyed?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Qualitative analysis – the examination of non-measurable data such as reputation, image, feelings, believes, values, etc. </a:t>
            </a:r>
            <a:r>
              <a:rPr lang="en-US" smtClean="0"/>
              <a:t>Qualitative </a:t>
            </a:r>
            <a:r>
              <a:rPr lang="en-US" dirty="0" smtClean="0"/>
              <a:t>analysis is used to explore such topics as a person or group’s feelings about a government or judicial decision, a president’s image or the beliefs about reasons justifying war, etc.</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Lenses</a:t>
            </a:r>
            <a:endParaRPr lang="en-US" dirty="0"/>
          </a:p>
        </p:txBody>
      </p:sp>
      <p:sp>
        <p:nvSpPr>
          <p:cNvPr id="3" name="Content Placeholder 2"/>
          <p:cNvSpPr>
            <a:spLocks noGrp="1"/>
          </p:cNvSpPr>
          <p:nvPr>
            <p:ph idx="1"/>
          </p:nvPr>
        </p:nvSpPr>
        <p:spPr/>
        <p:txBody>
          <a:bodyPr/>
          <a:lstStyle/>
          <a:p>
            <a:r>
              <a:rPr lang="en-US" dirty="0" smtClean="0"/>
              <a:t>Below are the following lenses that we will use as we go through history together:</a:t>
            </a:r>
          </a:p>
          <a:p>
            <a:pPr lvl="2"/>
            <a:r>
              <a:rPr lang="en-US" dirty="0" smtClean="0"/>
              <a:t>The Historian</a:t>
            </a:r>
          </a:p>
          <a:p>
            <a:pPr lvl="2"/>
            <a:r>
              <a:rPr lang="en-US" dirty="0" smtClean="0"/>
              <a:t>The Geographer</a:t>
            </a:r>
          </a:p>
          <a:p>
            <a:pPr lvl="2"/>
            <a:r>
              <a:rPr lang="en-US" dirty="0" smtClean="0"/>
              <a:t>The Economist</a:t>
            </a:r>
          </a:p>
          <a:p>
            <a:pPr lvl="2"/>
            <a:r>
              <a:rPr lang="en-US" dirty="0" smtClean="0"/>
              <a:t>The Political Scientist/Government Official</a:t>
            </a:r>
          </a:p>
          <a:p>
            <a:pPr lvl="2"/>
            <a:r>
              <a:rPr lang="en-US" dirty="0" smtClean="0"/>
              <a:t>The Cultural Anthropologist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Historian</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descr="https://encrypted-tbn3.google.com/images?q=tbn:ANd9GcRRXBPpwiGAjF22fMvvPDBeRp1ueojdFDopyjQKerLqoAR0tKcb"/>
          <p:cNvPicPr>
            <a:picLocks noChangeAspect="1" noChangeArrowheads="1"/>
          </p:cNvPicPr>
          <p:nvPr/>
        </p:nvPicPr>
        <p:blipFill>
          <a:blip r:embed="rId2" cstate="print"/>
          <a:srcRect/>
          <a:stretch>
            <a:fillRect/>
          </a:stretch>
        </p:blipFill>
        <p:spPr bwMode="auto">
          <a:xfrm>
            <a:off x="2209800" y="1524000"/>
            <a:ext cx="5118762" cy="45380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mran3"/>
          <p:cNvPicPr>
            <a:picLocks noChangeAspect="1" noChangeArrowheads="1"/>
          </p:cNvPicPr>
          <p:nvPr/>
        </p:nvPicPr>
        <p:blipFill>
          <a:blip r:embed="rId3" cstate="print">
            <a:lum bright="-26000" contrast="-54000"/>
          </a:blip>
          <a:srcRect/>
          <a:stretch>
            <a:fillRect/>
          </a:stretch>
        </p:blipFill>
        <p:spPr bwMode="auto">
          <a:xfrm>
            <a:off x="304801" y="457200"/>
            <a:ext cx="5943600" cy="5943600"/>
          </a:xfrm>
          <a:prstGeom prst="rect">
            <a:avLst/>
          </a:prstGeom>
          <a:noFill/>
        </p:spPr>
      </p:pic>
      <p:sp>
        <p:nvSpPr>
          <p:cNvPr id="8" name="Title 1"/>
          <p:cNvSpPr txBox="1">
            <a:spLocks/>
          </p:cNvSpPr>
          <p:nvPr/>
        </p:nvSpPr>
        <p:spPr>
          <a:xfrm>
            <a:off x="152400" y="457201"/>
            <a:ext cx="6315075" cy="14097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mj-lt"/>
                <a:ea typeface="+mj-ea"/>
                <a:cs typeface="+mj-cs"/>
              </a:rPr>
              <a:t>Historians</a:t>
            </a:r>
            <a:endParaRPr kumimoji="0" lang="en-US" sz="60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685800" y="2099370"/>
            <a:ext cx="5819775" cy="3539430"/>
          </a:xfrm>
          <a:prstGeom prst="rect">
            <a:avLst/>
          </a:prstGeom>
          <a:noFill/>
        </p:spPr>
        <p:txBody>
          <a:bodyPr wrap="square" rtlCol="0">
            <a:spAutoFit/>
          </a:bodyPr>
          <a:lstStyle/>
          <a:p>
            <a:pPr>
              <a:buFontTx/>
              <a:buChar char="-"/>
            </a:pPr>
            <a:r>
              <a:rPr lang="en-US" sz="2800" b="1" dirty="0" smtClean="0">
                <a:solidFill>
                  <a:schemeClr val="bg1"/>
                </a:solidFill>
              </a:rPr>
              <a:t> Examine written records to understand the past.</a:t>
            </a:r>
          </a:p>
          <a:p>
            <a:pPr>
              <a:buFontTx/>
              <a:buChar char="-"/>
            </a:pPr>
            <a:endParaRPr lang="en-US" sz="2800" b="1" dirty="0" smtClean="0">
              <a:solidFill>
                <a:schemeClr val="bg1"/>
              </a:solidFill>
            </a:endParaRPr>
          </a:p>
          <a:p>
            <a:pPr>
              <a:buFontTx/>
              <a:buChar char="-"/>
            </a:pPr>
            <a:r>
              <a:rPr lang="en-US" sz="2800" b="1" dirty="0">
                <a:solidFill>
                  <a:schemeClr val="bg1"/>
                </a:solidFill>
              </a:rPr>
              <a:t> </a:t>
            </a:r>
            <a:r>
              <a:rPr lang="en-US" sz="2800" b="1" dirty="0" smtClean="0">
                <a:solidFill>
                  <a:schemeClr val="bg1"/>
                </a:solidFill>
              </a:rPr>
              <a:t>Students should be able to :</a:t>
            </a:r>
          </a:p>
          <a:p>
            <a:pPr lvl="1">
              <a:buFontTx/>
              <a:buChar char="-"/>
            </a:pPr>
            <a:r>
              <a:rPr lang="en-US" sz="2800" b="1" dirty="0" smtClean="0">
                <a:solidFill>
                  <a:schemeClr val="bg1"/>
                </a:solidFill>
              </a:rPr>
              <a:t>Think chronologically.</a:t>
            </a:r>
          </a:p>
          <a:p>
            <a:pPr lvl="1">
              <a:buFontTx/>
              <a:buChar char="-"/>
            </a:pPr>
            <a:r>
              <a:rPr lang="en-US" sz="2800" b="1" dirty="0" smtClean="0">
                <a:solidFill>
                  <a:schemeClr val="bg1"/>
                </a:solidFill>
              </a:rPr>
              <a:t> Understand historical events.</a:t>
            </a:r>
          </a:p>
          <a:p>
            <a:pPr lvl="1">
              <a:buFontTx/>
              <a:buChar char="-"/>
            </a:pPr>
            <a:r>
              <a:rPr lang="en-US" sz="2800" b="1" dirty="0" smtClean="0">
                <a:solidFill>
                  <a:schemeClr val="bg1"/>
                </a:solidFill>
              </a:rPr>
              <a:t> Analyze historical documents.</a:t>
            </a:r>
          </a:p>
          <a:p>
            <a:pPr lvl="1">
              <a:buFontTx/>
              <a:buChar char="-"/>
            </a:pPr>
            <a:r>
              <a:rPr lang="en-US" sz="2800" b="1" dirty="0" smtClean="0">
                <a:solidFill>
                  <a:schemeClr val="bg1"/>
                </a:solidFill>
              </a:rPr>
              <a:t> Conduct historical research.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2.google.com/images?q=tbn:ANd9GcQz8phhax7ybXRFXepMWm8_SZ3rCIlkhL8gfVrV62UlPvCjPBCV"/>
          <p:cNvPicPr>
            <a:picLocks noChangeAspect="1" noChangeArrowheads="1"/>
          </p:cNvPicPr>
          <p:nvPr/>
        </p:nvPicPr>
        <p:blipFill>
          <a:blip r:embed="rId2" cstate="print"/>
          <a:srcRect/>
          <a:stretch>
            <a:fillRect/>
          </a:stretch>
        </p:blipFill>
        <p:spPr bwMode="auto">
          <a:xfrm>
            <a:off x="6400800" y="0"/>
            <a:ext cx="2162175" cy="2114551"/>
          </a:xfrm>
          <a:prstGeom prst="rect">
            <a:avLst/>
          </a:prstGeom>
          <a:noFill/>
        </p:spPr>
      </p:pic>
      <p:sp>
        <p:nvSpPr>
          <p:cNvPr id="2" name="Title 1"/>
          <p:cNvSpPr>
            <a:spLocks noGrp="1"/>
          </p:cNvSpPr>
          <p:nvPr>
            <p:ph type="title"/>
          </p:nvPr>
        </p:nvSpPr>
        <p:spPr/>
        <p:txBody>
          <a:bodyPr/>
          <a:lstStyle/>
          <a:p>
            <a:r>
              <a:rPr lang="en-US" dirty="0" smtClean="0"/>
              <a:t>The Historian</a:t>
            </a:r>
            <a:endParaRPr lang="en-US" dirty="0"/>
          </a:p>
        </p:txBody>
      </p:sp>
      <p:sp>
        <p:nvSpPr>
          <p:cNvPr id="3" name="Content Placeholder 2"/>
          <p:cNvSpPr>
            <a:spLocks noGrp="1"/>
          </p:cNvSpPr>
          <p:nvPr>
            <p:ph idx="1"/>
          </p:nvPr>
        </p:nvSpPr>
        <p:spPr>
          <a:xfrm>
            <a:off x="457200" y="1752600"/>
            <a:ext cx="8229600" cy="4525963"/>
          </a:xfrm>
        </p:spPr>
        <p:txBody>
          <a:bodyPr>
            <a:normAutofit fontScale="92500"/>
          </a:bodyPr>
          <a:lstStyle/>
          <a:p>
            <a:r>
              <a:rPr lang="en-US" dirty="0"/>
              <a:t>Some possible questions the </a:t>
            </a:r>
            <a:r>
              <a:rPr lang="en-US" b="1" dirty="0"/>
              <a:t>historian</a:t>
            </a:r>
            <a:r>
              <a:rPr lang="en-US" dirty="0"/>
              <a:t> might ask:</a:t>
            </a:r>
          </a:p>
          <a:p>
            <a:pPr lvl="1"/>
            <a:r>
              <a:rPr lang="en-US" dirty="0"/>
              <a:t>What are the causes and effects of the situation or phenomena being considered?</a:t>
            </a:r>
          </a:p>
          <a:p>
            <a:pPr lvl="1"/>
            <a:r>
              <a:rPr lang="en-US" dirty="0"/>
              <a:t>How might past events have affected the present situation?</a:t>
            </a:r>
          </a:p>
          <a:p>
            <a:pPr lvl="1"/>
            <a:r>
              <a:rPr lang="en-US" dirty="0"/>
              <a:t>How might present decisions affect future outcomes?</a:t>
            </a:r>
          </a:p>
          <a:p>
            <a:pPr lvl="1"/>
            <a:r>
              <a:rPr lang="en-US" dirty="0"/>
              <a:t>Has this type of thing or situation occurred before?  If yes, then what did people learn?</a:t>
            </a:r>
          </a:p>
          <a:p>
            <a:pPr lvl="1"/>
            <a:r>
              <a:rPr lang="en-US" dirty="0"/>
              <a:t>What types of relationships might be developed?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Geographer</a:t>
            </a:r>
            <a:endParaRPr lang="en-US" dirty="0"/>
          </a:p>
        </p:txBody>
      </p:sp>
      <p:sp>
        <p:nvSpPr>
          <p:cNvPr id="3" name="Content Placeholder 2"/>
          <p:cNvSpPr>
            <a:spLocks noGrp="1"/>
          </p:cNvSpPr>
          <p:nvPr>
            <p:ph idx="1"/>
          </p:nvPr>
        </p:nvSpPr>
        <p:spPr/>
        <p:txBody>
          <a:bodyPr/>
          <a:lstStyle/>
          <a:p>
            <a:endParaRPr lang="en-US"/>
          </a:p>
        </p:txBody>
      </p:sp>
      <p:pic>
        <p:nvPicPr>
          <p:cNvPr id="17414" name="Picture 6" descr="https://encrypted-tbn0.google.com/images?q=tbn:ANd9GcQ7vOTSy4tPApcfvg48MoutTK9Jv7VNOM2sdxqbsJ9GdG8BvFNFnw"/>
          <p:cNvPicPr>
            <a:picLocks noChangeAspect="1" noChangeArrowheads="1"/>
          </p:cNvPicPr>
          <p:nvPr/>
        </p:nvPicPr>
        <p:blipFill>
          <a:blip r:embed="rId2" cstate="print"/>
          <a:srcRect/>
          <a:stretch>
            <a:fillRect/>
          </a:stretch>
        </p:blipFill>
        <p:spPr bwMode="auto">
          <a:xfrm>
            <a:off x="1905000" y="1600200"/>
            <a:ext cx="5410200" cy="45489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obe"/>
          <p:cNvPicPr>
            <a:picLocks noChangeAspect="1" noChangeArrowheads="1"/>
          </p:cNvPicPr>
          <p:nvPr/>
        </p:nvPicPr>
        <p:blipFill>
          <a:blip r:embed="rId3" cstate="print">
            <a:lum bright="-50000" contrast="10000"/>
          </a:blip>
          <a:srcRect/>
          <a:stretch>
            <a:fillRect/>
          </a:stretch>
        </p:blipFill>
        <p:spPr bwMode="auto">
          <a:xfrm>
            <a:off x="381000" y="228600"/>
            <a:ext cx="6248400" cy="6248400"/>
          </a:xfrm>
          <a:prstGeom prst="rect">
            <a:avLst/>
          </a:prstGeom>
          <a:noFill/>
        </p:spPr>
      </p:pic>
      <p:sp>
        <p:nvSpPr>
          <p:cNvPr id="5" name="Title 1"/>
          <p:cNvSpPr>
            <a:spLocks noGrp="1"/>
          </p:cNvSpPr>
          <p:nvPr>
            <p:ph type="title"/>
          </p:nvPr>
        </p:nvSpPr>
        <p:spPr>
          <a:xfrm>
            <a:off x="1109998" y="515007"/>
            <a:ext cx="4757402" cy="1008993"/>
          </a:xfrm>
        </p:spPr>
        <p:txBody>
          <a:bodyPr>
            <a:normAutofit/>
          </a:bodyPr>
          <a:lstStyle/>
          <a:p>
            <a:r>
              <a:rPr lang="en-US" sz="6000" dirty="0" smtClean="0">
                <a:solidFill>
                  <a:schemeClr val="bg1"/>
                </a:solidFill>
              </a:rPr>
              <a:t>Geographers</a:t>
            </a:r>
            <a:endParaRPr lang="en-US" sz="6000" dirty="0">
              <a:solidFill>
                <a:schemeClr val="bg1"/>
              </a:solidFill>
            </a:endParaRPr>
          </a:p>
        </p:txBody>
      </p:sp>
      <p:sp>
        <p:nvSpPr>
          <p:cNvPr id="6" name="Rectangle 5"/>
          <p:cNvSpPr/>
          <p:nvPr/>
        </p:nvSpPr>
        <p:spPr>
          <a:xfrm>
            <a:off x="658368" y="1847195"/>
            <a:ext cx="6123432" cy="4401205"/>
          </a:xfrm>
          <a:prstGeom prst="rect">
            <a:avLst/>
          </a:prstGeom>
        </p:spPr>
        <p:txBody>
          <a:bodyPr wrap="square">
            <a:spAutoFit/>
          </a:bodyPr>
          <a:lstStyle/>
          <a:p>
            <a:pPr>
              <a:buFontTx/>
              <a:buChar char="-"/>
            </a:pPr>
            <a:r>
              <a:rPr lang="en-US" b="1" dirty="0" smtClean="0">
                <a:solidFill>
                  <a:schemeClr val="bg1"/>
                </a:solidFill>
              </a:rPr>
              <a:t> </a:t>
            </a:r>
            <a:r>
              <a:rPr lang="en-US" sz="2800" b="1" dirty="0" smtClean="0">
                <a:solidFill>
                  <a:schemeClr val="bg1"/>
                </a:solidFill>
              </a:rPr>
              <a:t>Examine the Earth’s physical environment and habitat.</a:t>
            </a:r>
          </a:p>
          <a:p>
            <a:pPr>
              <a:buFontTx/>
              <a:buChar char="-"/>
            </a:pPr>
            <a:endParaRPr lang="en-US" sz="2800" b="1" dirty="0" smtClean="0">
              <a:solidFill>
                <a:schemeClr val="bg1"/>
              </a:solidFill>
            </a:endParaRPr>
          </a:p>
          <a:p>
            <a:pPr>
              <a:buFontTx/>
              <a:buChar char="-"/>
            </a:pPr>
            <a:r>
              <a:rPr lang="en-US" sz="2800" b="1" dirty="0" smtClean="0">
                <a:solidFill>
                  <a:schemeClr val="bg1"/>
                </a:solidFill>
              </a:rPr>
              <a:t> Students should be able to:</a:t>
            </a:r>
          </a:p>
          <a:p>
            <a:pPr lvl="1">
              <a:buFontTx/>
              <a:buChar char="-"/>
            </a:pPr>
            <a:r>
              <a:rPr lang="en-US" sz="2800" b="1" dirty="0">
                <a:solidFill>
                  <a:schemeClr val="bg1"/>
                </a:solidFill>
              </a:rPr>
              <a:t> </a:t>
            </a:r>
            <a:r>
              <a:rPr lang="en-US" sz="2800" b="1" dirty="0" smtClean="0">
                <a:solidFill>
                  <a:schemeClr val="bg1"/>
                </a:solidFill>
              </a:rPr>
              <a:t>Understand the world in spatial terms.</a:t>
            </a:r>
          </a:p>
          <a:p>
            <a:pPr lvl="1">
              <a:buFontTx/>
              <a:buChar char="-"/>
            </a:pPr>
            <a:r>
              <a:rPr lang="en-US" sz="2800" b="1" dirty="0" smtClean="0">
                <a:solidFill>
                  <a:schemeClr val="bg1"/>
                </a:solidFill>
              </a:rPr>
              <a:t> Identify physical and human systems.</a:t>
            </a:r>
          </a:p>
          <a:p>
            <a:pPr lvl="1">
              <a:buFontTx/>
              <a:buChar char="-"/>
            </a:pPr>
            <a:r>
              <a:rPr lang="en-US" sz="2800" b="1" dirty="0" smtClean="0">
                <a:solidFill>
                  <a:schemeClr val="bg1"/>
                </a:solidFill>
              </a:rPr>
              <a:t> Analyze  the impact of Human-Environment interaction.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Geographer</a:t>
            </a:r>
            <a:endParaRPr lang="en-US" dirty="0"/>
          </a:p>
        </p:txBody>
      </p:sp>
      <p:sp>
        <p:nvSpPr>
          <p:cNvPr id="3" name="Content Placeholder 2"/>
          <p:cNvSpPr>
            <a:spLocks noGrp="1"/>
          </p:cNvSpPr>
          <p:nvPr>
            <p:ph idx="1"/>
          </p:nvPr>
        </p:nvSpPr>
        <p:spPr/>
        <p:txBody>
          <a:bodyPr>
            <a:normAutofit lnSpcReduction="10000"/>
          </a:bodyPr>
          <a:lstStyle/>
          <a:p>
            <a:r>
              <a:rPr lang="en-US" dirty="0"/>
              <a:t>Some possible questions the </a:t>
            </a:r>
            <a:r>
              <a:rPr lang="en-US" b="1" dirty="0"/>
              <a:t>geographer</a:t>
            </a:r>
            <a:r>
              <a:rPr lang="en-US" dirty="0"/>
              <a:t> might ask:</a:t>
            </a:r>
          </a:p>
          <a:p>
            <a:pPr lvl="1"/>
            <a:r>
              <a:rPr lang="en-US" dirty="0"/>
              <a:t>What is important or critical about the geographic characteristics and features of a location?</a:t>
            </a:r>
          </a:p>
          <a:p>
            <a:pPr lvl="1"/>
            <a:r>
              <a:rPr lang="en-US" dirty="0"/>
              <a:t>Might the decisions and actions that occur in one location or region in some way affect another location or region? How?</a:t>
            </a:r>
          </a:p>
          <a:p>
            <a:pPr lvl="1"/>
            <a:r>
              <a:rPr lang="en-US" dirty="0"/>
              <a:t>Will changes the environment have any implications on the culture, economics or politics of a place?</a:t>
            </a:r>
          </a:p>
          <a:p>
            <a:endParaRPr lang="en-US" dirty="0"/>
          </a:p>
        </p:txBody>
      </p:sp>
      <p:pic>
        <p:nvPicPr>
          <p:cNvPr id="18434" name="Picture 2" descr="https://encrypted-tbn0.google.com/images?q=tbn:ANd9GcRAoqSYGZVQCzhKDA5wIOqqvAfdjE-t5Om3GxWLM0JZazvdDCxN"/>
          <p:cNvPicPr>
            <a:picLocks noChangeAspect="1" noChangeArrowheads="1"/>
          </p:cNvPicPr>
          <p:nvPr/>
        </p:nvPicPr>
        <p:blipFill>
          <a:blip r:embed="rId2" cstate="print"/>
          <a:srcRect/>
          <a:stretch>
            <a:fillRect/>
          </a:stretch>
        </p:blipFill>
        <p:spPr bwMode="auto">
          <a:xfrm>
            <a:off x="6781800" y="0"/>
            <a:ext cx="1743075" cy="1714501"/>
          </a:xfrm>
          <a:prstGeom prst="rect">
            <a:avLst/>
          </a:prstGeom>
          <a:noFill/>
        </p:spPr>
      </p:pic>
      <p:pic>
        <p:nvPicPr>
          <p:cNvPr id="18436" name="Picture 4" descr="https://encrypted-tbn0.google.com/images?q=tbn:ANd9GcRAoqSYGZVQCzhKDA5wIOqqvAfdjE-t5Om3GxWLM0JZazvdDCxN"/>
          <p:cNvPicPr>
            <a:picLocks noChangeAspect="1" noChangeArrowheads="1"/>
          </p:cNvPicPr>
          <p:nvPr/>
        </p:nvPicPr>
        <p:blipFill>
          <a:blip r:embed="rId2" cstate="print"/>
          <a:srcRect/>
          <a:stretch>
            <a:fillRect/>
          </a:stretch>
        </p:blipFill>
        <p:spPr bwMode="auto">
          <a:xfrm>
            <a:off x="457200" y="0"/>
            <a:ext cx="1743075" cy="17145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Economist</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https://encrypted-tbn3.google.com/images?q=tbn:ANd9GcQtdj_5fC4M8da729qEAYVdETf6tP28UWYsvkFsGVfEn_gEjca-"/>
          <p:cNvPicPr>
            <a:picLocks noChangeAspect="1" noChangeArrowheads="1"/>
          </p:cNvPicPr>
          <p:nvPr/>
        </p:nvPicPr>
        <p:blipFill>
          <a:blip r:embed="rId2" cstate="print"/>
          <a:srcRect/>
          <a:stretch>
            <a:fillRect/>
          </a:stretch>
        </p:blipFill>
        <p:spPr bwMode="auto">
          <a:xfrm>
            <a:off x="1447800" y="1505464"/>
            <a:ext cx="6332063" cy="47429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1460</TotalTime>
  <Words>670</Words>
  <Application>Microsoft Office PowerPoint</Application>
  <PresentationFormat>On-screen Show (4:3)</PresentationFormat>
  <Paragraphs>88</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Social Studies Through Conceptual  Lenses</vt:lpstr>
      <vt:lpstr>5 Lenses</vt:lpstr>
      <vt:lpstr>The Historian</vt:lpstr>
      <vt:lpstr>Slide 4</vt:lpstr>
      <vt:lpstr>The Historian</vt:lpstr>
      <vt:lpstr>The Geographer</vt:lpstr>
      <vt:lpstr>Geographers</vt:lpstr>
      <vt:lpstr>The Geographer</vt:lpstr>
      <vt:lpstr>The Economist</vt:lpstr>
      <vt:lpstr>Economists</vt:lpstr>
      <vt:lpstr>The Economist</vt:lpstr>
      <vt:lpstr>Slide 12</vt:lpstr>
      <vt:lpstr>The Political Scientist/Government Official</vt:lpstr>
      <vt:lpstr>Political Scientists</vt:lpstr>
      <vt:lpstr>The Political Scientist/Government Official</vt:lpstr>
      <vt:lpstr>The Cultural Anthropologist</vt:lpstr>
      <vt:lpstr>Cultural Anthropologists</vt:lpstr>
      <vt:lpstr>The Cultural Anthropologist</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Through Conceptual  Lenses</dc:title>
  <dc:creator>Andrea</dc:creator>
  <cp:lastModifiedBy>student</cp:lastModifiedBy>
  <cp:revision>14</cp:revision>
  <dcterms:created xsi:type="dcterms:W3CDTF">2012-08-19T00:12:51Z</dcterms:created>
  <dcterms:modified xsi:type="dcterms:W3CDTF">2014-08-25T13:50:09Z</dcterms:modified>
</cp:coreProperties>
</file>