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p:restoredTop sz="94700"/>
  </p:normalViewPr>
  <p:slideViewPr>
    <p:cSldViewPr snapToGrid="0" snapToObjects="1">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F8FB0-A7E8-CD43-945B-AFA43E50C241}" type="datetimeFigureOut">
              <a:rPr lang="en-US" smtClean="0"/>
              <a:t>3/30/2016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EBD27-20CD-1C4B-B540-7F0E3B63A213}" type="slidenum">
              <a:rPr lang="en-US" smtClean="0"/>
              <a:t>‹#›</a:t>
            </a:fld>
            <a:endParaRPr lang="en-US"/>
          </a:p>
        </p:txBody>
      </p:sp>
    </p:spTree>
    <p:extLst>
      <p:ext uri="{BB962C8B-B14F-4D97-AF65-F5344CB8AC3E}">
        <p14:creationId xmlns:p14="http://schemas.microsoft.com/office/powerpoint/2010/main" val="170220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m8Occ7XSgQc&amp;index=37&amp;list=PLD7nPL1U-R5pSwKIcVaIQrG5BnGMbHI5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https://www.youtube.com/watch?v</a:t>
            </a:r>
            <a:r>
              <a:rPr lang="en-US" sz="1200" u="sng" kern="1200" smtClean="0">
                <a:solidFill>
                  <a:schemeClr val="tx1"/>
                </a:solidFill>
                <a:effectLst/>
                <a:latin typeface="+mn-lt"/>
                <a:ea typeface="+mn-ea"/>
                <a:cs typeface="+mn-cs"/>
                <a:hlinkClick r:id="rId3"/>
              </a:rPr>
              <a:t>=m8Occ7XSgQc&amp;index=37&amp;list=PLD7nPL1U-R5pSwKIcVaIQrG5BnGMbHI5H</a:t>
            </a:r>
            <a:r>
              <a:rPr lang="en-US" smtClean="0">
                <a:effectLst/>
              </a:rPr>
              <a:t> </a:t>
            </a:r>
            <a:endParaRPr lang="en-US"/>
          </a:p>
        </p:txBody>
      </p:sp>
      <p:sp>
        <p:nvSpPr>
          <p:cNvPr id="4" name="Slide Number Placeholder 3"/>
          <p:cNvSpPr>
            <a:spLocks noGrp="1"/>
          </p:cNvSpPr>
          <p:nvPr>
            <p:ph type="sldNum" sz="quarter" idx="10"/>
          </p:nvPr>
        </p:nvSpPr>
        <p:spPr/>
        <p:txBody>
          <a:bodyPr/>
          <a:lstStyle/>
          <a:p>
            <a:fld id="{360EBD27-20CD-1C4B-B540-7F0E3B63A213}" type="slidenum">
              <a:rPr lang="en-US" smtClean="0"/>
              <a:t>6</a:t>
            </a:fld>
            <a:endParaRPr lang="en-US"/>
          </a:p>
        </p:txBody>
      </p:sp>
    </p:spTree>
    <p:extLst>
      <p:ext uri="{BB962C8B-B14F-4D97-AF65-F5344CB8AC3E}">
        <p14:creationId xmlns:p14="http://schemas.microsoft.com/office/powerpoint/2010/main" val="60556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=3vDWWy4CMhE</a:t>
            </a:r>
            <a:endParaRPr lang="en-US" dirty="0"/>
          </a:p>
        </p:txBody>
      </p:sp>
      <p:sp>
        <p:nvSpPr>
          <p:cNvPr id="4" name="Slide Number Placeholder 3"/>
          <p:cNvSpPr>
            <a:spLocks noGrp="1"/>
          </p:cNvSpPr>
          <p:nvPr>
            <p:ph type="sldNum" sz="quarter" idx="10"/>
          </p:nvPr>
        </p:nvSpPr>
        <p:spPr/>
        <p:txBody>
          <a:bodyPr/>
          <a:lstStyle/>
          <a:p>
            <a:fld id="{360EBD27-20CD-1C4B-B540-7F0E3B63A213}" type="slidenum">
              <a:rPr lang="en-US" smtClean="0"/>
              <a:t>9</a:t>
            </a:fld>
            <a:endParaRPr lang="en-US"/>
          </a:p>
        </p:txBody>
      </p:sp>
    </p:spTree>
    <p:extLst>
      <p:ext uri="{BB962C8B-B14F-4D97-AF65-F5344CB8AC3E}">
        <p14:creationId xmlns:p14="http://schemas.microsoft.com/office/powerpoint/2010/main" val="19220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=d8CAKAXR-AM</a:t>
            </a:r>
            <a:endParaRPr lang="en-US" dirty="0"/>
          </a:p>
        </p:txBody>
      </p:sp>
      <p:sp>
        <p:nvSpPr>
          <p:cNvPr id="4" name="Slide Number Placeholder 3"/>
          <p:cNvSpPr>
            <a:spLocks noGrp="1"/>
          </p:cNvSpPr>
          <p:nvPr>
            <p:ph type="sldNum" sz="quarter" idx="10"/>
          </p:nvPr>
        </p:nvSpPr>
        <p:spPr/>
        <p:txBody>
          <a:bodyPr/>
          <a:lstStyle/>
          <a:p>
            <a:fld id="{360EBD27-20CD-1C4B-B540-7F0E3B63A213}" type="slidenum">
              <a:rPr lang="en-US" smtClean="0"/>
              <a:t>10</a:t>
            </a:fld>
            <a:endParaRPr lang="en-US"/>
          </a:p>
        </p:txBody>
      </p:sp>
    </p:spTree>
    <p:extLst>
      <p:ext uri="{BB962C8B-B14F-4D97-AF65-F5344CB8AC3E}">
        <p14:creationId xmlns:p14="http://schemas.microsoft.com/office/powerpoint/2010/main" val="58870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6EA467E-2ED8-8446-8F9C-AAD3B028F156}" type="datetimeFigureOut">
              <a:rPr lang="en-US" smtClean="0"/>
              <a:t>3/30/2016</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10D2291-5E55-7248-9083-331BF8893273}"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66115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EA467E-2ED8-8446-8F9C-AAD3B028F156}"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2291-5E55-7248-9083-331BF8893273}" type="slidenum">
              <a:rPr lang="en-US" smtClean="0"/>
              <a:t>‹#›</a:t>
            </a:fld>
            <a:endParaRPr lang="en-US"/>
          </a:p>
        </p:txBody>
      </p:sp>
    </p:spTree>
    <p:extLst>
      <p:ext uri="{BB962C8B-B14F-4D97-AF65-F5344CB8AC3E}">
        <p14:creationId xmlns:p14="http://schemas.microsoft.com/office/powerpoint/2010/main" val="291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EA467E-2ED8-8446-8F9C-AAD3B028F156}"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2291-5E55-7248-9083-331BF8893273}" type="slidenum">
              <a:rPr lang="en-US" smtClean="0"/>
              <a:t>‹#›</a:t>
            </a:fld>
            <a:endParaRPr lang="en-US"/>
          </a:p>
        </p:txBody>
      </p:sp>
    </p:spTree>
    <p:extLst>
      <p:ext uri="{BB962C8B-B14F-4D97-AF65-F5344CB8AC3E}">
        <p14:creationId xmlns:p14="http://schemas.microsoft.com/office/powerpoint/2010/main" val="17825384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EA467E-2ED8-8446-8F9C-AAD3B028F156}"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2291-5E55-7248-9083-331BF8893273}" type="slidenum">
              <a:rPr lang="en-US" smtClean="0"/>
              <a:t>‹#›</a:t>
            </a:fld>
            <a:endParaRPr lang="en-US"/>
          </a:p>
        </p:txBody>
      </p:sp>
    </p:spTree>
    <p:extLst>
      <p:ext uri="{BB962C8B-B14F-4D97-AF65-F5344CB8AC3E}">
        <p14:creationId xmlns:p14="http://schemas.microsoft.com/office/powerpoint/2010/main" val="179527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6EA467E-2ED8-8446-8F9C-AAD3B028F156}" type="datetimeFigureOut">
              <a:rPr lang="en-US" smtClean="0"/>
              <a:t>3/30/2016</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10D2291-5E55-7248-9083-331BF8893273}"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578865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EA467E-2ED8-8446-8F9C-AAD3B028F156}"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2291-5E55-7248-9083-331BF8893273}" type="slidenum">
              <a:rPr lang="en-US" smtClean="0"/>
              <a:t>‹#›</a:t>
            </a:fld>
            <a:endParaRPr lang="en-US"/>
          </a:p>
        </p:txBody>
      </p:sp>
    </p:spTree>
    <p:extLst>
      <p:ext uri="{BB962C8B-B14F-4D97-AF65-F5344CB8AC3E}">
        <p14:creationId xmlns:p14="http://schemas.microsoft.com/office/powerpoint/2010/main" val="88293907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EA467E-2ED8-8446-8F9C-AAD3B028F156}"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D2291-5E55-7248-9083-331BF8893273}" type="slidenum">
              <a:rPr lang="en-US" smtClean="0"/>
              <a:t>‹#›</a:t>
            </a:fld>
            <a:endParaRPr lang="en-US"/>
          </a:p>
        </p:txBody>
      </p:sp>
    </p:spTree>
    <p:extLst>
      <p:ext uri="{BB962C8B-B14F-4D97-AF65-F5344CB8AC3E}">
        <p14:creationId xmlns:p14="http://schemas.microsoft.com/office/powerpoint/2010/main" val="44499914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EA467E-2ED8-8446-8F9C-AAD3B028F156}"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D2291-5E55-7248-9083-331BF8893273}" type="slidenum">
              <a:rPr lang="en-US" smtClean="0"/>
              <a:t>‹#›</a:t>
            </a:fld>
            <a:endParaRPr lang="en-US"/>
          </a:p>
        </p:txBody>
      </p:sp>
    </p:spTree>
    <p:extLst>
      <p:ext uri="{BB962C8B-B14F-4D97-AF65-F5344CB8AC3E}">
        <p14:creationId xmlns:p14="http://schemas.microsoft.com/office/powerpoint/2010/main" val="156250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A467E-2ED8-8446-8F9C-AAD3B028F156}"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D2291-5E55-7248-9083-331BF8893273}" type="slidenum">
              <a:rPr lang="en-US" smtClean="0"/>
              <a:t>‹#›</a:t>
            </a:fld>
            <a:endParaRPr lang="en-US"/>
          </a:p>
        </p:txBody>
      </p:sp>
    </p:spTree>
    <p:extLst>
      <p:ext uri="{BB962C8B-B14F-4D97-AF65-F5344CB8AC3E}">
        <p14:creationId xmlns:p14="http://schemas.microsoft.com/office/powerpoint/2010/main" val="15735664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E6EA467E-2ED8-8446-8F9C-AAD3B028F156}" type="datetimeFigureOut">
              <a:rPr lang="en-US" smtClean="0"/>
              <a:t>3/30/2016</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110D2291-5E55-7248-9083-331BF8893273}"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962410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E6EA467E-2ED8-8446-8F9C-AAD3B028F156}" type="datetimeFigureOut">
              <a:rPr lang="en-US" smtClean="0"/>
              <a:t>3/30/2016</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110D2291-5E55-7248-9083-331BF8893273}" type="slidenum">
              <a:rPr lang="en-US" smtClean="0"/>
              <a:t>‹#›</a:t>
            </a:fld>
            <a:endParaRPr lang="en-US"/>
          </a:p>
        </p:txBody>
      </p:sp>
    </p:spTree>
    <p:extLst>
      <p:ext uri="{BB962C8B-B14F-4D97-AF65-F5344CB8AC3E}">
        <p14:creationId xmlns:p14="http://schemas.microsoft.com/office/powerpoint/2010/main" val="155793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6EA467E-2ED8-8446-8F9C-AAD3B028F156}" type="datetimeFigureOut">
              <a:rPr lang="en-US" smtClean="0"/>
              <a:t>3/30/2016</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10D2291-5E55-7248-9083-331BF8893273}"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817768"/>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CIVIL RIGHTS MOVEMENT</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9226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down South</a:t>
            </a:r>
            <a:endParaRPr lang="en-US" dirty="0"/>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300" y="2007525"/>
            <a:ext cx="8528860" cy="428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34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Me?</a:t>
            </a:r>
            <a:endParaRPr lang="en-US" dirty="0"/>
          </a:p>
        </p:txBody>
      </p:sp>
      <p:pic>
        <p:nvPicPr>
          <p:cNvPr id="4" name="Content Placeholder 3"/>
          <p:cNvPicPr>
            <a:picLocks noGrp="1" noChangeAspect="1"/>
          </p:cNvPicPr>
          <p:nvPr>
            <p:ph idx="1"/>
          </p:nvPr>
        </p:nvPicPr>
        <p:blipFill>
          <a:blip r:embed="rId2"/>
          <a:stretch>
            <a:fillRect/>
          </a:stretch>
        </p:blipFill>
        <p:spPr>
          <a:xfrm>
            <a:off x="3657601" y="1128451"/>
            <a:ext cx="5702530" cy="5702530"/>
          </a:xfrm>
        </p:spPr>
      </p:pic>
    </p:spTree>
    <p:extLst>
      <p:ext uri="{BB962C8B-B14F-4D97-AF65-F5344CB8AC3E}">
        <p14:creationId xmlns:p14="http://schemas.microsoft.com/office/powerpoint/2010/main" val="969711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 of 1968</a:t>
            </a:r>
            <a:endParaRPr lang="en-US" dirty="0"/>
          </a:p>
        </p:txBody>
      </p:sp>
      <p:pic>
        <p:nvPicPr>
          <p:cNvPr id="4" name="Content Placeholder 3"/>
          <p:cNvPicPr>
            <a:picLocks noGrp="1" noChangeAspect="1"/>
          </p:cNvPicPr>
          <p:nvPr>
            <p:ph idx="1"/>
          </p:nvPr>
        </p:nvPicPr>
        <p:blipFill>
          <a:blip r:embed="rId2"/>
          <a:stretch>
            <a:fillRect/>
          </a:stretch>
        </p:blipFill>
        <p:spPr>
          <a:xfrm>
            <a:off x="2244436" y="1874517"/>
            <a:ext cx="7309254" cy="4926384"/>
          </a:xfrm>
        </p:spPr>
      </p:pic>
    </p:spTree>
    <p:extLst>
      <p:ext uri="{BB962C8B-B14F-4D97-AF65-F5344CB8AC3E}">
        <p14:creationId xmlns:p14="http://schemas.microsoft.com/office/powerpoint/2010/main" val="1121975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Court Cases</a:t>
            </a:r>
            <a:endParaRPr lang="en-US" dirty="0"/>
          </a:p>
        </p:txBody>
      </p:sp>
      <p:sp>
        <p:nvSpPr>
          <p:cNvPr id="3" name="Content Placeholder 2"/>
          <p:cNvSpPr>
            <a:spLocks noGrp="1"/>
          </p:cNvSpPr>
          <p:nvPr>
            <p:ph idx="1"/>
          </p:nvPr>
        </p:nvSpPr>
        <p:spPr/>
        <p:txBody>
          <a:bodyPr>
            <a:normAutofit/>
          </a:bodyPr>
          <a:lstStyle/>
          <a:p>
            <a:r>
              <a:rPr lang="en-US" sz="2800" dirty="0" smtClean="0"/>
              <a:t>1968- Green V County School Board of New Kent County</a:t>
            </a:r>
          </a:p>
          <a:p>
            <a:r>
              <a:rPr lang="en-US" sz="2800" dirty="0" smtClean="0"/>
              <a:t>1971- Swann V Charlotte-Mecklenburg School County</a:t>
            </a:r>
            <a:endParaRPr lang="en-US" sz="2800" dirty="0"/>
          </a:p>
        </p:txBody>
      </p:sp>
      <p:pic>
        <p:nvPicPr>
          <p:cNvPr id="4" name="Picture 3"/>
          <p:cNvPicPr>
            <a:picLocks noChangeAspect="1"/>
          </p:cNvPicPr>
          <p:nvPr/>
        </p:nvPicPr>
        <p:blipFill>
          <a:blip r:embed="rId2"/>
          <a:stretch>
            <a:fillRect/>
          </a:stretch>
        </p:blipFill>
        <p:spPr>
          <a:xfrm>
            <a:off x="1085423" y="3443303"/>
            <a:ext cx="4284598" cy="3267631"/>
          </a:xfrm>
          <a:prstGeom prst="rect">
            <a:avLst/>
          </a:prstGeom>
        </p:spPr>
      </p:pic>
      <p:pic>
        <p:nvPicPr>
          <p:cNvPr id="5" name="Picture 4"/>
          <p:cNvPicPr>
            <a:picLocks noChangeAspect="1"/>
          </p:cNvPicPr>
          <p:nvPr/>
        </p:nvPicPr>
        <p:blipFill>
          <a:blip r:embed="rId3"/>
          <a:stretch>
            <a:fillRect/>
          </a:stretch>
        </p:blipFill>
        <p:spPr>
          <a:xfrm>
            <a:off x="5607819" y="3426291"/>
            <a:ext cx="5988435" cy="3188647"/>
          </a:xfrm>
          <a:prstGeom prst="rect">
            <a:avLst/>
          </a:prstGeom>
        </p:spPr>
      </p:pic>
    </p:spTree>
    <p:extLst>
      <p:ext uri="{BB962C8B-B14F-4D97-AF65-F5344CB8AC3E}">
        <p14:creationId xmlns:p14="http://schemas.microsoft.com/office/powerpoint/2010/main" val="1483211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is going on at the same time?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7099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64524"/>
          </a:xfrm>
        </p:spPr>
        <p:txBody>
          <a:bodyPr/>
          <a:lstStyle/>
          <a:p>
            <a:r>
              <a:rPr lang="en-US" dirty="0" smtClean="0"/>
              <a:t>IN THE BEGINNING</a:t>
            </a:r>
            <a:r>
              <a:rPr lang="is-IS" dirty="0" smtClean="0"/>
              <a:t>…</a:t>
            </a:r>
            <a:endParaRPr lang="en-US" dirty="0"/>
          </a:p>
        </p:txBody>
      </p:sp>
      <p:sp>
        <p:nvSpPr>
          <p:cNvPr id="3" name="Content Placeholder 2"/>
          <p:cNvSpPr>
            <a:spLocks noGrp="1"/>
          </p:cNvSpPr>
          <p:nvPr>
            <p:ph idx="1"/>
          </p:nvPr>
        </p:nvSpPr>
        <p:spPr>
          <a:xfrm>
            <a:off x="897775" y="1246908"/>
            <a:ext cx="10532225" cy="5611091"/>
          </a:xfrm>
        </p:spPr>
        <p:txBody>
          <a:bodyPr>
            <a:normAutofit/>
          </a:bodyPr>
          <a:lstStyle/>
          <a:p>
            <a:r>
              <a:rPr lang="en-US" sz="2800" dirty="0" smtClean="0"/>
              <a:t>1857- Dred Scott Decision </a:t>
            </a:r>
          </a:p>
          <a:p>
            <a:pPr lvl="1"/>
            <a:r>
              <a:rPr lang="en-US" sz="2800" dirty="0"/>
              <a:t>African American people </a:t>
            </a:r>
            <a:r>
              <a:rPr lang="en-US" sz="2800" dirty="0" smtClean="0"/>
              <a:t>are "so </a:t>
            </a:r>
            <a:r>
              <a:rPr lang="en-US" sz="2800" dirty="0"/>
              <a:t>far inferior...that they had no rights which the white man was bound to respect</a:t>
            </a:r>
            <a:r>
              <a:rPr lang="en-US" sz="2800" dirty="0" smtClean="0"/>
              <a:t>.”</a:t>
            </a:r>
          </a:p>
          <a:p>
            <a:r>
              <a:rPr lang="en-US" sz="2800" dirty="0" smtClean="0"/>
              <a:t>1868- 14</a:t>
            </a:r>
            <a:r>
              <a:rPr lang="en-US" sz="2800" baseline="30000" dirty="0" smtClean="0"/>
              <a:t>th</a:t>
            </a:r>
            <a:r>
              <a:rPr lang="en-US" sz="2800" dirty="0" smtClean="0"/>
              <a:t> Amendment</a:t>
            </a:r>
          </a:p>
          <a:p>
            <a:r>
              <a:rPr lang="en-US" sz="2800" dirty="0" smtClean="0"/>
              <a:t>1870-  15</a:t>
            </a:r>
            <a:r>
              <a:rPr lang="en-US" sz="2800" baseline="30000" dirty="0" smtClean="0"/>
              <a:t>th</a:t>
            </a:r>
            <a:r>
              <a:rPr lang="en-US" sz="2800" dirty="0" smtClean="0"/>
              <a:t> Amendment</a:t>
            </a:r>
          </a:p>
          <a:p>
            <a:r>
              <a:rPr lang="en-US" sz="2800" dirty="0" smtClean="0"/>
              <a:t>1870- First Jim Crow Laws</a:t>
            </a:r>
          </a:p>
          <a:p>
            <a:r>
              <a:rPr lang="en-US" sz="2800" dirty="0" smtClean="0"/>
              <a:t>1875- Civil Rights Act</a:t>
            </a:r>
          </a:p>
          <a:p>
            <a:r>
              <a:rPr lang="en-US" sz="2800" dirty="0" smtClean="0"/>
              <a:t>1896- Plessy .V. Ferguson </a:t>
            </a:r>
          </a:p>
          <a:p>
            <a:pPr lvl="1"/>
            <a:r>
              <a:rPr lang="en-US" dirty="0" smtClean="0"/>
              <a:t>Separate but Equal</a:t>
            </a:r>
            <a:br>
              <a:rPr lang="en-US" dirty="0" smtClean="0"/>
            </a:br>
            <a:endParaRPr lang="en-US" dirty="0" smtClean="0"/>
          </a:p>
        </p:txBody>
      </p:sp>
      <p:pic>
        <p:nvPicPr>
          <p:cNvPr id="4" name="Picture 3"/>
          <p:cNvPicPr>
            <a:picLocks noChangeAspect="1"/>
          </p:cNvPicPr>
          <p:nvPr/>
        </p:nvPicPr>
        <p:blipFill>
          <a:blip r:embed="rId2"/>
          <a:stretch>
            <a:fillRect/>
          </a:stretch>
        </p:blipFill>
        <p:spPr>
          <a:xfrm>
            <a:off x="5213005" y="2807623"/>
            <a:ext cx="3860800" cy="2057400"/>
          </a:xfrm>
          <a:prstGeom prst="rect">
            <a:avLst/>
          </a:prstGeom>
        </p:spPr>
      </p:pic>
      <p:pic>
        <p:nvPicPr>
          <p:cNvPr id="6" name="Picture 5"/>
          <p:cNvPicPr>
            <a:picLocks noChangeAspect="1"/>
          </p:cNvPicPr>
          <p:nvPr/>
        </p:nvPicPr>
        <p:blipFill>
          <a:blip r:embed="rId3"/>
          <a:stretch>
            <a:fillRect/>
          </a:stretch>
        </p:blipFill>
        <p:spPr>
          <a:xfrm>
            <a:off x="9073805" y="3836323"/>
            <a:ext cx="2857500" cy="2857500"/>
          </a:xfrm>
          <a:prstGeom prst="rect">
            <a:avLst/>
          </a:prstGeom>
        </p:spPr>
      </p:pic>
    </p:spTree>
    <p:extLst>
      <p:ext uri="{BB962C8B-B14F-4D97-AF65-F5344CB8AC3E}">
        <p14:creationId xmlns:p14="http://schemas.microsoft.com/office/powerpoint/2010/main" val="1563943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69" y="116378"/>
            <a:ext cx="10178322" cy="781398"/>
          </a:xfrm>
        </p:spPr>
        <p:txBody>
          <a:bodyPr>
            <a:normAutofit fontScale="90000"/>
          </a:bodyPr>
          <a:lstStyle/>
          <a:p>
            <a:r>
              <a:rPr lang="en-US" dirty="0" smtClean="0"/>
              <a:t>1900-1953</a:t>
            </a:r>
            <a:endParaRPr lang="en-US" dirty="0"/>
          </a:p>
        </p:txBody>
      </p:sp>
      <p:sp>
        <p:nvSpPr>
          <p:cNvPr id="3" name="Content Placeholder 2"/>
          <p:cNvSpPr>
            <a:spLocks noGrp="1"/>
          </p:cNvSpPr>
          <p:nvPr>
            <p:ph idx="1"/>
          </p:nvPr>
        </p:nvSpPr>
        <p:spPr>
          <a:xfrm>
            <a:off x="919169" y="748146"/>
            <a:ext cx="6379406" cy="6109853"/>
          </a:xfrm>
        </p:spPr>
        <p:txBody>
          <a:bodyPr>
            <a:noAutofit/>
          </a:bodyPr>
          <a:lstStyle/>
          <a:p>
            <a:r>
              <a:rPr lang="en-US" sz="2800" dirty="0" smtClean="0"/>
              <a:t>Lynching take hold in the deep South</a:t>
            </a:r>
          </a:p>
          <a:p>
            <a:pPr lvl="1"/>
            <a:r>
              <a:rPr lang="en-US" sz="2800" dirty="0"/>
              <a:t>1886 and 1900, there are more than 2,500 lynchings in the nation, the vast majority in the Deep South. In the first year of the new century, more than 100 African Americans are lynched, and by World War I, more than 1100</a:t>
            </a:r>
            <a:r>
              <a:rPr lang="en-US" sz="2800" dirty="0" smtClean="0"/>
              <a:t>.</a:t>
            </a:r>
          </a:p>
          <a:p>
            <a:r>
              <a:rPr lang="en-US" sz="2800" dirty="0" smtClean="0"/>
              <a:t>1910- NAACP (National Association for the Advancement for Colored People) is formed </a:t>
            </a:r>
          </a:p>
          <a:p>
            <a:r>
              <a:rPr lang="en-US" sz="2800" dirty="0" smtClean="0"/>
              <a:t>1947- Jackie Robison becomes the first African American Baseball Player</a:t>
            </a:r>
          </a:p>
        </p:txBody>
      </p:sp>
      <p:pic>
        <p:nvPicPr>
          <p:cNvPr id="4" name="Picture 3"/>
          <p:cNvPicPr>
            <a:picLocks noChangeAspect="1"/>
          </p:cNvPicPr>
          <p:nvPr/>
        </p:nvPicPr>
        <p:blipFill>
          <a:blip r:embed="rId2"/>
          <a:stretch>
            <a:fillRect/>
          </a:stretch>
        </p:blipFill>
        <p:spPr>
          <a:xfrm>
            <a:off x="8266044" y="116378"/>
            <a:ext cx="3007591" cy="3707377"/>
          </a:xfrm>
          <a:prstGeom prst="rect">
            <a:avLst/>
          </a:prstGeom>
        </p:spPr>
      </p:pic>
      <p:pic>
        <p:nvPicPr>
          <p:cNvPr id="5" name="Picture 4"/>
          <p:cNvPicPr>
            <a:picLocks noChangeAspect="1"/>
          </p:cNvPicPr>
          <p:nvPr/>
        </p:nvPicPr>
        <p:blipFill>
          <a:blip r:embed="rId3"/>
          <a:stretch>
            <a:fillRect/>
          </a:stretch>
        </p:blipFill>
        <p:spPr>
          <a:xfrm>
            <a:off x="7298575" y="4072774"/>
            <a:ext cx="4942530" cy="2145145"/>
          </a:xfrm>
          <a:prstGeom prst="rect">
            <a:avLst/>
          </a:prstGeom>
        </p:spPr>
      </p:pic>
    </p:spTree>
    <p:extLst>
      <p:ext uri="{BB962C8B-B14F-4D97-AF65-F5344CB8AC3E}">
        <p14:creationId xmlns:p14="http://schemas.microsoft.com/office/powerpoint/2010/main" val="773703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BROWN .V. BOARD OF EDUCATION</a:t>
            </a:r>
            <a:endParaRPr lang="en-US" dirty="0"/>
          </a:p>
        </p:txBody>
      </p:sp>
      <p:sp>
        <p:nvSpPr>
          <p:cNvPr id="3" name="Content Placeholder 2"/>
          <p:cNvSpPr>
            <a:spLocks noGrp="1"/>
          </p:cNvSpPr>
          <p:nvPr>
            <p:ph idx="1"/>
          </p:nvPr>
        </p:nvSpPr>
        <p:spPr>
          <a:xfrm>
            <a:off x="1251678" y="1147157"/>
            <a:ext cx="10178322" cy="5536276"/>
          </a:xfrm>
        </p:spPr>
        <p:txBody>
          <a:bodyPr>
            <a:normAutofit/>
          </a:bodyPr>
          <a:lstStyle/>
          <a:p>
            <a:r>
              <a:rPr lang="en-US" sz="2800" dirty="0" smtClean="0"/>
              <a:t>1954</a:t>
            </a:r>
          </a:p>
          <a:p>
            <a:r>
              <a:rPr lang="en-US" sz="2800" dirty="0"/>
              <a:t>Chief Justice Earl </a:t>
            </a:r>
            <a:r>
              <a:rPr lang="en-US" sz="2800" dirty="0" smtClean="0"/>
              <a:t>Warren </a:t>
            </a:r>
          </a:p>
          <a:p>
            <a:pPr lvl="1"/>
            <a:r>
              <a:rPr lang="en-US" sz="2800" dirty="0" smtClean="0"/>
              <a:t>Writes that </a:t>
            </a:r>
            <a:r>
              <a:rPr lang="en-US" sz="2800" dirty="0"/>
              <a:t>to segregate children by race "generates a feeling of inferiority as to their status in the community that may affect their hearts and minds in a way unlikely ever to be undone</a:t>
            </a:r>
            <a:r>
              <a:rPr lang="en-US" sz="2800" dirty="0" smtClean="0"/>
              <a:t>.”	</a:t>
            </a:r>
          </a:p>
          <a:p>
            <a:r>
              <a:rPr lang="en-US" sz="2800" dirty="0" smtClean="0"/>
              <a:t>Thurgood Marshall</a:t>
            </a:r>
          </a:p>
          <a:p>
            <a:pPr lvl="1"/>
            <a:r>
              <a:rPr lang="en-US" sz="2800" dirty="0" smtClean="0"/>
              <a:t>Heads the NAACP legal team winning the case in the Supreme Court</a:t>
            </a:r>
          </a:p>
          <a:p>
            <a:r>
              <a:rPr lang="en-US" sz="2800" dirty="0" smtClean="0"/>
              <a:t>Many consider this the start of the Civil Rights movement </a:t>
            </a:r>
          </a:p>
        </p:txBody>
      </p:sp>
    </p:spTree>
    <p:extLst>
      <p:ext uri="{BB962C8B-B14F-4D97-AF65-F5344CB8AC3E}">
        <p14:creationId xmlns:p14="http://schemas.microsoft.com/office/powerpoint/2010/main" val="211929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STORY BEHIND THIS PICTURE?</a:t>
            </a:r>
            <a:endParaRPr lang="en-US" dirty="0"/>
          </a:p>
        </p:txBody>
      </p:sp>
      <p:sp>
        <p:nvSpPr>
          <p:cNvPr id="3" name="Content Placeholder 2"/>
          <p:cNvSpPr>
            <a:spLocks noGrp="1"/>
          </p:cNvSpPr>
          <p:nvPr>
            <p:ph idx="1"/>
          </p:nvPr>
        </p:nvSpPr>
        <p:spPr>
          <a:xfrm>
            <a:off x="1251678" y="2107273"/>
            <a:ext cx="10178322" cy="359359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Rectangle 2"/>
          <p:cNvSpPr>
            <a:spLocks noChangeArrowheads="1"/>
          </p:cNvSpPr>
          <p:nvPr/>
        </p:nvSpPr>
        <p:spPr bwMode="auto">
          <a:xfrm>
            <a:off x="783394" y="6151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879" y="2107273"/>
            <a:ext cx="10229121" cy="453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537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GOING ON HERE?</a:t>
            </a:r>
            <a:endParaRPr lang="en-US" dirty="0"/>
          </a:p>
        </p:txBody>
      </p:sp>
      <p:sp>
        <p:nvSpPr>
          <p:cNvPr id="3" name="Content Placeholder 2"/>
          <p:cNvSpPr>
            <a:spLocks noGrp="1"/>
          </p:cNvSpPr>
          <p:nvPr>
            <p:ph idx="1"/>
          </p:nvPr>
        </p:nvSpPr>
        <p:spPr>
          <a:xfrm>
            <a:off x="1434558" y="2286001"/>
            <a:ext cx="10178322" cy="3593591"/>
          </a:xfrm>
        </p:spPr>
        <p:txBody>
          <a:bodyPr/>
          <a:lstStyle/>
          <a:p>
            <a:endParaRPr lang="en-US" dirty="0"/>
          </a:p>
        </p:txBody>
      </p:sp>
      <p:sp>
        <p:nvSpPr>
          <p:cNvPr id="4" name="Rectangle 2"/>
          <p:cNvSpPr>
            <a:spLocks noChangeArrowheads="1"/>
          </p:cNvSpPr>
          <p:nvPr/>
        </p:nvSpPr>
        <p:spPr bwMode="auto">
          <a:xfrm>
            <a:off x="18288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556" y="1385921"/>
            <a:ext cx="7946967" cy="543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8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5802284" y="3341833"/>
            <a:ext cx="5993996" cy="3468236"/>
          </a:xfrm>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687" y="0"/>
            <a:ext cx="5632303" cy="33418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10633" y="3341833"/>
            <a:ext cx="4660625" cy="3516168"/>
          </a:xfrm>
          <a:prstGeom prst="rect">
            <a:avLst/>
          </a:prstGeom>
        </p:spPr>
      </p:pic>
    </p:spTree>
    <p:extLst>
      <p:ext uri="{BB962C8B-B14F-4D97-AF65-F5344CB8AC3E}">
        <p14:creationId xmlns:p14="http://schemas.microsoft.com/office/powerpoint/2010/main" val="133973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these people have food on them?</a:t>
            </a:r>
            <a:endParaRPr lang="en-US" dirty="0"/>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698" y="2286001"/>
            <a:ext cx="6434052" cy="448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66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 have a Dream</a:t>
            </a:r>
            <a:r>
              <a:rPr lang="is-IS"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429" y="1128451"/>
            <a:ext cx="7797338" cy="532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521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102</TotalTime>
  <Words>268</Words>
  <Application>Microsoft Office PowerPoint</Application>
  <PresentationFormat>Widescreen</PresentationFormat>
  <Paragraphs>39</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Impact</vt:lpstr>
      <vt:lpstr>Badge</vt:lpstr>
      <vt:lpstr>CIVIL RIGHTS MOVEMENT</vt:lpstr>
      <vt:lpstr>IN THE BEGINNING…</vt:lpstr>
      <vt:lpstr>1900-1953</vt:lpstr>
      <vt:lpstr>BROWN .V. BOARD OF EDUCATION</vt:lpstr>
      <vt:lpstr>WHAT IS THE STORY BEHIND THIS PICTURE?</vt:lpstr>
      <vt:lpstr>WHAT IS GOING ON HERE?</vt:lpstr>
      <vt:lpstr>PowerPoint Presentation</vt:lpstr>
      <vt:lpstr>Why do these people have food on them?</vt:lpstr>
      <vt:lpstr>“ I have a Dream…”</vt:lpstr>
      <vt:lpstr>Going down South</vt:lpstr>
      <vt:lpstr>Remember Me?</vt:lpstr>
      <vt:lpstr>Civil rights Act of 1968</vt:lpstr>
      <vt:lpstr>Important Court Cases</vt:lpstr>
      <vt:lpstr>What else is going on at the same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MOVEMENT</dc:title>
  <dc:creator>Charlotte Kirwan</dc:creator>
  <cp:lastModifiedBy>Anthony Byers</cp:lastModifiedBy>
  <cp:revision>10</cp:revision>
  <dcterms:created xsi:type="dcterms:W3CDTF">2016-03-30T01:47:18Z</dcterms:created>
  <dcterms:modified xsi:type="dcterms:W3CDTF">2016-03-30T12:50:41Z</dcterms:modified>
</cp:coreProperties>
</file>