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3"/>
  </p:notesMasterIdLst>
  <p:handoutMasterIdLst>
    <p:handoutMasterId r:id="rId34"/>
  </p:handoutMasterIdLst>
  <p:sldIdLst>
    <p:sldId id="256" r:id="rId3"/>
    <p:sldId id="257" r:id="rId4"/>
    <p:sldId id="271" r:id="rId5"/>
    <p:sldId id="273" r:id="rId6"/>
    <p:sldId id="274" r:id="rId7"/>
    <p:sldId id="275" r:id="rId8"/>
    <p:sldId id="270"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5274" autoAdjust="0"/>
  </p:normalViewPr>
  <p:slideViewPr>
    <p:cSldViewPr>
      <p:cViewPr>
        <p:scale>
          <a:sx n="75" d="100"/>
          <a:sy n="75" d="100"/>
        </p:scale>
        <p:origin x="-12" y="45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11/20/2014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11/20/2014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DB980C-4FD5-4180-B291-D3D5D827C9BD}" type="slidenum">
              <a:rPr lang="en-US" altLang="en-US"/>
              <a:pPr/>
              <a:t>6</a:t>
            </a:fld>
            <a:endParaRPr lang="en-US" altLang="en-US"/>
          </a:p>
        </p:txBody>
      </p:sp>
    </p:spTree>
    <p:extLst>
      <p:ext uri="{BB962C8B-B14F-4D97-AF65-F5344CB8AC3E}">
        <p14:creationId xmlns:p14="http://schemas.microsoft.com/office/powerpoint/2010/main" xmlns="" val="319741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xmlns="" val="6743566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126793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211791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pPr/>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614472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pPr/>
              <a:t>11/20/2014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40587977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pPr/>
              <a:t>11/20/2014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68329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pPr/>
              <a:t>11/20/2014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41824918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pPr/>
              <a:t>11/20/2014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2531561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pPr/>
              <a:t>11/20/2014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1405966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11/20/2014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962116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pPr/>
              <a:t>11/20/2014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pPr/>
              <a:t>‹#›</a:t>
            </a:fld>
            <a:endParaRPr/>
          </a:p>
        </p:txBody>
      </p:sp>
    </p:spTree>
    <p:extLst>
      <p:ext uri="{BB962C8B-B14F-4D97-AF65-F5344CB8AC3E}">
        <p14:creationId xmlns:p14="http://schemas.microsoft.com/office/powerpoint/2010/main" xmlns="" val="3617694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11/20/2014</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history.com/topics/john-brow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2057400"/>
            <a:ext cx="9144000" cy="2667000"/>
          </a:xfrm>
        </p:spPr>
        <p:txBody>
          <a:bodyPr/>
          <a:lstStyle/>
          <a:p>
            <a:r>
              <a:rPr lang="en-US" dirty="0" smtClean="0"/>
              <a:t>Causes of the Civil War</a:t>
            </a:r>
            <a:endParaRPr lang="en-US" dirty="0"/>
          </a:p>
        </p:txBody>
      </p:sp>
      <p:sp>
        <p:nvSpPr>
          <p:cNvPr id="3" name="Subtitle 2"/>
          <p:cNvSpPr>
            <a:spLocks noGrp="1"/>
          </p:cNvSpPr>
          <p:nvPr>
            <p:ph type="subTitle" idx="1"/>
          </p:nvPr>
        </p:nvSpPr>
        <p:spPr/>
        <p:txBody>
          <a:bodyPr/>
          <a:lstStyle/>
          <a:p>
            <a:r>
              <a:rPr lang="en-US" dirty="0" smtClean="0"/>
              <a:t>Top 10 Reasons…or at least something like that.</a:t>
            </a:r>
          </a:p>
          <a:p>
            <a:r>
              <a:rPr lang="en-US" dirty="0" smtClean="0"/>
              <a:t>P.S.-</a:t>
            </a:r>
            <a:r>
              <a:rPr lang="en-US" smtClean="0"/>
              <a:t>Not Just SLAVERY</a:t>
            </a:r>
            <a:endParaRPr lang="en-US" dirty="0"/>
          </a:p>
        </p:txBody>
      </p:sp>
    </p:spTree>
    <p:extLst>
      <p:ext uri="{BB962C8B-B14F-4D97-AF65-F5344CB8AC3E}">
        <p14:creationId xmlns:p14="http://schemas.microsoft.com/office/powerpoint/2010/main" xmlns="" val="1920111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4: Uncle Tom’s Cabin</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http://www.omni-edu.com/assets/img/SocialStudies/grade-5/Unit3/Tom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4812" y="1524000"/>
            <a:ext cx="3733800" cy="52833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utc.iath.virginia.edu/xml/media/onstage-images/figures/tspostr463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84210" y="1524000"/>
            <a:ext cx="3820252" cy="5283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2156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Uncle Tom’s Cabin</a:t>
            </a:r>
            <a:endParaRPr lang="en-US" dirty="0"/>
          </a:p>
        </p:txBody>
      </p:sp>
      <p:sp>
        <p:nvSpPr>
          <p:cNvPr id="3" name="Content Placeholder 2"/>
          <p:cNvSpPr>
            <a:spLocks noGrp="1"/>
          </p:cNvSpPr>
          <p:nvPr>
            <p:ph idx="1"/>
          </p:nvPr>
        </p:nvSpPr>
        <p:spPr>
          <a:xfrm>
            <a:off x="5103812" y="1905000"/>
            <a:ext cx="5562602" cy="4267200"/>
          </a:xfrm>
        </p:spPr>
        <p:txBody>
          <a:bodyPr/>
          <a:lstStyle/>
          <a:p>
            <a:r>
              <a:rPr lang="en-US" dirty="0" smtClean="0"/>
              <a:t>Harriet Beecher Stowe-author of Uncle Tom’s Cabin, an important book to the abolitionist movement</a:t>
            </a:r>
          </a:p>
          <a:p>
            <a:pPr lvl="1"/>
            <a:r>
              <a:rPr lang="en-US" dirty="0" smtClean="0"/>
              <a:t>It was a novel about a runaway slave escaping to the North, makes people aware of the issue of slavery, sells hundreds of thousands of copies</a:t>
            </a:r>
          </a:p>
          <a:p>
            <a:r>
              <a:rPr lang="en-US" dirty="0" smtClean="0"/>
              <a:t>President Lincoln once met her and said, “So, you’re the lady that started this whole war.”</a:t>
            </a:r>
          </a:p>
          <a:p>
            <a:pPr marL="0" indent="0">
              <a:buNone/>
            </a:pPr>
            <a:endParaRPr lang="en-US" dirty="0"/>
          </a:p>
        </p:txBody>
      </p:sp>
      <p:pic>
        <p:nvPicPr>
          <p:cNvPr id="11266" name="Picture 2" descr="http://upload.wikimedia.org/wikipedia/commons/7/70/Harriet_Beecher_Stowe_c185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38144" y="2195512"/>
            <a:ext cx="3001758" cy="3976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2209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5: Fugitive Slave Act</a:t>
            </a:r>
            <a:endParaRPr lang="en-US" dirty="0"/>
          </a:p>
        </p:txBody>
      </p:sp>
      <p:sp>
        <p:nvSpPr>
          <p:cNvPr id="3" name="Content Placeholder 2"/>
          <p:cNvSpPr>
            <a:spLocks noGrp="1"/>
          </p:cNvSpPr>
          <p:nvPr>
            <p:ph idx="1"/>
          </p:nvPr>
        </p:nvSpPr>
        <p:spPr/>
        <p:txBody>
          <a:bodyPr/>
          <a:lstStyle/>
          <a:p>
            <a:r>
              <a:rPr lang="en-US" dirty="0" smtClean="0"/>
              <a:t>A law that said slaves could be arrested without an arrest warrant and brought back to their owner in the South</a:t>
            </a:r>
          </a:p>
          <a:p>
            <a:r>
              <a:rPr lang="en-US" dirty="0" smtClean="0"/>
              <a:t>Southerners felt the Fugitive Slave Act was justified because slaves were viewed as property</a:t>
            </a:r>
          </a:p>
          <a:p>
            <a:r>
              <a:rPr lang="en-US" dirty="0" smtClean="0"/>
              <a:t>This act brought the issue of slavery to the North-Northerners now had to face the slavery issue</a:t>
            </a:r>
            <a:endParaRPr lang="en-US" dirty="0"/>
          </a:p>
        </p:txBody>
      </p:sp>
      <p:pic>
        <p:nvPicPr>
          <p:cNvPr id="12292" name="Picture 4" descr="http://www.history.com/images/media/slideshow/slavery-the-battle-over-slavery/fugitive-slave-warnin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0925" y="4114800"/>
            <a:ext cx="3709988" cy="252647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www2.maxwell.syr.edu/plegal/history/vaughanwq1_files/image00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56812" y="4267200"/>
            <a:ext cx="1675128" cy="20101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3459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6: the Kansas-Nebraska Act</a:t>
            </a:r>
            <a:endParaRPr lang="en-US" dirty="0"/>
          </a:p>
        </p:txBody>
      </p:sp>
      <p:sp>
        <p:nvSpPr>
          <p:cNvPr id="3" name="Content Placeholder 2"/>
          <p:cNvSpPr>
            <a:spLocks noGrp="1"/>
          </p:cNvSpPr>
          <p:nvPr>
            <p:ph idx="1"/>
          </p:nvPr>
        </p:nvSpPr>
        <p:spPr/>
        <p:txBody>
          <a:bodyPr/>
          <a:lstStyle/>
          <a:p>
            <a:endParaRPr lang="en-US"/>
          </a:p>
        </p:txBody>
      </p:sp>
      <p:pic>
        <p:nvPicPr>
          <p:cNvPr id="13316" name="Picture 4" descr="https://www.withfriendship.com/images/g/32346/kansasnebraska-act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2012" y="1600200"/>
            <a:ext cx="7848600" cy="5232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17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Kansas-Nebraska Act</a:t>
            </a:r>
            <a:endParaRPr lang="en-US" dirty="0"/>
          </a:p>
        </p:txBody>
      </p:sp>
      <p:sp>
        <p:nvSpPr>
          <p:cNvPr id="3" name="Content Placeholder 2"/>
          <p:cNvSpPr>
            <a:spLocks noGrp="1"/>
          </p:cNvSpPr>
          <p:nvPr>
            <p:ph idx="1"/>
          </p:nvPr>
        </p:nvSpPr>
        <p:spPr>
          <a:xfrm>
            <a:off x="3122612" y="1905000"/>
            <a:ext cx="7543802" cy="4267200"/>
          </a:xfrm>
        </p:spPr>
        <p:txBody>
          <a:bodyPr/>
          <a:lstStyle/>
          <a:p>
            <a:r>
              <a:rPr lang="en-US" dirty="0" smtClean="0"/>
              <a:t>Senator Stephen Douglas of Illinois proposes the Kansas-Nebraska Act to create Nebraska and Kansas Territories</a:t>
            </a:r>
          </a:p>
          <a:p>
            <a:r>
              <a:rPr lang="en-US" dirty="0" smtClean="0"/>
              <a:t>Each territory will be able to decide whether they want to be a free or slave state - </a:t>
            </a:r>
            <a:r>
              <a:rPr lang="en-US" b="1" dirty="0" smtClean="0">
                <a:solidFill>
                  <a:srgbClr val="FFC000"/>
                </a:solidFill>
              </a:rPr>
              <a:t>Popular Sovereignty</a:t>
            </a:r>
          </a:p>
          <a:p>
            <a:r>
              <a:rPr lang="en-US" dirty="0" smtClean="0"/>
              <a:t>This act would replace the Missouri Compromise in deciding free or slave states</a:t>
            </a:r>
          </a:p>
          <a:p>
            <a:r>
              <a:rPr lang="en-US" dirty="0" smtClean="0"/>
              <a:t>People for and against slavery now moved to this area to be able to vote on this issue</a:t>
            </a:r>
            <a:endParaRPr lang="en-US" dirty="0"/>
          </a:p>
        </p:txBody>
      </p:sp>
      <p:pic>
        <p:nvPicPr>
          <p:cNvPr id="14338" name="Picture 2" descr="http://lincoln.lib.niu.edu/gal/chs3036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2787" y="1962149"/>
            <a:ext cx="2409825" cy="3524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5672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Kansas</a:t>
            </a:r>
            <a:endParaRPr lang="en-US" dirty="0"/>
          </a:p>
        </p:txBody>
      </p:sp>
      <p:sp>
        <p:nvSpPr>
          <p:cNvPr id="3" name="Content Placeholder 2"/>
          <p:cNvSpPr>
            <a:spLocks noGrp="1"/>
          </p:cNvSpPr>
          <p:nvPr>
            <p:ph idx="1"/>
          </p:nvPr>
        </p:nvSpPr>
        <p:spPr/>
        <p:txBody>
          <a:bodyPr/>
          <a:lstStyle/>
          <a:p>
            <a:endParaRPr lang="en-US"/>
          </a:p>
        </p:txBody>
      </p:sp>
      <p:pic>
        <p:nvPicPr>
          <p:cNvPr id="15364" name="Picture 4" descr="http://img1.wikia.nocookie.net/__cb20140719160257/disney/images/thumb/0/05/Baymax_Render.png/256px-Baymax_Rende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212" y="1694557"/>
            <a:ext cx="4495800" cy="4934843"/>
          </a:xfrm>
          <a:prstGeom prst="rect">
            <a:avLst/>
          </a:prstGeom>
          <a:noFill/>
          <a:extLst>
            <a:ext uri="{909E8E84-426E-40DD-AFC4-6F175D3DCCD1}">
              <a14:hiddenFill xmlns:a14="http://schemas.microsoft.com/office/drawing/2010/main" xmlns="">
                <a:solidFill>
                  <a:srgbClr val="FFFFFF"/>
                </a:solidFill>
              </a14:hiddenFill>
            </a:ext>
          </a:extLst>
        </p:spPr>
      </p:pic>
      <p:pic>
        <p:nvPicPr>
          <p:cNvPr id="15366" name="Picture 6" descr="http://www.adorableideas.com/clubview/images/KANSASb.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23012" y="3505200"/>
            <a:ext cx="3810000" cy="1838325"/>
          </a:xfrm>
          <a:prstGeom prst="rect">
            <a:avLst/>
          </a:prstGeom>
          <a:noFill/>
          <a:extLst>
            <a:ext uri="{909E8E84-426E-40DD-AFC4-6F175D3DCCD1}">
              <a14:hiddenFill xmlns:a14="http://schemas.microsoft.com/office/drawing/2010/main" xmlns="">
                <a:solidFill>
                  <a:srgbClr val="FFFFFF"/>
                </a:solidFill>
              </a14:hiddenFill>
            </a:ext>
          </a:extLst>
        </p:spPr>
      </p:pic>
      <p:pic>
        <p:nvPicPr>
          <p:cNvPr id="15370" name="Picture 10" descr="https://c1.staticflickr.com/3/2507/3996116640_ff6d7b307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83157" y="3676203"/>
            <a:ext cx="1489710" cy="9715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Callout 3"/>
          <p:cNvSpPr/>
          <p:nvPr/>
        </p:nvSpPr>
        <p:spPr>
          <a:xfrm>
            <a:off x="4418012" y="1167664"/>
            <a:ext cx="3810000" cy="1752600"/>
          </a:xfrm>
          <a:prstGeom prst="wedgeEllipseCallout">
            <a:avLst>
              <a:gd name="adj1" fmla="val -66924"/>
              <a:gd name="adj2" fmla="val 2106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was activated when I heard that you were bleeding.</a:t>
            </a:r>
            <a:endParaRPr lang="en-US" dirty="0"/>
          </a:p>
        </p:txBody>
      </p:sp>
    </p:spTree>
    <p:extLst>
      <p:ext uri="{BB962C8B-B14F-4D97-AF65-F5344CB8AC3E}">
        <p14:creationId xmlns:p14="http://schemas.microsoft.com/office/powerpoint/2010/main" xmlns="" val="14538586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Bleeding Kansas</a:t>
            </a:r>
            <a:endParaRPr lang="en-US" dirty="0"/>
          </a:p>
        </p:txBody>
      </p:sp>
      <p:sp>
        <p:nvSpPr>
          <p:cNvPr id="3" name="Content Placeholder 2"/>
          <p:cNvSpPr>
            <a:spLocks noGrp="1"/>
          </p:cNvSpPr>
          <p:nvPr>
            <p:ph idx="1"/>
          </p:nvPr>
        </p:nvSpPr>
        <p:spPr>
          <a:xfrm>
            <a:off x="1522414" y="1905000"/>
            <a:ext cx="7010398" cy="4267200"/>
          </a:xfrm>
        </p:spPr>
        <p:txBody>
          <a:bodyPr/>
          <a:lstStyle/>
          <a:p>
            <a:r>
              <a:rPr lang="en-US" dirty="0" smtClean="0"/>
              <a:t>John Brown-becomes a strict abolitionist</a:t>
            </a:r>
          </a:p>
          <a:p>
            <a:r>
              <a:rPr lang="en-US" dirty="0" smtClean="0"/>
              <a:t>Starts riots in Kansas-with the help of his sons he lead attacks on pro-slavery members</a:t>
            </a:r>
          </a:p>
          <a:p>
            <a:r>
              <a:rPr lang="en-US" dirty="0" smtClean="0"/>
              <a:t>Believed it to be the will of God</a:t>
            </a:r>
          </a:p>
          <a:p>
            <a:r>
              <a:rPr lang="en-US" dirty="0" smtClean="0"/>
              <a:t>Video</a:t>
            </a:r>
            <a:r>
              <a:rPr lang="en-US" dirty="0"/>
              <a:t>: </a:t>
            </a:r>
            <a:r>
              <a:rPr lang="en-US" dirty="0">
                <a:hlinkClick r:id="rId2"/>
              </a:rPr>
              <a:t>http://</a:t>
            </a:r>
            <a:r>
              <a:rPr lang="en-US" dirty="0" smtClean="0">
                <a:hlinkClick r:id="rId2"/>
              </a:rPr>
              <a:t>www.history.com/topics/john-brown</a:t>
            </a:r>
            <a:r>
              <a:rPr lang="en-US" dirty="0" smtClean="0"/>
              <a:t> </a:t>
            </a:r>
            <a:endParaRPr lang="en-US" dirty="0"/>
          </a:p>
        </p:txBody>
      </p:sp>
      <p:pic>
        <p:nvPicPr>
          <p:cNvPr id="16390" name="Picture 6" descr="http://www.pbs.org/weta/thewest/people/images/brown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69619" y="1905000"/>
            <a:ext cx="3515993"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835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just a Caine on Capitol Hill</a:t>
            </a:r>
            <a:endParaRPr lang="en-US" dirty="0"/>
          </a:p>
        </p:txBody>
      </p:sp>
      <p:sp>
        <p:nvSpPr>
          <p:cNvPr id="3" name="Content Placeholder 2"/>
          <p:cNvSpPr>
            <a:spLocks noGrp="1"/>
          </p:cNvSpPr>
          <p:nvPr>
            <p:ph idx="1"/>
          </p:nvPr>
        </p:nvSpPr>
        <p:spPr/>
        <p:txBody>
          <a:bodyPr/>
          <a:lstStyle/>
          <a:p>
            <a:r>
              <a:rPr lang="en-US" dirty="0" smtClean="0"/>
              <a:t>Violence is not just happening in Kansas…</a:t>
            </a:r>
          </a:p>
          <a:p>
            <a:r>
              <a:rPr lang="en-US" dirty="0" smtClean="0"/>
              <a:t>An attack even happened in Congress</a:t>
            </a:r>
          </a:p>
          <a:p>
            <a:r>
              <a:rPr lang="en-US" dirty="0" smtClean="0"/>
              <a:t>Senator Charles Sumner of Massachusetts is attacked on the floor of the Senate and hit over 30 times with a cane by a slavery supporter</a:t>
            </a:r>
            <a:endParaRPr lang="en-US" dirty="0"/>
          </a:p>
        </p:txBody>
      </p:sp>
      <p:pic>
        <p:nvPicPr>
          <p:cNvPr id="17410" name="Picture 2" descr="https://historymartinez.files.wordpress.com/2010/12/caning-of-sumn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03625" y="3749674"/>
            <a:ext cx="4981575" cy="2981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1091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7: Republican Party</a:t>
            </a:r>
            <a:endParaRPr lang="en-US" dirty="0"/>
          </a:p>
        </p:txBody>
      </p:sp>
      <p:sp>
        <p:nvSpPr>
          <p:cNvPr id="3" name="Content Placeholder 2"/>
          <p:cNvSpPr>
            <a:spLocks noGrp="1"/>
          </p:cNvSpPr>
          <p:nvPr>
            <p:ph idx="1"/>
          </p:nvPr>
        </p:nvSpPr>
        <p:spPr/>
        <p:txBody>
          <a:bodyPr/>
          <a:lstStyle/>
          <a:p>
            <a:r>
              <a:rPr lang="en-US" dirty="0" smtClean="0"/>
              <a:t>This political party was formed in the mid 1850’s, majority supported the end to slavery</a:t>
            </a:r>
          </a:p>
          <a:p>
            <a:pPr marL="0" indent="0">
              <a:buNone/>
            </a:pPr>
            <a:endParaRPr lang="en-US" dirty="0"/>
          </a:p>
          <a:p>
            <a:r>
              <a:rPr lang="en-US" dirty="0" smtClean="0"/>
              <a:t>However…a Democratic James Buchanan-a nominee for president (1856), said his main goal was to maintain the Union (keep the U.S. together)</a:t>
            </a:r>
          </a:p>
          <a:p>
            <a:endParaRPr lang="en-US" dirty="0"/>
          </a:p>
        </p:txBody>
      </p:sp>
      <p:pic>
        <p:nvPicPr>
          <p:cNvPr id="18434" name="Picture 2" descr="http://paulnarang.com/assets/images/RepublicanElephan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0812" y="260604"/>
            <a:ext cx="1600200" cy="1339596"/>
          </a:xfrm>
          <a:prstGeom prst="rect">
            <a:avLst/>
          </a:prstGeom>
          <a:noFill/>
          <a:extLst>
            <a:ext uri="{909E8E84-426E-40DD-AFC4-6F175D3DCCD1}">
              <a14:hiddenFill xmlns:a14="http://schemas.microsoft.com/office/drawing/2010/main" xmlns="">
                <a:solidFill>
                  <a:srgbClr val="FFFFFF"/>
                </a:solidFill>
              </a14:hiddenFill>
            </a:ext>
          </a:extLst>
        </p:spPr>
      </p:pic>
      <p:pic>
        <p:nvPicPr>
          <p:cNvPr id="18436" name="Picture 4" descr="http://www.whitehouse.gov/sites/default/files/first-family/masthead_image/15jp_header_sm.jpg?125087766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56212" y="4191000"/>
            <a:ext cx="4286250" cy="2419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324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image.slidesharecdn.com/causesofthecivilwarpowerpoint-120111175108-phpapp01/95/causes-of-the-civil-war-power-point-33-728.jpg?cb=132632629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78014" y="76200"/>
            <a:ext cx="8864598" cy="6648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60522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How things lie</a:t>
            </a:r>
            <a:endParaRPr lang="en-US" dirty="0"/>
          </a:p>
        </p:txBody>
      </p:sp>
      <p:sp>
        <p:nvSpPr>
          <p:cNvPr id="14" name="Content Placeholder 13"/>
          <p:cNvSpPr>
            <a:spLocks noGrp="1"/>
          </p:cNvSpPr>
          <p:nvPr>
            <p:ph idx="1"/>
          </p:nvPr>
        </p:nvSpPr>
        <p:spPr>
          <a:xfrm>
            <a:off x="1522414" y="1905000"/>
            <a:ext cx="6019798" cy="4267200"/>
          </a:xfrm>
        </p:spPr>
        <p:txBody>
          <a:bodyPr>
            <a:normAutofit/>
          </a:bodyPr>
          <a:lstStyle/>
          <a:p>
            <a:r>
              <a:rPr lang="en-US" sz="4000" dirty="0" smtClean="0"/>
              <a:t>North relies on industry and commerce</a:t>
            </a:r>
          </a:p>
          <a:p>
            <a:endParaRPr lang="en-US" dirty="0" smtClean="0"/>
          </a:p>
          <a:p>
            <a:r>
              <a:rPr lang="en-US" sz="4000" dirty="0" smtClean="0"/>
              <a:t>South relies on plantations and agriculture</a:t>
            </a:r>
          </a:p>
          <a:p>
            <a:pPr marL="0" indent="0">
              <a:buNone/>
            </a:pPr>
            <a:endParaRPr lang="en-US" dirty="0"/>
          </a:p>
        </p:txBody>
      </p:sp>
      <p:pic>
        <p:nvPicPr>
          <p:cNvPr id="2050" name="Picture 2" descr="https://encrypted-tbn2.gstatic.com/images?q=tbn:ANd9GcQJoYZYO-8Rs1agh2Lf7blRxWD5XwoOK6jPoULjfw8zXKwh3lA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4612" y="1905000"/>
            <a:ext cx="2466975" cy="18478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ocialistorganizer.org/wp-content/uploads/BAB46F45-3663-4CB5-9C5A08B73306CAE7_topgraphic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0012" y="4438651"/>
            <a:ext cx="6696075" cy="21145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536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8: Dred Scott Case</a:t>
            </a:r>
            <a:endParaRPr lang="en-US" dirty="0"/>
          </a:p>
        </p:txBody>
      </p:sp>
      <p:sp>
        <p:nvSpPr>
          <p:cNvPr id="3" name="Content Placeholder 2"/>
          <p:cNvSpPr>
            <a:spLocks noGrp="1"/>
          </p:cNvSpPr>
          <p:nvPr>
            <p:ph idx="1"/>
          </p:nvPr>
        </p:nvSpPr>
        <p:spPr>
          <a:xfrm>
            <a:off x="1522414" y="1905000"/>
            <a:ext cx="5562598" cy="4267200"/>
          </a:xfrm>
        </p:spPr>
        <p:txBody>
          <a:bodyPr>
            <a:normAutofit fontScale="92500" lnSpcReduction="10000"/>
          </a:bodyPr>
          <a:lstStyle/>
          <a:p>
            <a:r>
              <a:rPr lang="en-US" dirty="0" smtClean="0"/>
              <a:t>Dred Scott was an African American who had been a slave and moved by his master to a state where slavery was illegal</a:t>
            </a:r>
          </a:p>
          <a:p>
            <a:r>
              <a:rPr lang="en-US" dirty="0" smtClean="0"/>
              <a:t>Scott sued for his freedom, claiming that since he was held as a slave where it was illegal he should be free (1857)</a:t>
            </a:r>
          </a:p>
          <a:p>
            <a:r>
              <a:rPr lang="en-US" dirty="0" smtClean="0"/>
              <a:t>Supreme Court ruled that blacks had no rights and could not be citizens, therefore Scott could not sue for his freedom</a:t>
            </a:r>
          </a:p>
          <a:p>
            <a:pPr lvl="1"/>
            <a:r>
              <a:rPr lang="en-US" dirty="0" smtClean="0"/>
              <a:t>Roger B. Taney-Chief Justice of the Supreme Court ruled in the Dred Scott Case</a:t>
            </a:r>
          </a:p>
          <a:p>
            <a:pPr lvl="1"/>
            <a:r>
              <a:rPr lang="en-US" dirty="0" smtClean="0"/>
              <a:t>He was also a slave owner from Frederick, Maryland</a:t>
            </a:r>
            <a:endParaRPr lang="en-US" dirty="0"/>
          </a:p>
        </p:txBody>
      </p:sp>
      <p:pic>
        <p:nvPicPr>
          <p:cNvPr id="20484" name="Picture 4" descr="http://www.libertynews.com/wp-content/uploads/2013/07/SupremeCour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94612" y="3581400"/>
            <a:ext cx="4103981" cy="2770188"/>
          </a:xfrm>
          <a:prstGeom prst="rect">
            <a:avLst/>
          </a:prstGeom>
          <a:noFill/>
          <a:extLst>
            <a:ext uri="{909E8E84-426E-40DD-AFC4-6F175D3DCCD1}">
              <a14:hiddenFill xmlns:a14="http://schemas.microsoft.com/office/drawing/2010/main" xmlns="">
                <a:solidFill>
                  <a:srgbClr val="FFFFFF"/>
                </a:solidFill>
              </a14:hiddenFill>
            </a:ext>
          </a:extLst>
        </p:spPr>
      </p:pic>
      <p:pic>
        <p:nvPicPr>
          <p:cNvPr id="20482" name="Picture 2" descr="http://www.pbs.org/wnet/supremecourt/antebellum/images/dre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5012" y="1828800"/>
            <a:ext cx="1952625" cy="23336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4635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9: Abraham Lincoln</a:t>
            </a:r>
            <a:endParaRPr lang="en-US" dirty="0"/>
          </a:p>
        </p:txBody>
      </p:sp>
      <p:sp>
        <p:nvSpPr>
          <p:cNvPr id="3" name="Content Placeholder 2"/>
          <p:cNvSpPr>
            <a:spLocks noGrp="1"/>
          </p:cNvSpPr>
          <p:nvPr>
            <p:ph idx="1"/>
          </p:nvPr>
        </p:nvSpPr>
        <p:spPr/>
        <p:txBody>
          <a:bodyPr/>
          <a:lstStyle/>
          <a:p>
            <a:r>
              <a:rPr lang="en-US" dirty="0" smtClean="0"/>
              <a:t>Politics 101: Abe ran for the Illinois senate seat in 1858, was a Republican</a:t>
            </a:r>
          </a:p>
          <a:p>
            <a:pPr lvl="1"/>
            <a:r>
              <a:rPr lang="en-US" dirty="0" smtClean="0"/>
              <a:t>Running against Stephen Douglas, debates against slavery issues</a:t>
            </a:r>
          </a:p>
          <a:p>
            <a:r>
              <a:rPr lang="en-US" dirty="0" smtClean="0"/>
              <a:t>Lincoln loses Senate seat to Douglas but gains national attention because of his debates</a:t>
            </a:r>
          </a:p>
          <a:p>
            <a:r>
              <a:rPr lang="en-US" dirty="0" smtClean="0"/>
              <a:t>To be continued…</a:t>
            </a:r>
            <a:endParaRPr lang="en-US" dirty="0"/>
          </a:p>
        </p:txBody>
      </p:sp>
      <p:pic>
        <p:nvPicPr>
          <p:cNvPr id="21506" name="Picture 2" descr="http://historyproject33.weebly.com/uploads/2/3/8/7/23871355/1068830_ori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3812" y="3733800"/>
            <a:ext cx="6010275"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15220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10: Harper’s Ferry</a:t>
            </a:r>
            <a:endParaRPr lang="en-US" dirty="0"/>
          </a:p>
        </p:txBody>
      </p:sp>
      <p:sp>
        <p:nvSpPr>
          <p:cNvPr id="3" name="Content Placeholder 2"/>
          <p:cNvSpPr>
            <a:spLocks noGrp="1"/>
          </p:cNvSpPr>
          <p:nvPr>
            <p:ph idx="1"/>
          </p:nvPr>
        </p:nvSpPr>
        <p:spPr>
          <a:xfrm>
            <a:off x="1522414" y="1519237"/>
            <a:ext cx="9905998" cy="4267200"/>
          </a:xfrm>
        </p:spPr>
        <p:txBody>
          <a:bodyPr/>
          <a:lstStyle/>
          <a:p>
            <a:r>
              <a:rPr lang="en-US" dirty="0" smtClean="0"/>
              <a:t>Harper’s Ferry-a United States weapon arsenal in Virginia</a:t>
            </a:r>
          </a:p>
          <a:p>
            <a:r>
              <a:rPr lang="en-US" dirty="0" smtClean="0"/>
              <a:t>John Brown-his plan is to capture the weapons arsenal and then start a slave rebellion…problem no slaves join his rebellion</a:t>
            </a:r>
          </a:p>
          <a:p>
            <a:r>
              <a:rPr lang="en-US" dirty="0" smtClean="0"/>
              <a:t>Brown is arrested and charged with treason and murder-sentenced to death by hanging</a:t>
            </a:r>
          </a:p>
          <a:p>
            <a:pPr lvl="1"/>
            <a:r>
              <a:rPr lang="en-US" dirty="0" smtClean="0"/>
              <a:t>North feels Brown is a hero, South is glad he is dead</a:t>
            </a:r>
          </a:p>
          <a:p>
            <a:pPr lvl="1"/>
            <a:r>
              <a:rPr lang="en-US" dirty="0" smtClean="0"/>
              <a:t>His death brings the slavery issue to the boiling point</a:t>
            </a:r>
            <a:endParaRPr lang="en-US" dirty="0"/>
          </a:p>
        </p:txBody>
      </p:sp>
      <p:pic>
        <p:nvPicPr>
          <p:cNvPr id="22530" name="Picture 2" descr="http://www.civilwar.org/150th-anniversary/assets/header-images/john-browns-harpers-ferr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36837" y="4495800"/>
            <a:ext cx="696277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289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9.2: Abe Lincoln (Slaver Hunter)</a:t>
            </a:r>
            <a:endParaRPr lang="en-US" dirty="0"/>
          </a:p>
        </p:txBody>
      </p:sp>
      <p:sp>
        <p:nvSpPr>
          <p:cNvPr id="3" name="Content Placeholder 2"/>
          <p:cNvSpPr>
            <a:spLocks noGrp="1"/>
          </p:cNvSpPr>
          <p:nvPr>
            <p:ph idx="1"/>
          </p:nvPr>
        </p:nvSpPr>
        <p:spPr/>
        <p:txBody>
          <a:bodyPr>
            <a:normAutofit/>
          </a:bodyPr>
          <a:lstStyle/>
          <a:p>
            <a:r>
              <a:rPr lang="en-US" dirty="0" smtClean="0"/>
              <a:t>Presidential Election 1860: Republicans choose Abraham Lincoln as their presidential nominee</a:t>
            </a:r>
          </a:p>
          <a:p>
            <a:r>
              <a:rPr lang="en-US" dirty="0" smtClean="0"/>
              <a:t>Democrats could not agree on how slavery would be explained in their platform</a:t>
            </a:r>
          </a:p>
          <a:p>
            <a:pPr lvl="1"/>
            <a:r>
              <a:rPr lang="en-US" dirty="0" smtClean="0"/>
              <a:t>(Back to Civics) Platform-statements or beliefs usually on behalf of the political party, what they stand for</a:t>
            </a:r>
          </a:p>
          <a:p>
            <a:r>
              <a:rPr lang="en-US" dirty="0" smtClean="0"/>
              <a:t>The Northern and Southern Democrats cannot agree so they have two nominees</a:t>
            </a:r>
          </a:p>
          <a:p>
            <a:pPr lvl="1"/>
            <a:r>
              <a:rPr lang="en-US" dirty="0" smtClean="0"/>
              <a:t>Northern Democrats-support Stephen Douglas</a:t>
            </a:r>
          </a:p>
          <a:p>
            <a:pPr lvl="1"/>
            <a:r>
              <a:rPr lang="en-US" dirty="0" smtClean="0"/>
              <a:t>Southern Democrats-support John Breckinridge</a:t>
            </a:r>
          </a:p>
          <a:p>
            <a:pPr marL="0" indent="0">
              <a:buNone/>
            </a:pPr>
            <a:endParaRPr lang="en-US" dirty="0"/>
          </a:p>
        </p:txBody>
      </p:sp>
    </p:spTree>
    <p:extLst>
      <p:ext uri="{BB962C8B-B14F-4D97-AF65-F5344CB8AC3E}">
        <p14:creationId xmlns:p14="http://schemas.microsoft.com/office/powerpoint/2010/main" xmlns="" val="375626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thumbs.dreamstime.com/z/extra-long-vintage-official-ceremony-american-flag-isolated-white-background-3022546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51812" y="-228600"/>
            <a:ext cx="7412126" cy="10068719"/>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http://thumbs.dreamstime.com/z/extra-long-vintage-official-ceremony-american-flag-isolated-white-background-3022546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7588" y="0"/>
            <a:ext cx="7412126" cy="1006871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3554" name="Picture 2" descr="http://image.slidesharecdn.com/causesofthecivilwarpowerpoint-120111175108-phpapp01/95/causes-of-the-civil-war-power-point-49-728.jpg?cb=132632629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7212" y="0"/>
            <a:ext cx="8686798"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8303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image.slidesharecdn.com/causesofthecivilwarpowerpoint-120111175108-phpapp01/95/causes-of-the-civil-war-power-point-50-728.jpg?cb=132632629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2412" y="0"/>
            <a:ext cx="9076265"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7160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image.slidesharecdn.com/causesofthecivilwarpowerpoint-120111175108-phpapp01/95/causes-of-the-civil-war-power-point-51-728.jpg?cb=132632629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5314" y="152400"/>
            <a:ext cx="8648698" cy="648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820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 Lincoln</a:t>
            </a:r>
            <a:endParaRPr lang="en-US" dirty="0"/>
          </a:p>
        </p:txBody>
      </p:sp>
      <p:sp>
        <p:nvSpPr>
          <p:cNvPr id="3" name="Content Placeholder 2"/>
          <p:cNvSpPr>
            <a:spLocks noGrp="1"/>
          </p:cNvSpPr>
          <p:nvPr>
            <p:ph idx="1"/>
          </p:nvPr>
        </p:nvSpPr>
        <p:spPr/>
        <p:txBody>
          <a:bodyPr/>
          <a:lstStyle/>
          <a:p>
            <a:r>
              <a:rPr lang="en-US" dirty="0" smtClean="0"/>
              <a:t>Lincoln wins many votes in the North and since the North has a larger population he wins the election</a:t>
            </a:r>
          </a:p>
          <a:p>
            <a:r>
              <a:rPr lang="en-US" dirty="0" smtClean="0"/>
              <a:t>South is afraid that Lincoln will now try to abolish slavery in the United States</a:t>
            </a:r>
          </a:p>
          <a:p>
            <a:r>
              <a:rPr lang="en-US" dirty="0" smtClean="0"/>
              <a:t>So….</a:t>
            </a:r>
            <a:endParaRPr lang="en-US" dirty="0"/>
          </a:p>
        </p:txBody>
      </p:sp>
      <p:pic>
        <p:nvPicPr>
          <p:cNvPr id="26626" name="Picture 2" descr="http://www.whitehouse.gov/sites/default/files/first-family/masthead_image/16al_header_sm.jpg?125087786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6162" y="3352800"/>
            <a:ext cx="5276850" cy="29784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118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Secede</a:t>
            </a:r>
            <a:endParaRPr lang="en-US" dirty="0"/>
          </a:p>
        </p:txBody>
      </p:sp>
      <p:sp>
        <p:nvSpPr>
          <p:cNvPr id="3" name="Content Placeholder 2"/>
          <p:cNvSpPr>
            <a:spLocks noGrp="1"/>
          </p:cNvSpPr>
          <p:nvPr>
            <p:ph idx="1"/>
          </p:nvPr>
        </p:nvSpPr>
        <p:spPr>
          <a:xfrm>
            <a:off x="1520824" y="1671642"/>
            <a:ext cx="9144000" cy="4267200"/>
          </a:xfrm>
        </p:spPr>
        <p:txBody>
          <a:bodyPr/>
          <a:lstStyle/>
          <a:p>
            <a:r>
              <a:rPr lang="en-US" dirty="0" smtClean="0"/>
              <a:t>Secede-to withdraw from the Union, split with the country</a:t>
            </a:r>
          </a:p>
          <a:p>
            <a:r>
              <a:rPr lang="en-US" dirty="0" smtClean="0"/>
              <a:t>South Carolina becomes the first to secede on December 20, 1860</a:t>
            </a:r>
          </a:p>
          <a:p>
            <a:r>
              <a:rPr lang="en-US" dirty="0" smtClean="0"/>
              <a:t>In the next 6 weeks more states secede: Mississippi, Florida, Alabama, Georgia, Louisiana, and Texas</a:t>
            </a:r>
            <a:endParaRPr lang="en-US" dirty="0"/>
          </a:p>
        </p:txBody>
      </p:sp>
      <p:pic>
        <p:nvPicPr>
          <p:cNvPr id="27650" name="Picture 2" descr="http://www.tulane.edu/~sumter/images/TexasSecede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4032" y="3200400"/>
            <a:ext cx="3976255"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http://marketscheming.com/wp-content/uploads/2014/03/John-C-Calhoun-37250-4-40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0455" y="3581400"/>
            <a:ext cx="2976557" cy="29765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Callout 3"/>
          <p:cNvSpPr/>
          <p:nvPr/>
        </p:nvSpPr>
        <p:spPr>
          <a:xfrm>
            <a:off x="3732212" y="3581400"/>
            <a:ext cx="2957947" cy="1447800"/>
          </a:xfrm>
          <a:prstGeom prst="wedgeEllipseCallout">
            <a:avLst>
              <a:gd name="adj1" fmla="val -70208"/>
              <a:gd name="adj2" fmla="val 45833"/>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Told you, I’m too sexy for this Union</a:t>
            </a:r>
            <a:endParaRPr lang="en-US" dirty="0"/>
          </a:p>
        </p:txBody>
      </p:sp>
    </p:spTree>
    <p:extLst>
      <p:ext uri="{BB962C8B-B14F-4D97-AF65-F5344CB8AC3E}">
        <p14:creationId xmlns:p14="http://schemas.microsoft.com/office/powerpoint/2010/main" xmlns="" val="3583415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Confederate States of America</a:t>
            </a:r>
            <a:endParaRPr lang="en-US" dirty="0"/>
          </a:p>
        </p:txBody>
      </p:sp>
      <p:sp>
        <p:nvSpPr>
          <p:cNvPr id="3" name="Content Placeholder 2"/>
          <p:cNvSpPr>
            <a:spLocks noGrp="1"/>
          </p:cNvSpPr>
          <p:nvPr>
            <p:ph idx="1"/>
          </p:nvPr>
        </p:nvSpPr>
        <p:spPr>
          <a:xfrm>
            <a:off x="1522414" y="1600200"/>
            <a:ext cx="9144000" cy="4267200"/>
          </a:xfrm>
        </p:spPr>
        <p:txBody>
          <a:bodyPr/>
          <a:lstStyle/>
          <a:p>
            <a:r>
              <a:rPr lang="en-US" dirty="0" smtClean="0"/>
              <a:t>These states form what is now their own country…the Confederate States of America</a:t>
            </a:r>
          </a:p>
          <a:p>
            <a:r>
              <a:rPr lang="en-US" dirty="0" smtClean="0"/>
              <a:t>Jefferson Davis is elected president of the Confederate States of America</a:t>
            </a:r>
          </a:p>
          <a:p>
            <a:r>
              <a:rPr lang="en-US" dirty="0" smtClean="0"/>
              <a:t>Northerners felt that secession was unconstitutional and the South did NOT have the right to leave</a:t>
            </a:r>
            <a:endParaRPr lang="en-US" dirty="0"/>
          </a:p>
        </p:txBody>
      </p:sp>
      <p:pic>
        <p:nvPicPr>
          <p:cNvPr id="28676" name="Picture 4" descr="http://www.clker.com/cliparts/f/7/a/a/136746511815401530339815197-rebel-flag-hi.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67598" y="4038600"/>
            <a:ext cx="4189414" cy="2360037"/>
          </a:xfrm>
          <a:prstGeom prst="rect">
            <a:avLst/>
          </a:prstGeom>
          <a:noFill/>
          <a:extLst>
            <a:ext uri="{909E8E84-426E-40DD-AFC4-6F175D3DCCD1}">
              <a14:hiddenFill xmlns:a14="http://schemas.microsoft.com/office/drawing/2010/main" xmlns="">
                <a:solidFill>
                  <a:srgbClr val="FFFFFF"/>
                </a:solidFill>
              </a14:hiddenFill>
            </a:ext>
          </a:extLst>
        </p:spPr>
      </p:pic>
      <p:pic>
        <p:nvPicPr>
          <p:cNvPr id="28678" name="Picture 6" descr="http://a2.files.biography.com/image/upload/c_fill,dpr_1.0,g_face,h_300,q_80,w_300/MTE4MDAzNDEwNDk1NDQwMzk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2012" y="4191000"/>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Callout 4"/>
          <p:cNvSpPr/>
          <p:nvPr/>
        </p:nvSpPr>
        <p:spPr>
          <a:xfrm>
            <a:off x="4265612" y="4114800"/>
            <a:ext cx="3048000" cy="1524000"/>
          </a:xfrm>
          <a:prstGeom prst="wedgeEllipseCallout">
            <a:avLst>
              <a:gd name="adj1" fmla="val -63333"/>
              <a:gd name="adj2" fmla="val 40833"/>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 think that I look like Abe Lincoln</a:t>
            </a:r>
            <a:r>
              <a:rPr lang="en-US" smtClean="0"/>
              <a:t>, we </a:t>
            </a:r>
            <a:r>
              <a:rPr lang="en-US" dirty="0" smtClean="0"/>
              <a:t>could be Bros</a:t>
            </a:r>
            <a:endParaRPr lang="en-US" dirty="0"/>
          </a:p>
        </p:txBody>
      </p:sp>
    </p:spTree>
    <p:extLst>
      <p:ext uri="{BB962C8B-B14F-4D97-AF65-F5344CB8AC3E}">
        <p14:creationId xmlns:p14="http://schemas.microsoft.com/office/powerpoint/2010/main" xmlns="" val="669269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altLang="en-US" b="1" dirty="0" smtClean="0">
                <a:latin typeface="Arial" panose="020B0604020202020204" pitchFamily="34" charset="0"/>
              </a:rPr>
              <a:t> Reason 1: Sectionalism</a:t>
            </a:r>
            <a:endParaRPr lang="en-US" altLang="en-US" dirty="0" smtClean="0"/>
          </a:p>
        </p:txBody>
      </p:sp>
      <p:sp>
        <p:nvSpPr>
          <p:cNvPr id="3" name="Content Placeholder 2"/>
          <p:cNvSpPr>
            <a:spLocks noGrp="1"/>
          </p:cNvSpPr>
          <p:nvPr>
            <p:ph sz="half" idx="1"/>
          </p:nvPr>
        </p:nvSpPr>
        <p:spPr>
          <a:xfrm>
            <a:off x="1979612" y="1219201"/>
            <a:ext cx="4038600" cy="4906963"/>
          </a:xfrm>
        </p:spPr>
        <p:txBody>
          <a:bodyPr rtlCol="0">
            <a:normAutofit/>
          </a:bodyPr>
          <a:lstStyle/>
          <a:p>
            <a:pPr>
              <a:buNone/>
              <a:defRPr/>
            </a:pPr>
            <a:endParaRPr lang="en-US" b="1" dirty="0" smtClean="0">
              <a:solidFill>
                <a:schemeClr val="tx2"/>
              </a:solidFill>
              <a:effectLst>
                <a:outerShdw blurRad="38100" dist="38100" dir="2700000" algn="tl">
                  <a:srgbClr val="FFFFFF"/>
                </a:outerShdw>
              </a:effectLst>
              <a:latin typeface="Arial" charset="0"/>
            </a:endParaRPr>
          </a:p>
          <a:p>
            <a:pPr>
              <a:defRPr/>
            </a:pPr>
            <a:endParaRPr lang="en-US" dirty="0"/>
          </a:p>
        </p:txBody>
      </p:sp>
      <p:sp>
        <p:nvSpPr>
          <p:cNvPr id="4" name="Content Placeholder 3"/>
          <p:cNvSpPr>
            <a:spLocks noGrp="1"/>
          </p:cNvSpPr>
          <p:nvPr>
            <p:ph sz="half" idx="2"/>
          </p:nvPr>
        </p:nvSpPr>
        <p:spPr/>
        <p:txBody>
          <a:bodyPr rtlCol="0">
            <a:normAutofit/>
          </a:bodyPr>
          <a:lstStyle/>
          <a:p>
            <a:pPr>
              <a:defRPr/>
            </a:pPr>
            <a:r>
              <a:rPr lang="en-US" sz="2800" i="1" u="sng" dirty="0" smtClean="0"/>
              <a:t>Sectionalism</a:t>
            </a:r>
            <a:r>
              <a:rPr lang="en-US" sz="2800" dirty="0" smtClean="0"/>
              <a:t> – the excessive devotion to local interests and customs to a region of a nation.</a:t>
            </a:r>
            <a:r>
              <a:rPr lang="en-US" sz="2800" dirty="0" smtClean="0">
                <a:latin typeface="Arial" charset="0"/>
              </a:rPr>
              <a:t> </a:t>
            </a:r>
          </a:p>
          <a:p>
            <a:pPr>
              <a:defRPr/>
            </a:pPr>
            <a:r>
              <a:rPr lang="en-US" sz="2800" dirty="0" smtClean="0">
                <a:latin typeface="Arial" charset="0"/>
              </a:rPr>
              <a:t>The intense feelings of sectionalism further divided the country into two separate sections- North and South.</a:t>
            </a:r>
          </a:p>
          <a:p>
            <a:pPr>
              <a:defRPr/>
            </a:pPr>
            <a:endParaRPr lang="en-US" dirty="0" smtClean="0"/>
          </a:p>
          <a:p>
            <a:pPr>
              <a:defRPr/>
            </a:pPr>
            <a:endParaRPr lang="en-US" dirty="0"/>
          </a:p>
        </p:txBody>
      </p:sp>
      <p:graphicFrame>
        <p:nvGraphicFramePr>
          <p:cNvPr id="1026" name="Object 2"/>
          <p:cNvGraphicFramePr>
            <a:graphicFrameLocks noChangeAspect="1"/>
          </p:cNvGraphicFramePr>
          <p:nvPr/>
        </p:nvGraphicFramePr>
        <p:xfrm>
          <a:off x="3198812" y="2514601"/>
          <a:ext cx="2401888" cy="1503363"/>
        </p:xfrm>
        <a:graphic>
          <a:graphicData uri="http://schemas.openxmlformats.org/presentationml/2006/ole">
            <p:oleObj spid="_x0000_s3086" name="Clip" r:id="rId3" imgW="5320440" imgH="3312720" progId="">
              <p:embed/>
            </p:oleObj>
          </a:graphicData>
        </a:graphic>
      </p:graphicFrame>
      <p:graphicFrame>
        <p:nvGraphicFramePr>
          <p:cNvPr id="1027" name="Object 3"/>
          <p:cNvGraphicFramePr>
            <a:graphicFrameLocks noChangeAspect="1"/>
          </p:cNvGraphicFramePr>
          <p:nvPr/>
        </p:nvGraphicFramePr>
        <p:xfrm>
          <a:off x="2589212" y="4419600"/>
          <a:ext cx="3086100" cy="1239838"/>
        </p:xfrm>
        <a:graphic>
          <a:graphicData uri="http://schemas.openxmlformats.org/presentationml/2006/ole">
            <p:oleObj spid="_x0000_s3087" name="Clip" r:id="rId4" imgW="4610100" imgH="1852613" progId="">
              <p:embed/>
            </p:oleObj>
          </a:graphicData>
        </a:graphic>
      </p:graphicFrame>
      <p:sp>
        <p:nvSpPr>
          <p:cNvPr id="1031" name="Line 1032"/>
          <p:cNvSpPr>
            <a:spLocks noChangeShapeType="1"/>
          </p:cNvSpPr>
          <p:nvPr/>
        </p:nvSpPr>
        <p:spPr bwMode="auto">
          <a:xfrm>
            <a:off x="1827212" y="4114800"/>
            <a:ext cx="40386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1034"/>
          <p:cNvSpPr>
            <a:spLocks noChangeArrowheads="1"/>
          </p:cNvSpPr>
          <p:nvPr/>
        </p:nvSpPr>
        <p:spPr bwMode="auto">
          <a:xfrm>
            <a:off x="1522412" y="2667000"/>
            <a:ext cx="1828800" cy="914400"/>
          </a:xfrm>
          <a:prstGeom prst="rect">
            <a:avLst/>
          </a:prstGeom>
          <a:noFill/>
          <a:ln w="9525">
            <a:noFill/>
            <a:miter lim="800000"/>
            <a:headEnd/>
            <a:tailEnd/>
          </a:ln>
          <a:effectLst/>
        </p:spPr>
        <p:txBody>
          <a:bodyPr anchor="ctr"/>
          <a:lstStyle/>
          <a:p>
            <a:pPr algn="ctr">
              <a:defRPr/>
            </a:pPr>
            <a:r>
              <a:rPr lang="en-US" sz="2800" b="1" dirty="0">
                <a:solidFill>
                  <a:srgbClr val="FFCC00"/>
                </a:solidFill>
                <a:effectLst>
                  <a:outerShdw blurRad="38100" dist="38100" dir="2700000" algn="tl">
                    <a:srgbClr val="000000"/>
                  </a:outerShdw>
                </a:effectLst>
                <a:latin typeface="Arial" charset="0"/>
              </a:rPr>
              <a:t>North</a:t>
            </a:r>
            <a:endParaRPr lang="en-US" sz="4000" b="1" dirty="0">
              <a:solidFill>
                <a:schemeClr val="tx2"/>
              </a:solidFill>
              <a:effectLst>
                <a:outerShdw blurRad="38100" dist="38100" dir="2700000" algn="tl">
                  <a:srgbClr val="FFFFFF"/>
                </a:outerShdw>
              </a:effectLst>
              <a:latin typeface="Arial" charset="0"/>
            </a:endParaRPr>
          </a:p>
        </p:txBody>
      </p:sp>
      <p:sp>
        <p:nvSpPr>
          <p:cNvPr id="9" name="Rectangle 1035"/>
          <p:cNvSpPr>
            <a:spLocks noChangeArrowheads="1"/>
          </p:cNvSpPr>
          <p:nvPr/>
        </p:nvSpPr>
        <p:spPr bwMode="auto">
          <a:xfrm>
            <a:off x="1751012" y="5562600"/>
            <a:ext cx="1524000" cy="914400"/>
          </a:xfrm>
          <a:prstGeom prst="rect">
            <a:avLst/>
          </a:prstGeom>
          <a:noFill/>
          <a:ln w="9525">
            <a:noFill/>
            <a:miter lim="800000"/>
            <a:headEnd/>
            <a:tailEnd/>
          </a:ln>
          <a:effectLst/>
        </p:spPr>
        <p:txBody>
          <a:bodyPr anchor="ctr"/>
          <a:lstStyle/>
          <a:p>
            <a:pPr algn="ctr">
              <a:defRPr/>
            </a:pPr>
            <a:r>
              <a:rPr lang="en-US" sz="2800" b="1" dirty="0">
                <a:solidFill>
                  <a:srgbClr val="FFCC00"/>
                </a:solidFill>
                <a:effectLst>
                  <a:outerShdw blurRad="38100" dist="38100" dir="2700000" algn="tl">
                    <a:srgbClr val="000000"/>
                  </a:outerShdw>
                </a:effectLst>
                <a:latin typeface="Arial" charset="0"/>
              </a:rPr>
              <a:t>South</a:t>
            </a:r>
            <a:endParaRPr lang="en-US" sz="4000" b="1" dirty="0">
              <a:solidFill>
                <a:schemeClr val="tx2"/>
              </a:solidFill>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xmlns="" val="4236940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p:txBody>
          <a:bodyPr/>
          <a:lstStyle/>
          <a:p>
            <a:r>
              <a:rPr lang="en-US" dirty="0" smtClean="0"/>
              <a:t>Lincoln becomes the 16</a:t>
            </a:r>
            <a:r>
              <a:rPr lang="en-US" baseline="30000" dirty="0" smtClean="0"/>
              <a:t>th</a:t>
            </a:r>
            <a:r>
              <a:rPr lang="en-US" dirty="0" smtClean="0"/>
              <a:t> president in March of 1861</a:t>
            </a:r>
          </a:p>
          <a:p>
            <a:r>
              <a:rPr lang="en-US" dirty="0" smtClean="0"/>
              <a:t>Lincoln tells the South in his Inaugural Address that he will not interfere with slavery where it already exists, and will not attack the South, but will protect and defend the US government if attacked</a:t>
            </a:r>
            <a:endParaRPr lang="en-US" dirty="0"/>
          </a:p>
        </p:txBody>
      </p:sp>
      <p:pic>
        <p:nvPicPr>
          <p:cNvPr id="29698" name="Picture 2" descr="http://cdn.history.com/sites/2/2013/11/Abraham_Lincoln_Hero_Chair-H.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1024" y="3544362"/>
            <a:ext cx="8739188" cy="28564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val Callout 3"/>
          <p:cNvSpPr/>
          <p:nvPr/>
        </p:nvSpPr>
        <p:spPr>
          <a:xfrm>
            <a:off x="2589212" y="3733800"/>
            <a:ext cx="2971800" cy="1447800"/>
          </a:xfrm>
          <a:prstGeom prst="wedgeEllipseCallout">
            <a:avLst>
              <a:gd name="adj1" fmla="val 71297"/>
              <a:gd name="adj2" fmla="val 17402"/>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Hey South, Come at me Bro.</a:t>
            </a:r>
            <a:endParaRPr lang="en-US" dirty="0"/>
          </a:p>
        </p:txBody>
      </p:sp>
    </p:spTree>
    <p:extLst>
      <p:ext uri="{BB962C8B-B14F-4D97-AF65-F5344CB8AC3E}">
        <p14:creationId xmlns:p14="http://schemas.microsoft.com/office/powerpoint/2010/main" xmlns="" val="4154311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2" y="990601"/>
            <a:ext cx="4038600" cy="761999"/>
          </a:xfrm>
        </p:spPr>
        <p:txBody>
          <a:bodyPr rtlCol="0">
            <a:normAutofit/>
          </a:bodyPr>
          <a:lstStyle/>
          <a:p>
            <a:pPr marL="0" indent="0">
              <a:buNone/>
              <a:defRPr/>
            </a:pPr>
            <a:r>
              <a:rPr lang="en-US" sz="3200" b="1" dirty="0" smtClean="0">
                <a:solidFill>
                  <a:schemeClr val="tx2"/>
                </a:solidFill>
                <a:effectLst>
                  <a:outerShdw blurRad="38100" dist="38100" dir="2700000" algn="tl">
                    <a:srgbClr val="FFFFFF"/>
                  </a:outerShdw>
                </a:effectLst>
                <a:latin typeface="Arial" charset="0"/>
              </a:rPr>
              <a:t> </a:t>
            </a:r>
            <a:r>
              <a:rPr lang="en-US" sz="3200" b="1" dirty="0" smtClean="0">
                <a:latin typeface="Arial" charset="0"/>
              </a:rPr>
              <a:t>Sectionalism</a:t>
            </a:r>
          </a:p>
          <a:p>
            <a:pPr>
              <a:defRPr/>
            </a:pPr>
            <a:endParaRPr lang="en-US" dirty="0"/>
          </a:p>
        </p:txBody>
      </p:sp>
      <p:sp>
        <p:nvSpPr>
          <p:cNvPr id="4" name="Content Placeholder 3"/>
          <p:cNvSpPr>
            <a:spLocks noGrp="1"/>
          </p:cNvSpPr>
          <p:nvPr>
            <p:ph sz="half" idx="2"/>
          </p:nvPr>
        </p:nvSpPr>
        <p:spPr>
          <a:xfrm>
            <a:off x="6778625" y="1828800"/>
            <a:ext cx="4038600" cy="4525963"/>
          </a:xfrm>
        </p:spPr>
        <p:txBody>
          <a:bodyPr/>
          <a:lstStyle/>
          <a:p>
            <a:r>
              <a:rPr lang="en-US" altLang="en-US" sz="3200" dirty="0" smtClean="0">
                <a:latin typeface="Arial" panose="020B0604020202020204" pitchFamily="34" charset="0"/>
              </a:rPr>
              <a:t>Prior to the Civil War, the United States was not really united.</a:t>
            </a:r>
          </a:p>
          <a:p>
            <a:r>
              <a:rPr lang="en-US" altLang="en-US" sz="3200" dirty="0" smtClean="0">
                <a:latin typeface="Arial" panose="020B0604020202020204" pitchFamily="34" charset="0"/>
              </a:rPr>
              <a:t>Our country was more like two separate countries sharing the same land.</a:t>
            </a:r>
          </a:p>
          <a:p>
            <a:endParaRPr lang="en-US" altLang="en-US" dirty="0" smtClean="0"/>
          </a:p>
        </p:txBody>
      </p:sp>
      <p:graphicFrame>
        <p:nvGraphicFramePr>
          <p:cNvPr id="6" name="Object 2"/>
          <p:cNvGraphicFramePr>
            <a:graphicFrameLocks noChangeAspect="1"/>
          </p:cNvGraphicFramePr>
          <p:nvPr/>
        </p:nvGraphicFramePr>
        <p:xfrm>
          <a:off x="1827212" y="3440113"/>
          <a:ext cx="3657600" cy="2355850"/>
        </p:xfrm>
        <a:graphic>
          <a:graphicData uri="http://schemas.openxmlformats.org/presentationml/2006/ole">
            <p:oleObj spid="_x0000_s4103" name="Clip" r:id="rId3" imgW="1908000" imgH="1224000" progId="">
              <p:embed/>
            </p:oleObj>
          </a:graphicData>
        </a:graphic>
      </p:graphicFrame>
      <p:sp>
        <p:nvSpPr>
          <p:cNvPr id="7" name="Line 1029"/>
          <p:cNvSpPr>
            <a:spLocks noChangeShapeType="1"/>
          </p:cNvSpPr>
          <p:nvPr/>
        </p:nvSpPr>
        <p:spPr bwMode="auto">
          <a:xfrm flipH="1">
            <a:off x="1903412" y="4343400"/>
            <a:ext cx="3265488"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Rectangle 1030"/>
          <p:cNvSpPr>
            <a:spLocks noChangeArrowheads="1"/>
          </p:cNvSpPr>
          <p:nvPr/>
        </p:nvSpPr>
        <p:spPr bwMode="auto">
          <a:xfrm>
            <a:off x="2741613" y="3530600"/>
            <a:ext cx="1566863" cy="736600"/>
          </a:xfrm>
          <a:prstGeom prst="rect">
            <a:avLst/>
          </a:prstGeom>
          <a:noFill/>
          <a:ln w="9525">
            <a:noFill/>
            <a:miter lim="800000"/>
            <a:headEnd/>
            <a:tailEnd/>
          </a:ln>
          <a:effectLst/>
        </p:spPr>
        <p:txBody>
          <a:bodyPr anchor="ctr"/>
          <a:lstStyle/>
          <a:p>
            <a:pPr algn="ctr">
              <a:defRPr/>
            </a:pPr>
            <a:r>
              <a:rPr lang="en-US" sz="2800" b="1">
                <a:solidFill>
                  <a:srgbClr val="FFCC00"/>
                </a:solidFill>
                <a:effectLst>
                  <a:outerShdw blurRad="38100" dist="38100" dir="2700000" algn="tl">
                    <a:srgbClr val="000000"/>
                  </a:outerShdw>
                </a:effectLst>
                <a:latin typeface="Arial" charset="0"/>
              </a:rPr>
              <a:t>North</a:t>
            </a:r>
            <a:endParaRPr lang="en-US" sz="4000" b="1">
              <a:solidFill>
                <a:schemeClr val="tx2"/>
              </a:solidFill>
              <a:effectLst>
                <a:outerShdw blurRad="38100" dist="38100" dir="2700000" algn="tl">
                  <a:srgbClr val="FFFFFF"/>
                </a:outerShdw>
              </a:effectLst>
              <a:latin typeface="Arial" charset="0"/>
            </a:endParaRPr>
          </a:p>
        </p:txBody>
      </p:sp>
      <p:sp>
        <p:nvSpPr>
          <p:cNvPr id="9" name="Rectangle 1031"/>
          <p:cNvSpPr>
            <a:spLocks noChangeArrowheads="1"/>
          </p:cNvSpPr>
          <p:nvPr/>
        </p:nvSpPr>
        <p:spPr bwMode="auto">
          <a:xfrm>
            <a:off x="2894013" y="4445000"/>
            <a:ext cx="1306513" cy="736600"/>
          </a:xfrm>
          <a:prstGeom prst="rect">
            <a:avLst/>
          </a:prstGeom>
          <a:noFill/>
          <a:ln w="9525">
            <a:noFill/>
            <a:miter lim="800000"/>
            <a:headEnd/>
            <a:tailEnd/>
          </a:ln>
          <a:effectLst/>
        </p:spPr>
        <p:txBody>
          <a:bodyPr anchor="ctr"/>
          <a:lstStyle/>
          <a:p>
            <a:pPr algn="ctr">
              <a:defRPr/>
            </a:pPr>
            <a:r>
              <a:rPr lang="en-US" sz="2800" b="1">
                <a:solidFill>
                  <a:srgbClr val="FFCC00"/>
                </a:solidFill>
                <a:effectLst>
                  <a:outerShdw blurRad="38100" dist="38100" dir="2700000" algn="tl">
                    <a:srgbClr val="000000"/>
                  </a:outerShdw>
                </a:effectLst>
                <a:latin typeface="Arial" charset="0"/>
              </a:rPr>
              <a:t>South</a:t>
            </a:r>
            <a:endParaRPr lang="en-US" sz="4000" b="1">
              <a:solidFill>
                <a:schemeClr val="tx2"/>
              </a:solidFill>
              <a:effectLst>
                <a:outerShdw blurRad="38100" dist="38100" dir="2700000" algn="tl">
                  <a:srgbClr val="FFFFFF"/>
                </a:outerShdw>
              </a:effectLst>
              <a:latin typeface="Arial" charset="0"/>
            </a:endParaRPr>
          </a:p>
        </p:txBody>
      </p:sp>
    </p:spTree>
    <p:extLst>
      <p:ext uri="{BB962C8B-B14F-4D97-AF65-F5344CB8AC3E}">
        <p14:creationId xmlns:p14="http://schemas.microsoft.com/office/powerpoint/2010/main" xmlns="" val="3318609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ox(in)">
                                      <p:cBhvr>
                                        <p:cTn id="31" dur="500"/>
                                        <p:tgtEl>
                                          <p:spTgt spid="4">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box(in)">
                                      <p:cBhvr>
                                        <p:cTn id="3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3412" y="838201"/>
            <a:ext cx="4038600" cy="609599"/>
          </a:xfrm>
        </p:spPr>
        <p:txBody>
          <a:bodyPr rtlCol="0">
            <a:normAutofit/>
          </a:bodyPr>
          <a:lstStyle/>
          <a:p>
            <a:pPr marL="0" indent="0">
              <a:buNone/>
              <a:defRPr/>
            </a:pPr>
            <a:r>
              <a:rPr lang="en-US" sz="3200" b="1" dirty="0" smtClean="0">
                <a:latin typeface="Arial" charset="0"/>
              </a:rPr>
              <a:t>Sectionalism</a:t>
            </a:r>
          </a:p>
          <a:p>
            <a:pPr>
              <a:defRPr/>
            </a:pPr>
            <a:endParaRPr lang="en-US" dirty="0"/>
          </a:p>
        </p:txBody>
      </p:sp>
      <p:sp>
        <p:nvSpPr>
          <p:cNvPr id="4" name="Content Placeholder 3"/>
          <p:cNvSpPr>
            <a:spLocks noGrp="1"/>
          </p:cNvSpPr>
          <p:nvPr>
            <p:ph sz="half" idx="2"/>
          </p:nvPr>
        </p:nvSpPr>
        <p:spPr>
          <a:xfrm>
            <a:off x="6856412" y="1752600"/>
            <a:ext cx="4038600" cy="4525963"/>
          </a:xfrm>
        </p:spPr>
        <p:txBody>
          <a:bodyPr/>
          <a:lstStyle/>
          <a:p>
            <a:r>
              <a:rPr lang="en-US" altLang="en-US" sz="3200" dirty="0" smtClean="0">
                <a:latin typeface="Arial" panose="020B0604020202020204" pitchFamily="34" charset="0"/>
              </a:rPr>
              <a:t>The North had industry, large cities, a diverse population, and favored the  politics of the Republican party which supported the abolition of slavery.</a:t>
            </a:r>
          </a:p>
          <a:p>
            <a:endParaRPr lang="en-US" altLang="en-US" dirty="0" smtClean="0"/>
          </a:p>
        </p:txBody>
      </p:sp>
      <p:graphicFrame>
        <p:nvGraphicFramePr>
          <p:cNvPr id="3074" name="Object 2"/>
          <p:cNvGraphicFramePr>
            <a:graphicFrameLocks noChangeAspect="1"/>
          </p:cNvGraphicFramePr>
          <p:nvPr>
            <p:extLst>
              <p:ext uri="{D42A27DB-BD31-4B8C-83A1-F6EECF244321}">
                <p14:modId xmlns:p14="http://schemas.microsoft.com/office/powerpoint/2010/main" xmlns="" val="214677515"/>
              </p:ext>
            </p:extLst>
          </p:nvPr>
        </p:nvGraphicFramePr>
        <p:xfrm>
          <a:off x="1903412" y="2057400"/>
          <a:ext cx="2325688" cy="1454150"/>
        </p:xfrm>
        <a:graphic>
          <a:graphicData uri="http://schemas.openxmlformats.org/presentationml/2006/ole">
            <p:oleObj spid="_x0000_s5134" name="Clip" r:id="rId3" imgW="5320440" imgH="3312720" progId="">
              <p:embed/>
            </p:oleObj>
          </a:graphicData>
        </a:graphic>
      </p:graphicFrame>
      <p:graphicFrame>
        <p:nvGraphicFramePr>
          <p:cNvPr id="3075" name="Object 3"/>
          <p:cNvGraphicFramePr>
            <a:graphicFrameLocks noChangeAspect="1"/>
          </p:cNvGraphicFramePr>
          <p:nvPr/>
        </p:nvGraphicFramePr>
        <p:xfrm>
          <a:off x="3616326" y="4343400"/>
          <a:ext cx="1925637" cy="2133600"/>
        </p:xfrm>
        <a:graphic>
          <a:graphicData uri="http://schemas.openxmlformats.org/presentationml/2006/ole">
            <p:oleObj spid="_x0000_s5135" name="Clip" r:id="rId4" imgW="3560763" imgH="3946525" progId="">
              <p:embed/>
            </p:oleObj>
          </a:graphicData>
        </a:graphic>
      </p:graphicFrame>
      <p:graphicFrame>
        <p:nvGraphicFramePr>
          <p:cNvPr id="3076" name="Object 4"/>
          <p:cNvGraphicFramePr>
            <a:graphicFrameLocks noChangeAspect="1"/>
          </p:cNvGraphicFramePr>
          <p:nvPr>
            <p:extLst>
              <p:ext uri="{D42A27DB-BD31-4B8C-83A1-F6EECF244321}">
                <p14:modId xmlns:p14="http://schemas.microsoft.com/office/powerpoint/2010/main" xmlns="" val="829806221"/>
              </p:ext>
            </p:extLst>
          </p:nvPr>
        </p:nvGraphicFramePr>
        <p:xfrm>
          <a:off x="4265613" y="4572000"/>
          <a:ext cx="1484313" cy="1828800"/>
        </p:xfrm>
        <a:graphic>
          <a:graphicData uri="http://schemas.openxmlformats.org/presentationml/2006/ole">
            <p:oleObj spid="_x0000_s5136" name="Clip" r:id="rId5" imgW="1576426" imgH="1942186" progId="">
              <p:embed/>
            </p:oleObj>
          </a:graphicData>
        </a:graphic>
      </p:graphicFrame>
    </p:spTree>
    <p:extLst>
      <p:ext uri="{BB962C8B-B14F-4D97-AF65-F5344CB8AC3E}">
        <p14:creationId xmlns:p14="http://schemas.microsoft.com/office/powerpoint/2010/main" xmlns="" val="11748327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5812" y="609601"/>
            <a:ext cx="4038600" cy="685799"/>
          </a:xfrm>
        </p:spPr>
        <p:txBody>
          <a:bodyPr rtlCol="0">
            <a:normAutofit/>
          </a:bodyPr>
          <a:lstStyle/>
          <a:p>
            <a:pPr marL="0" indent="0">
              <a:buNone/>
              <a:defRPr/>
            </a:pPr>
            <a:r>
              <a:rPr lang="en-US" sz="3200" b="1" dirty="0" smtClean="0">
                <a:latin typeface="Arial" charset="0"/>
              </a:rPr>
              <a:t>Sectionalism</a:t>
            </a:r>
          </a:p>
          <a:p>
            <a:pPr>
              <a:defRPr/>
            </a:pPr>
            <a:endParaRPr lang="en-US" dirty="0"/>
          </a:p>
        </p:txBody>
      </p:sp>
      <p:sp>
        <p:nvSpPr>
          <p:cNvPr id="4" name="Content Placeholder 3"/>
          <p:cNvSpPr>
            <a:spLocks noGrp="1"/>
          </p:cNvSpPr>
          <p:nvPr>
            <p:ph sz="half" idx="2"/>
          </p:nvPr>
        </p:nvSpPr>
        <p:spPr>
          <a:xfrm>
            <a:off x="7008812" y="1904206"/>
            <a:ext cx="4038600" cy="4525963"/>
          </a:xfrm>
        </p:spPr>
        <p:txBody>
          <a:bodyPr rtlCol="0">
            <a:noAutofit/>
          </a:bodyPr>
          <a:lstStyle/>
          <a:p>
            <a:pPr>
              <a:defRPr/>
            </a:pPr>
            <a:r>
              <a:rPr lang="en-US" sz="2800" dirty="0" smtClean="0">
                <a:latin typeface="Arial" charset="0"/>
              </a:rPr>
              <a:t>Southerners were especially loyal to their section.  They thought of themselves...</a:t>
            </a:r>
          </a:p>
          <a:p>
            <a:pPr lvl="1">
              <a:defRPr/>
            </a:pPr>
            <a:r>
              <a:rPr lang="en-US" sz="2800" dirty="0" smtClean="0">
                <a:latin typeface="Arial" charset="0"/>
              </a:rPr>
              <a:t>as citizens of their own state first,</a:t>
            </a:r>
          </a:p>
          <a:p>
            <a:pPr lvl="1">
              <a:defRPr/>
            </a:pPr>
            <a:r>
              <a:rPr lang="en-US" sz="2800" dirty="0" smtClean="0">
                <a:latin typeface="Arial" charset="0"/>
              </a:rPr>
              <a:t>as Southerners second,</a:t>
            </a:r>
          </a:p>
          <a:p>
            <a:pPr lvl="1">
              <a:defRPr/>
            </a:pPr>
            <a:r>
              <a:rPr lang="en-US" sz="2800" dirty="0" smtClean="0">
                <a:latin typeface="Arial" charset="0"/>
              </a:rPr>
              <a:t>and as U.S. citizens third.</a:t>
            </a:r>
          </a:p>
        </p:txBody>
      </p:sp>
      <p:graphicFrame>
        <p:nvGraphicFramePr>
          <p:cNvPr id="4098" name="Object 2"/>
          <p:cNvGraphicFramePr>
            <a:graphicFrameLocks noChangeAspect="1"/>
          </p:cNvGraphicFramePr>
          <p:nvPr>
            <p:extLst>
              <p:ext uri="{D42A27DB-BD31-4B8C-83A1-F6EECF244321}">
                <p14:modId xmlns:p14="http://schemas.microsoft.com/office/powerpoint/2010/main" xmlns="" val="615485421"/>
              </p:ext>
            </p:extLst>
          </p:nvPr>
        </p:nvGraphicFramePr>
        <p:xfrm>
          <a:off x="2457141" y="1677226"/>
          <a:ext cx="1447800" cy="1347788"/>
        </p:xfrm>
        <a:graphic>
          <a:graphicData uri="http://schemas.openxmlformats.org/presentationml/2006/ole">
            <p:oleObj spid="_x0000_s6156" name="Clip" r:id="rId4" imgW="2845080" imgH="2636640" progId="">
              <p:embed/>
            </p:oleObj>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xmlns="" val="3832161087"/>
              </p:ext>
            </p:extLst>
          </p:nvPr>
        </p:nvGraphicFramePr>
        <p:xfrm>
          <a:off x="5144469" y="2133600"/>
          <a:ext cx="1676400" cy="1339850"/>
        </p:xfrm>
        <a:graphic>
          <a:graphicData uri="http://schemas.openxmlformats.org/presentationml/2006/ole">
            <p:oleObj spid="_x0000_s6157" name="Clip" r:id="rId5" imgW="1856520" imgH="1472400" progId="">
              <p:embed/>
            </p:oleObj>
          </a:graphicData>
        </a:graphic>
      </p:graphicFrame>
      <p:pic>
        <p:nvPicPr>
          <p:cNvPr id="4102" name="Picture 1033" descr="BSO5001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55813" y="3358350"/>
            <a:ext cx="2473942" cy="244872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0764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2: Wilmot Proviso…</a:t>
            </a:r>
            <a:endParaRPr lang="en-US" dirty="0"/>
          </a:p>
        </p:txBody>
      </p:sp>
      <p:sp>
        <p:nvSpPr>
          <p:cNvPr id="3" name="Content Placeholder 2"/>
          <p:cNvSpPr>
            <a:spLocks noGrp="1"/>
          </p:cNvSpPr>
          <p:nvPr>
            <p:ph idx="1"/>
          </p:nvPr>
        </p:nvSpPr>
        <p:spPr>
          <a:xfrm>
            <a:off x="1522414" y="1905000"/>
            <a:ext cx="4648198" cy="4267200"/>
          </a:xfrm>
        </p:spPr>
        <p:txBody>
          <a:bodyPr/>
          <a:lstStyle/>
          <a:p>
            <a:r>
              <a:rPr lang="en-US" dirty="0" smtClean="0"/>
              <a:t>A bill to outlaw any slavery in land obtained from the war with Mexico</a:t>
            </a:r>
          </a:p>
          <a:p>
            <a:r>
              <a:rPr lang="en-US" dirty="0" smtClean="0"/>
              <a:t>It passed in the House of Representatives but not the Senate</a:t>
            </a:r>
          </a:p>
          <a:p>
            <a:r>
              <a:rPr lang="en-US" dirty="0" smtClean="0"/>
              <a:t>Created major tensions between the North and the South</a:t>
            </a:r>
            <a:endParaRPr lang="en-US" dirty="0"/>
          </a:p>
        </p:txBody>
      </p:sp>
      <p:pic>
        <p:nvPicPr>
          <p:cNvPr id="7170" name="Picture 2" descr="http://4.bp.blogspot.com/-W4PoNUTrKYk/TuanfH1fCiI/AAAAAAAAAAM/zRe5Mamswog/s1600/mexicancession.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7812" y="2057400"/>
            <a:ext cx="4745055"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646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3: California…</a:t>
            </a:r>
            <a:endParaRPr lang="en-US" dirty="0"/>
          </a:p>
        </p:txBody>
      </p:sp>
      <p:sp>
        <p:nvSpPr>
          <p:cNvPr id="3" name="Content Placeholder 2"/>
          <p:cNvSpPr>
            <a:spLocks noGrp="1"/>
          </p:cNvSpPr>
          <p:nvPr>
            <p:ph idx="1"/>
          </p:nvPr>
        </p:nvSpPr>
        <p:spPr>
          <a:xfrm>
            <a:off x="1522414" y="1905000"/>
            <a:ext cx="3581398" cy="4267200"/>
          </a:xfrm>
        </p:spPr>
        <p:txBody>
          <a:bodyPr>
            <a:normAutofit/>
          </a:bodyPr>
          <a:lstStyle/>
          <a:p>
            <a:r>
              <a:rPr lang="en-US" sz="3200" dirty="0" smtClean="0"/>
              <a:t>Wants to enter as a free state-this would upset the balance of power between free and slave states</a:t>
            </a:r>
            <a:endParaRPr lang="en-US" sz="3200" dirty="0"/>
          </a:p>
        </p:txBody>
      </p:sp>
      <p:pic>
        <p:nvPicPr>
          <p:cNvPr id="8194" name="Picture 2" descr="http://4.bp.blogspot.com/-kDWkU1ijY9Y/ULxQ59RubpI/AAAAAAAAA0k/wb3uUScRfEs/s1600/Page+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1213" y="2209800"/>
            <a:ext cx="4955199" cy="3451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8289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of 1850</a:t>
            </a:r>
            <a:endParaRPr lang="en-US" dirty="0"/>
          </a:p>
        </p:txBody>
      </p:sp>
      <p:sp>
        <p:nvSpPr>
          <p:cNvPr id="3" name="Content Placeholder 2"/>
          <p:cNvSpPr>
            <a:spLocks noGrp="1"/>
          </p:cNvSpPr>
          <p:nvPr>
            <p:ph idx="1"/>
          </p:nvPr>
        </p:nvSpPr>
        <p:spPr>
          <a:xfrm>
            <a:off x="1522414" y="1752600"/>
            <a:ext cx="7543798" cy="4648200"/>
          </a:xfrm>
        </p:spPr>
        <p:txBody>
          <a:bodyPr>
            <a:normAutofit fontScale="92500"/>
          </a:bodyPr>
          <a:lstStyle/>
          <a:p>
            <a:r>
              <a:rPr lang="en-US" sz="2800" dirty="0" smtClean="0"/>
              <a:t>A plan offered by Henry Clay, a senator from Kentucky</a:t>
            </a:r>
          </a:p>
          <a:p>
            <a:pPr lvl="1"/>
            <a:r>
              <a:rPr lang="en-US" sz="2800" dirty="0" smtClean="0"/>
              <a:t>California enters as a free state and slave trade is abolished in Washington D.C.</a:t>
            </a:r>
          </a:p>
          <a:p>
            <a:pPr lvl="1"/>
            <a:r>
              <a:rPr lang="en-US" sz="2800" dirty="0" smtClean="0"/>
              <a:t>In return Congress passes laws and agrees to not ban slavery in areas received in the Mexican War</a:t>
            </a:r>
          </a:p>
          <a:p>
            <a:r>
              <a:rPr lang="en-US" sz="2800" dirty="0" smtClean="0"/>
              <a:t>Compromise of 1850-a temporary solution to the free state/slave state debate as the nation grew</a:t>
            </a:r>
          </a:p>
          <a:p>
            <a:r>
              <a:rPr lang="en-US" sz="2800" dirty="0" smtClean="0"/>
              <a:t>Before this issue-Congress had a Gag Rule of 1836-in which Congress was not allowed to talk about slavery</a:t>
            </a:r>
            <a:endParaRPr lang="en-US" sz="2800" dirty="0"/>
          </a:p>
        </p:txBody>
      </p:sp>
      <p:pic>
        <p:nvPicPr>
          <p:cNvPr id="9218" name="Picture 2" descr="http://www.luceperformancegroup.com/cp/galleries/633513402041350060/large/633513421396694935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13812" y="2028825"/>
            <a:ext cx="2857500" cy="4095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0438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1154</Words>
  <Application>Microsoft Office PowerPoint</Application>
  <PresentationFormat>Custom</PresentationFormat>
  <Paragraphs>109</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Chalkboard 16x9</vt:lpstr>
      <vt:lpstr>Clip</vt:lpstr>
      <vt:lpstr>Causes of the Civil War</vt:lpstr>
      <vt:lpstr>How things lie</vt:lpstr>
      <vt:lpstr> Reason 1: Sectionalism</vt:lpstr>
      <vt:lpstr>Slide 4</vt:lpstr>
      <vt:lpstr>Slide 5</vt:lpstr>
      <vt:lpstr>Slide 6</vt:lpstr>
      <vt:lpstr>Reason 2: Wilmot Proviso…</vt:lpstr>
      <vt:lpstr>Reason 3: California…</vt:lpstr>
      <vt:lpstr>Compromise of 1850</vt:lpstr>
      <vt:lpstr>Reason 4: Uncle Tom’s Cabin</vt:lpstr>
      <vt:lpstr>Uncle Tom’s Cabin</vt:lpstr>
      <vt:lpstr>Reason 5: Fugitive Slave Act</vt:lpstr>
      <vt:lpstr>Reason 6: the Kansas-Nebraska Act</vt:lpstr>
      <vt:lpstr>Kansas-Nebraska Act</vt:lpstr>
      <vt:lpstr>Bleeding Kansas</vt:lpstr>
      <vt:lpstr>Bleeding Kansas</vt:lpstr>
      <vt:lpstr>I’m just a Caine on Capitol Hill</vt:lpstr>
      <vt:lpstr>Reason 7: Republican Party</vt:lpstr>
      <vt:lpstr>Slide 19</vt:lpstr>
      <vt:lpstr>Reason 8: Dred Scott Case</vt:lpstr>
      <vt:lpstr>Reason 9: Abraham Lincoln</vt:lpstr>
      <vt:lpstr>Reason 10: Harper’s Ferry</vt:lpstr>
      <vt:lpstr>Reason 9.2: Abe Lincoln (Slaver Hunter)</vt:lpstr>
      <vt:lpstr>Slide 24</vt:lpstr>
      <vt:lpstr>Slide 25</vt:lpstr>
      <vt:lpstr>Slide 26</vt:lpstr>
      <vt:lpstr>Abe Lincoln</vt:lpstr>
      <vt:lpstr>Secede</vt:lpstr>
      <vt:lpstr>Confederate States of America</vt:lpstr>
      <vt:lpstr>What 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2014-11-20T00:28:58Z</dcterms:created>
  <dcterms:modified xsi:type="dcterms:W3CDTF">2014-11-20T13:47:09Z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