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79" r:id="rId9"/>
    <p:sldId id="266" r:id="rId10"/>
    <p:sldId id="264" r:id="rId11"/>
    <p:sldId id="267" r:id="rId12"/>
    <p:sldId id="269" r:id="rId13"/>
    <p:sldId id="270" r:id="rId14"/>
    <p:sldId id="272" r:id="rId15"/>
    <p:sldId id="273" r:id="rId16"/>
    <p:sldId id="275" r:id="rId17"/>
    <p:sldId id="276" r:id="rId18"/>
    <p:sldId id="278" r:id="rId19"/>
    <p:sldId id="281" r:id="rId20"/>
    <p:sldId id="282" r:id="rId21"/>
    <p:sldId id="284" r:id="rId22"/>
    <p:sldId id="285" r:id="rId23"/>
    <p:sldId id="287" r:id="rId24"/>
    <p:sldId id="288" r:id="rId25"/>
    <p:sldId id="289" r:id="rId26"/>
    <p:sldId id="290" r:id="rId27"/>
    <p:sldId id="292" r:id="rId28"/>
    <p:sldId id="293" r:id="rId29"/>
    <p:sldId id="2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AA8745-7115-49F7-9FB1-6E0A02EC3967}"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F3A3E-77AB-4C69-812F-79049890BC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A8745-7115-49F7-9FB1-6E0A02EC3967}"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F3A3E-77AB-4C69-812F-79049890BC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A8745-7115-49F7-9FB1-6E0A02EC3967}"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F3A3E-77AB-4C69-812F-79049890BC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A8745-7115-49F7-9FB1-6E0A02EC3967}"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F3A3E-77AB-4C69-812F-79049890BC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AA8745-7115-49F7-9FB1-6E0A02EC3967}"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F3A3E-77AB-4C69-812F-79049890BC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AA8745-7115-49F7-9FB1-6E0A02EC3967}"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F3A3E-77AB-4C69-812F-79049890BC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AA8745-7115-49F7-9FB1-6E0A02EC3967}" type="datetimeFigureOut">
              <a:rPr lang="en-US" smtClean="0"/>
              <a:pPr/>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F3A3E-77AB-4C69-812F-79049890BC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A8745-7115-49F7-9FB1-6E0A02EC3967}" type="datetimeFigureOut">
              <a:rPr lang="en-US" smtClean="0"/>
              <a:pPr/>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F3A3E-77AB-4C69-812F-79049890BC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A8745-7115-49F7-9FB1-6E0A02EC3967}" type="datetimeFigureOut">
              <a:rPr lang="en-US" smtClean="0"/>
              <a:pPr/>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F3A3E-77AB-4C69-812F-79049890BC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A8745-7115-49F7-9FB1-6E0A02EC3967}"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F3A3E-77AB-4C69-812F-79049890BC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A8745-7115-49F7-9FB1-6E0A02EC3967}"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F3A3E-77AB-4C69-812F-79049890BC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A8745-7115-49F7-9FB1-6E0A02EC3967}" type="datetimeFigureOut">
              <a:rPr lang="en-US" smtClean="0"/>
              <a:pPr/>
              <a:t>10/30/2014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F3A3E-77AB-4C69-812F-79049890BC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teachpol.tcnj.edu/amer_pol_hist/fi/000000b1.ht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msys.net/cress/ballots2/kjack.jpg"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0" y="762000"/>
            <a:ext cx="3429000" cy="1752600"/>
          </a:xfrm>
        </p:spPr>
        <p:txBody>
          <a:bodyPr>
            <a:normAutofit fontScale="90000"/>
          </a:bodyPr>
          <a:lstStyle/>
          <a:p>
            <a:r>
              <a:rPr lang="en-US" dirty="0" smtClean="0"/>
              <a:t>Andrew “King” Jackson</a:t>
            </a:r>
            <a:endParaRPr lang="en-US" dirty="0"/>
          </a:p>
        </p:txBody>
      </p:sp>
      <p:sp>
        <p:nvSpPr>
          <p:cNvPr id="3" name="Subtitle 2"/>
          <p:cNvSpPr>
            <a:spLocks noGrp="1"/>
          </p:cNvSpPr>
          <p:nvPr>
            <p:ph type="subTitle" idx="1"/>
          </p:nvPr>
        </p:nvSpPr>
        <p:spPr>
          <a:xfrm>
            <a:off x="5791200" y="3124200"/>
            <a:ext cx="3276600" cy="1752600"/>
          </a:xfrm>
        </p:spPr>
        <p:txBody>
          <a:bodyPr/>
          <a:lstStyle/>
          <a:p>
            <a:r>
              <a:rPr lang="en-US" dirty="0" smtClean="0"/>
              <a:t>The People’s President</a:t>
            </a:r>
            <a:endParaRPr lang="en-US" dirty="0"/>
          </a:p>
        </p:txBody>
      </p:sp>
      <p:pic>
        <p:nvPicPr>
          <p:cNvPr id="1026" name="Picture 2" descr="http://s2.quickmeme.com/img/17/178b3aad2ef955eefc6fa2e24cee1a622503a6d6b1a69e3582c3f6fa9d49e1a1.jpg"/>
          <p:cNvPicPr>
            <a:picLocks noChangeAspect="1" noChangeArrowheads="1"/>
          </p:cNvPicPr>
          <p:nvPr/>
        </p:nvPicPr>
        <p:blipFill>
          <a:blip r:embed="rId2" cstate="print"/>
          <a:srcRect/>
          <a:stretch>
            <a:fillRect/>
          </a:stretch>
        </p:blipFill>
        <p:spPr bwMode="auto">
          <a:xfrm>
            <a:off x="0" y="0"/>
            <a:ext cx="5715000" cy="68689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fontScale="90000"/>
          </a:bodyPr>
          <a:lstStyle/>
          <a:p>
            <a:r>
              <a:rPr lang="en-US" dirty="0" smtClean="0">
                <a:solidFill>
                  <a:srgbClr val="8C4600"/>
                </a:solidFill>
                <a:effectLst>
                  <a:outerShdw blurRad="38100" dist="38100" dir="2700000" algn="tl">
                    <a:srgbClr val="000000"/>
                  </a:outerShdw>
                </a:effectLst>
                <a:latin typeface="Old Town" pitchFamily="34" charset="0"/>
              </a:rPr>
              <a:t>The “Common Man’s”</a:t>
            </a:r>
            <a:br>
              <a:rPr lang="en-US" dirty="0" smtClean="0">
                <a:solidFill>
                  <a:srgbClr val="8C4600"/>
                </a:solidFill>
                <a:effectLst>
                  <a:outerShdw blurRad="38100" dist="38100" dir="2700000" algn="tl">
                    <a:srgbClr val="000000"/>
                  </a:outerShdw>
                </a:effectLst>
                <a:latin typeface="Old Town" pitchFamily="34" charset="0"/>
              </a:rPr>
            </a:br>
            <a:r>
              <a:rPr lang="en-US" dirty="0" smtClean="0">
                <a:solidFill>
                  <a:srgbClr val="8C4600"/>
                </a:solidFill>
                <a:effectLst>
                  <a:outerShdw blurRad="38100" dist="38100" dir="2700000" algn="tl">
                    <a:srgbClr val="000000"/>
                  </a:outerShdw>
                </a:effectLst>
                <a:latin typeface="Old Town" pitchFamily="34" charset="0"/>
              </a:rPr>
              <a:t>Presidential Candidate</a:t>
            </a:r>
            <a:br>
              <a:rPr lang="en-US" dirty="0" smtClean="0">
                <a:solidFill>
                  <a:srgbClr val="8C4600"/>
                </a:solidFill>
                <a:effectLst>
                  <a:outerShdw blurRad="38100" dist="38100" dir="2700000" algn="tl">
                    <a:srgbClr val="000000"/>
                  </a:outerShdw>
                </a:effectLst>
                <a:latin typeface="Old Town" pitchFamily="34" charset="0"/>
              </a:rPr>
            </a:br>
            <a:endParaRPr lang="en-US" dirty="0"/>
          </a:p>
        </p:txBody>
      </p:sp>
      <p:pic>
        <p:nvPicPr>
          <p:cNvPr id="4" name="Content Placeholder 3" descr="3a03205v5w"/>
          <p:cNvPicPr>
            <a:picLocks noGrp="1" noChangeAspect="1" noChangeArrowheads="1"/>
          </p:cNvPicPr>
          <p:nvPr>
            <p:ph idx="1"/>
          </p:nvPr>
        </p:nvPicPr>
        <p:blipFill>
          <a:blip r:embed="rId2" cstate="print">
            <a:lum bright="-12000" contrast="24000"/>
          </a:blip>
          <a:srcRect l="3839" t="4839" r="2119" b="4839"/>
          <a:stretch>
            <a:fillRect/>
          </a:stretch>
        </p:blipFill>
        <p:spPr bwMode="auto">
          <a:xfrm>
            <a:off x="2592013" y="1600200"/>
            <a:ext cx="3959974" cy="4525963"/>
          </a:xfrm>
          <a:prstGeom prst="rect">
            <a:avLst/>
          </a:prstGeom>
          <a:noFill/>
          <a:ln w="9525">
            <a:solidFill>
              <a:srgbClr val="663300"/>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990600" y="76200"/>
            <a:ext cx="7467600" cy="175432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5400" dirty="0">
                <a:solidFill>
                  <a:srgbClr val="8C4600"/>
                </a:solidFill>
                <a:effectLst>
                  <a:outerShdw blurRad="38100" dist="38100" dir="2700000" algn="tl">
                    <a:srgbClr val="000000"/>
                  </a:outerShdw>
                </a:effectLst>
                <a:latin typeface="Old Town" pitchFamily="34" charset="0"/>
              </a:rPr>
              <a:t>Jackson’s Opponents in 1824</a:t>
            </a:r>
          </a:p>
        </p:txBody>
      </p:sp>
      <p:pic>
        <p:nvPicPr>
          <p:cNvPr id="15363" name="Picture 3" descr="img2"/>
          <p:cNvPicPr>
            <a:picLocks noChangeAspect="1" noChangeArrowheads="1"/>
          </p:cNvPicPr>
          <p:nvPr/>
        </p:nvPicPr>
        <p:blipFill>
          <a:blip r:embed="rId2" cstate="print"/>
          <a:srcRect l="6009" t="1662" r="12863" b="30862"/>
          <a:stretch>
            <a:fillRect/>
          </a:stretch>
        </p:blipFill>
        <p:spPr bwMode="auto">
          <a:xfrm>
            <a:off x="685800" y="1676400"/>
            <a:ext cx="2057400" cy="2590800"/>
          </a:xfrm>
          <a:prstGeom prst="rect">
            <a:avLst/>
          </a:prstGeom>
          <a:noFill/>
          <a:ln w="9525">
            <a:solidFill>
              <a:srgbClr val="663300"/>
            </a:solidFill>
            <a:miter lim="800000"/>
            <a:headEnd/>
            <a:tailEnd/>
          </a:ln>
        </p:spPr>
      </p:pic>
      <p:sp>
        <p:nvSpPr>
          <p:cNvPr id="9220" name="Rectangle 4"/>
          <p:cNvSpPr>
            <a:spLocks noChangeArrowheads="1"/>
          </p:cNvSpPr>
          <p:nvPr/>
        </p:nvSpPr>
        <p:spPr bwMode="auto">
          <a:xfrm>
            <a:off x="609600" y="4479925"/>
            <a:ext cx="2438400" cy="701675"/>
          </a:xfrm>
          <a:prstGeom prst="rect">
            <a:avLst/>
          </a:prstGeom>
          <a:noFill/>
          <a:ln w="9525">
            <a:noFill/>
            <a:miter lim="800000"/>
            <a:headEnd/>
            <a:tailEnd/>
          </a:ln>
          <a:effectLst/>
        </p:spPr>
        <p:txBody>
          <a:bodyPr>
            <a:spAutoFit/>
          </a:bodyPr>
          <a:lstStyle/>
          <a:p>
            <a:pPr algn="ctr">
              <a:defRPr/>
            </a:pPr>
            <a:r>
              <a:rPr lang="en-US" sz="2000" b="1" dirty="0">
                <a:solidFill>
                  <a:srgbClr val="686868"/>
                </a:solidFill>
                <a:effectLst>
                  <a:outerShdw blurRad="38100" dist="38100" dir="2700000" algn="tl">
                    <a:srgbClr val="000000"/>
                  </a:outerShdw>
                </a:effectLst>
                <a:latin typeface="Comic Sans MS" pitchFamily="66" charset="0"/>
              </a:rPr>
              <a:t>Henry Clay</a:t>
            </a:r>
            <a:br>
              <a:rPr lang="en-US" sz="2000" b="1" dirty="0">
                <a:solidFill>
                  <a:srgbClr val="686868"/>
                </a:solidFill>
                <a:effectLst>
                  <a:outerShdw blurRad="38100" dist="38100" dir="2700000" algn="tl">
                    <a:srgbClr val="000000"/>
                  </a:outerShdw>
                </a:effectLst>
                <a:latin typeface="Comic Sans MS" pitchFamily="66" charset="0"/>
              </a:rPr>
            </a:br>
            <a:r>
              <a:rPr lang="en-US" sz="2000" b="1" dirty="0">
                <a:solidFill>
                  <a:srgbClr val="686868"/>
                </a:solidFill>
                <a:effectLst>
                  <a:outerShdw blurRad="38100" dist="38100" dir="2700000" algn="tl">
                    <a:srgbClr val="000000"/>
                  </a:outerShdw>
                </a:effectLst>
                <a:latin typeface="Comic Sans MS" pitchFamily="66" charset="0"/>
              </a:rPr>
              <a:t>[KY]</a:t>
            </a:r>
          </a:p>
        </p:txBody>
      </p:sp>
      <p:pic>
        <p:nvPicPr>
          <p:cNvPr id="15365" name="Picture 5" descr="img3"/>
          <p:cNvPicPr>
            <a:picLocks noChangeAspect="1" noChangeArrowheads="1"/>
          </p:cNvPicPr>
          <p:nvPr/>
        </p:nvPicPr>
        <p:blipFill>
          <a:blip r:embed="rId3" cstate="print"/>
          <a:srcRect r="3351" b="33928"/>
          <a:stretch>
            <a:fillRect/>
          </a:stretch>
        </p:blipFill>
        <p:spPr bwMode="auto">
          <a:xfrm>
            <a:off x="3505200" y="1676400"/>
            <a:ext cx="2081212" cy="2576513"/>
          </a:xfrm>
          <a:prstGeom prst="rect">
            <a:avLst/>
          </a:prstGeom>
          <a:noFill/>
          <a:ln w="9525">
            <a:solidFill>
              <a:srgbClr val="663300"/>
            </a:solidFill>
            <a:miter lim="800000"/>
            <a:headEnd/>
            <a:tailEnd/>
          </a:ln>
        </p:spPr>
      </p:pic>
      <p:sp>
        <p:nvSpPr>
          <p:cNvPr id="9222" name="Rectangle 6"/>
          <p:cNvSpPr>
            <a:spLocks noChangeArrowheads="1"/>
          </p:cNvSpPr>
          <p:nvPr/>
        </p:nvSpPr>
        <p:spPr bwMode="auto">
          <a:xfrm>
            <a:off x="3200400" y="4495800"/>
            <a:ext cx="2895600" cy="701675"/>
          </a:xfrm>
          <a:prstGeom prst="rect">
            <a:avLst/>
          </a:prstGeom>
          <a:noFill/>
          <a:ln w="9525">
            <a:noFill/>
            <a:miter lim="800000"/>
            <a:headEnd/>
            <a:tailEnd/>
          </a:ln>
          <a:effectLst/>
        </p:spPr>
        <p:txBody>
          <a:bodyPr>
            <a:spAutoFit/>
          </a:bodyPr>
          <a:lstStyle/>
          <a:p>
            <a:pPr algn="ctr">
              <a:defRPr/>
            </a:pPr>
            <a:r>
              <a:rPr lang="en-US" sz="2000" b="1" dirty="0">
                <a:solidFill>
                  <a:srgbClr val="686868"/>
                </a:solidFill>
                <a:effectLst>
                  <a:outerShdw blurRad="38100" dist="38100" dir="2700000" algn="tl">
                    <a:srgbClr val="000000"/>
                  </a:outerShdw>
                </a:effectLst>
                <a:latin typeface="Comic Sans MS" pitchFamily="66" charset="0"/>
              </a:rPr>
              <a:t>John Quincy Adams</a:t>
            </a:r>
            <a:br>
              <a:rPr lang="en-US" sz="2000" b="1" dirty="0">
                <a:solidFill>
                  <a:srgbClr val="686868"/>
                </a:solidFill>
                <a:effectLst>
                  <a:outerShdw blurRad="38100" dist="38100" dir="2700000" algn="tl">
                    <a:srgbClr val="000000"/>
                  </a:outerShdw>
                </a:effectLst>
                <a:latin typeface="Comic Sans MS" pitchFamily="66" charset="0"/>
              </a:rPr>
            </a:br>
            <a:r>
              <a:rPr lang="en-US" sz="2000" b="1" dirty="0">
                <a:solidFill>
                  <a:srgbClr val="686868"/>
                </a:solidFill>
                <a:effectLst>
                  <a:outerShdw blurRad="38100" dist="38100" dir="2700000" algn="tl">
                    <a:srgbClr val="000000"/>
                  </a:outerShdw>
                </a:effectLst>
                <a:latin typeface="Comic Sans MS" pitchFamily="66" charset="0"/>
              </a:rPr>
              <a:t>[MA]</a:t>
            </a:r>
          </a:p>
        </p:txBody>
      </p:sp>
      <p:sp>
        <p:nvSpPr>
          <p:cNvPr id="9223" name="Rectangle 7"/>
          <p:cNvSpPr>
            <a:spLocks noChangeArrowheads="1"/>
          </p:cNvSpPr>
          <p:nvPr/>
        </p:nvSpPr>
        <p:spPr bwMode="auto">
          <a:xfrm>
            <a:off x="6324600" y="4495800"/>
            <a:ext cx="2438400" cy="701675"/>
          </a:xfrm>
          <a:prstGeom prst="rect">
            <a:avLst/>
          </a:prstGeom>
          <a:noFill/>
          <a:ln w="9525">
            <a:noFill/>
            <a:miter lim="800000"/>
            <a:headEnd/>
            <a:tailEnd/>
          </a:ln>
          <a:effectLst/>
        </p:spPr>
        <p:txBody>
          <a:bodyPr>
            <a:spAutoFit/>
          </a:bodyPr>
          <a:lstStyle/>
          <a:p>
            <a:pPr algn="ctr">
              <a:defRPr/>
            </a:pPr>
            <a:r>
              <a:rPr lang="en-US" sz="2000" b="1" dirty="0">
                <a:solidFill>
                  <a:srgbClr val="686868"/>
                </a:solidFill>
                <a:effectLst>
                  <a:outerShdw blurRad="38100" dist="38100" dir="2700000" algn="tl">
                    <a:srgbClr val="000000"/>
                  </a:outerShdw>
                </a:effectLst>
                <a:latin typeface="Comic Sans MS" pitchFamily="66" charset="0"/>
              </a:rPr>
              <a:t>John C. Calhoun</a:t>
            </a:r>
            <a:br>
              <a:rPr lang="en-US" sz="2000" b="1" dirty="0">
                <a:solidFill>
                  <a:srgbClr val="686868"/>
                </a:solidFill>
                <a:effectLst>
                  <a:outerShdw blurRad="38100" dist="38100" dir="2700000" algn="tl">
                    <a:srgbClr val="000000"/>
                  </a:outerShdw>
                </a:effectLst>
                <a:latin typeface="Comic Sans MS" pitchFamily="66" charset="0"/>
              </a:rPr>
            </a:br>
            <a:r>
              <a:rPr lang="en-US" sz="2000" b="1" dirty="0">
                <a:solidFill>
                  <a:srgbClr val="686868"/>
                </a:solidFill>
                <a:effectLst>
                  <a:outerShdw blurRad="38100" dist="38100" dir="2700000" algn="tl">
                    <a:srgbClr val="000000"/>
                  </a:outerShdw>
                </a:effectLst>
                <a:latin typeface="Comic Sans MS" pitchFamily="66" charset="0"/>
              </a:rPr>
              <a:t>[SC]</a:t>
            </a:r>
          </a:p>
        </p:txBody>
      </p:sp>
      <p:pic>
        <p:nvPicPr>
          <p:cNvPr id="15368" name="Picture 8" descr="000000b1">
            <a:hlinkClick r:id="rId4"/>
          </p:cNvPr>
          <p:cNvPicPr>
            <a:picLocks noChangeAspect="1" noChangeArrowheads="1"/>
          </p:cNvPicPr>
          <p:nvPr/>
        </p:nvPicPr>
        <p:blipFill>
          <a:blip r:embed="rId5" cstate="print">
            <a:lum bright="-6000" contrast="6000"/>
          </a:blip>
          <a:srcRect/>
          <a:stretch>
            <a:fillRect/>
          </a:stretch>
        </p:blipFill>
        <p:spPr bwMode="auto">
          <a:xfrm>
            <a:off x="6416675" y="1676400"/>
            <a:ext cx="2193925" cy="2590800"/>
          </a:xfrm>
          <a:prstGeom prst="rect">
            <a:avLst/>
          </a:prstGeom>
          <a:noFill/>
          <a:ln w="9525">
            <a:solidFill>
              <a:srgbClr val="663300"/>
            </a:solidFill>
            <a:miter lim="800000"/>
            <a:headEnd/>
            <a:tailEnd/>
          </a:ln>
        </p:spPr>
      </p:pic>
      <p:sp>
        <p:nvSpPr>
          <p:cNvPr id="9225" name="Rectangle 9"/>
          <p:cNvSpPr>
            <a:spLocks noChangeArrowheads="1"/>
          </p:cNvSpPr>
          <p:nvPr/>
        </p:nvSpPr>
        <p:spPr bwMode="auto">
          <a:xfrm>
            <a:off x="3200400" y="5715000"/>
            <a:ext cx="3048000" cy="701675"/>
          </a:xfrm>
          <a:prstGeom prst="rect">
            <a:avLst/>
          </a:prstGeom>
          <a:noFill/>
          <a:ln w="9525">
            <a:noFill/>
            <a:miter lim="800000"/>
            <a:headEnd/>
            <a:tailEnd/>
          </a:ln>
          <a:effectLst/>
        </p:spPr>
        <p:txBody>
          <a:bodyPr>
            <a:spAutoFit/>
          </a:bodyPr>
          <a:lstStyle/>
          <a:p>
            <a:pPr algn="ctr">
              <a:defRPr/>
            </a:pPr>
            <a:r>
              <a:rPr lang="en-US" sz="2000" b="1" dirty="0">
                <a:solidFill>
                  <a:srgbClr val="686868"/>
                </a:solidFill>
                <a:effectLst>
                  <a:outerShdw blurRad="38100" dist="38100" dir="2700000" algn="tl">
                    <a:srgbClr val="000000"/>
                  </a:outerShdw>
                </a:effectLst>
                <a:latin typeface="Comic Sans MS" pitchFamily="66" charset="0"/>
              </a:rPr>
              <a:t>William H. Crawford</a:t>
            </a:r>
            <a:br>
              <a:rPr lang="en-US" sz="2000" b="1" dirty="0">
                <a:solidFill>
                  <a:srgbClr val="686868"/>
                </a:solidFill>
                <a:effectLst>
                  <a:outerShdw blurRad="38100" dist="38100" dir="2700000" algn="tl">
                    <a:srgbClr val="000000"/>
                  </a:outerShdw>
                </a:effectLst>
                <a:latin typeface="Comic Sans MS" pitchFamily="66" charset="0"/>
              </a:rPr>
            </a:br>
            <a:r>
              <a:rPr lang="en-US" sz="2000" b="1" dirty="0">
                <a:solidFill>
                  <a:srgbClr val="686868"/>
                </a:solidFill>
                <a:effectLst>
                  <a:outerShdw blurRad="38100" dist="38100" dir="2700000" algn="tl">
                    <a:srgbClr val="000000"/>
                  </a:outerShdw>
                </a:effectLst>
                <a:latin typeface="Comic Sans MS" pitchFamily="66" charset="0"/>
              </a:rPr>
              <a:t>[GA]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62000" y="76200"/>
            <a:ext cx="7543800" cy="76944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400" dirty="0">
                <a:solidFill>
                  <a:srgbClr val="8C4600"/>
                </a:solidFill>
                <a:effectLst>
                  <a:outerShdw blurRad="38100" dist="38100" dir="2700000" algn="tl">
                    <a:srgbClr val="000000"/>
                  </a:outerShdw>
                </a:effectLst>
                <a:latin typeface="Old Town" pitchFamily="34" charset="0"/>
              </a:rPr>
              <a:t>Results of the 1824 Election</a:t>
            </a:r>
          </a:p>
        </p:txBody>
      </p:sp>
      <p:pic>
        <p:nvPicPr>
          <p:cNvPr id="16387" name="Picture 3" descr="map-1824 Election"/>
          <p:cNvPicPr>
            <a:picLocks noChangeAspect="1" noChangeArrowheads="1"/>
          </p:cNvPicPr>
          <p:nvPr/>
        </p:nvPicPr>
        <p:blipFill>
          <a:blip r:embed="rId2" cstate="print">
            <a:lum bright="-12000" contrast="30000"/>
          </a:blip>
          <a:srcRect/>
          <a:stretch>
            <a:fillRect/>
          </a:stretch>
        </p:blipFill>
        <p:spPr bwMode="auto">
          <a:xfrm>
            <a:off x="3657600" y="1143000"/>
            <a:ext cx="4476750" cy="5410200"/>
          </a:xfrm>
          <a:prstGeom prst="rect">
            <a:avLst/>
          </a:prstGeom>
          <a:noFill/>
          <a:ln w="9525">
            <a:solidFill>
              <a:srgbClr val="663300"/>
            </a:solidFill>
            <a:miter lim="800000"/>
            <a:headEnd/>
            <a:tailEnd/>
          </a:ln>
        </p:spPr>
      </p:pic>
      <p:sp>
        <p:nvSpPr>
          <p:cNvPr id="10245" name="Text Box 5"/>
          <p:cNvSpPr txBox="1">
            <a:spLocks noChangeArrowheads="1"/>
          </p:cNvSpPr>
          <p:nvPr/>
        </p:nvSpPr>
        <p:spPr bwMode="auto">
          <a:xfrm>
            <a:off x="685800" y="2133600"/>
            <a:ext cx="2286000" cy="175432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dirty="0">
                <a:solidFill>
                  <a:srgbClr val="8C4600"/>
                </a:solidFill>
                <a:effectLst>
                  <a:outerShdw blurRad="38100" dist="38100" dir="2700000" algn="tl">
                    <a:srgbClr val="000000"/>
                  </a:outerShdw>
                </a:effectLst>
                <a:latin typeface="Old Town" pitchFamily="34" charset="0"/>
              </a:rPr>
              <a:t>A</a:t>
            </a:r>
            <a:br>
              <a:rPr lang="en-US" sz="3600" dirty="0">
                <a:solidFill>
                  <a:srgbClr val="8C4600"/>
                </a:solidFill>
                <a:effectLst>
                  <a:outerShdw blurRad="38100" dist="38100" dir="2700000" algn="tl">
                    <a:srgbClr val="000000"/>
                  </a:outerShdw>
                </a:effectLst>
                <a:latin typeface="Old Town" pitchFamily="34" charset="0"/>
              </a:rPr>
            </a:br>
            <a:r>
              <a:rPr lang="en-US" sz="3600" dirty="0">
                <a:solidFill>
                  <a:srgbClr val="8C4600"/>
                </a:solidFill>
                <a:effectLst>
                  <a:outerShdw blurRad="38100" dist="38100" dir="2700000" algn="tl">
                    <a:srgbClr val="000000"/>
                  </a:outerShdw>
                </a:effectLst>
                <a:latin typeface="Old Town" pitchFamily="34" charset="0"/>
              </a:rPr>
              <a:t> “</a:t>
            </a:r>
            <a:r>
              <a:rPr lang="en-US" sz="3600" dirty="0">
                <a:solidFill>
                  <a:srgbClr val="FF3300"/>
                </a:solidFill>
                <a:effectLst>
                  <a:outerShdw blurRad="38100" dist="38100" dir="2700000" algn="tl">
                    <a:srgbClr val="000000"/>
                  </a:outerShdw>
                </a:effectLst>
                <a:latin typeface="Old Town" pitchFamily="34" charset="0"/>
              </a:rPr>
              <a:t>Corrupt Bargain</a:t>
            </a:r>
            <a:r>
              <a:rPr lang="en-US" sz="3600" dirty="0">
                <a:solidFill>
                  <a:srgbClr val="FF0000"/>
                </a:solidFill>
                <a:effectLst>
                  <a:outerShdw blurRad="38100" dist="38100" dir="2700000" algn="tl">
                    <a:srgbClr val="000000"/>
                  </a:outerShdw>
                </a:effectLst>
                <a:latin typeface="Old Town" pitchFamily="34" charset="0"/>
              </a:rPr>
              <a:t>?</a:t>
            </a:r>
            <a:r>
              <a:rPr lang="en-US" sz="3600" dirty="0">
                <a:solidFill>
                  <a:srgbClr val="8C4600"/>
                </a:solidFill>
                <a:effectLst>
                  <a:outerShdw blurRad="38100" dist="38100" dir="2700000" algn="tl">
                    <a:srgbClr val="000000"/>
                  </a:outerShdw>
                </a:effectLst>
                <a:latin typeface="Old Town"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1824…</a:t>
            </a:r>
            <a:endParaRPr lang="en-US" dirty="0"/>
          </a:p>
        </p:txBody>
      </p:sp>
      <p:sp>
        <p:nvSpPr>
          <p:cNvPr id="3" name="Content Placeholder 2"/>
          <p:cNvSpPr>
            <a:spLocks noGrp="1"/>
          </p:cNvSpPr>
          <p:nvPr>
            <p:ph idx="1"/>
          </p:nvPr>
        </p:nvSpPr>
        <p:spPr>
          <a:xfrm>
            <a:off x="457200" y="1295400"/>
            <a:ext cx="4800600" cy="4800600"/>
          </a:xfrm>
        </p:spPr>
        <p:txBody>
          <a:bodyPr>
            <a:normAutofit fontScale="92500" lnSpcReduction="10000"/>
          </a:bodyPr>
          <a:lstStyle/>
          <a:p>
            <a:pPr>
              <a:lnSpc>
                <a:spcPct val="90000"/>
              </a:lnSpc>
            </a:pPr>
            <a:r>
              <a:rPr lang="en-US" sz="2800" dirty="0" smtClean="0"/>
              <a:t>Disputed Election</a:t>
            </a:r>
          </a:p>
          <a:p>
            <a:pPr>
              <a:lnSpc>
                <a:spcPct val="90000"/>
              </a:lnSpc>
            </a:pPr>
            <a:r>
              <a:rPr lang="en-US" sz="2800" dirty="0" smtClean="0"/>
              <a:t>He received the most popular votes</a:t>
            </a:r>
          </a:p>
          <a:p>
            <a:pPr lvl="1">
              <a:lnSpc>
                <a:spcPct val="90000"/>
              </a:lnSpc>
            </a:pPr>
            <a:r>
              <a:rPr lang="en-US" sz="2400" dirty="0" smtClean="0"/>
              <a:t>But not a majority of the electoral votes</a:t>
            </a:r>
          </a:p>
          <a:p>
            <a:pPr>
              <a:lnSpc>
                <a:spcPct val="90000"/>
              </a:lnSpc>
            </a:pPr>
            <a:r>
              <a:rPr lang="en-US" sz="2800" dirty="0" smtClean="0"/>
              <a:t>Went to Congress</a:t>
            </a:r>
          </a:p>
          <a:p>
            <a:pPr lvl="1">
              <a:lnSpc>
                <a:spcPct val="90000"/>
              </a:lnSpc>
            </a:pPr>
            <a:r>
              <a:rPr lang="en-US" sz="2400" dirty="0" smtClean="0"/>
              <a:t>They elected John Quincy Adams</a:t>
            </a:r>
          </a:p>
          <a:p>
            <a:pPr>
              <a:lnSpc>
                <a:spcPct val="90000"/>
              </a:lnSpc>
            </a:pPr>
            <a:r>
              <a:rPr lang="en-US" sz="2800" dirty="0" smtClean="0"/>
              <a:t>A few issues existed that Jackson was angry about</a:t>
            </a:r>
          </a:p>
          <a:p>
            <a:pPr lvl="1">
              <a:lnSpc>
                <a:spcPct val="90000"/>
              </a:lnSpc>
            </a:pPr>
            <a:r>
              <a:rPr lang="en-US" sz="2400" dirty="0" smtClean="0"/>
              <a:t>Called it a “Corrupt Bargain”</a:t>
            </a:r>
          </a:p>
          <a:p>
            <a:pPr lvl="1">
              <a:lnSpc>
                <a:spcPct val="90000"/>
              </a:lnSpc>
            </a:pPr>
            <a:r>
              <a:rPr lang="en-US" sz="2400" dirty="0" smtClean="0"/>
              <a:t>“…there was cheating and corruption and bribery, too.”</a:t>
            </a:r>
          </a:p>
          <a:p>
            <a:pPr lvl="1">
              <a:lnSpc>
                <a:spcPct val="90000"/>
              </a:lnSpc>
            </a:pPr>
            <a:r>
              <a:rPr lang="en-US" sz="2400" dirty="0" smtClean="0"/>
              <a:t>His anger damaged Adams efforts as president</a:t>
            </a:r>
            <a:endParaRPr lang="en-US" dirty="0"/>
          </a:p>
        </p:txBody>
      </p:sp>
      <p:pic>
        <p:nvPicPr>
          <p:cNvPr id="12290" name="Picture 2" descr="http://1.bp.blogspot.com/-6TabUrdJWzQ/TYCx6DE2EOI/AAAAAAAAAYY/WO61cSfblZI/s1600/color-elect-col-web.jpg"/>
          <p:cNvPicPr>
            <a:picLocks noChangeAspect="1" noChangeArrowheads="1"/>
          </p:cNvPicPr>
          <p:nvPr/>
        </p:nvPicPr>
        <p:blipFill>
          <a:blip r:embed="rId2" cstate="print"/>
          <a:srcRect/>
          <a:stretch>
            <a:fillRect/>
          </a:stretch>
        </p:blipFill>
        <p:spPr bwMode="auto">
          <a:xfrm>
            <a:off x="5334000" y="2362200"/>
            <a:ext cx="3637935" cy="2819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62000" y="76200"/>
            <a:ext cx="7543800" cy="64633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dirty="0">
                <a:solidFill>
                  <a:srgbClr val="8C4600"/>
                </a:solidFill>
                <a:effectLst>
                  <a:outerShdw blurRad="38100" dist="38100" dir="2700000" algn="tl">
                    <a:srgbClr val="000000"/>
                  </a:outerShdw>
                </a:effectLst>
                <a:latin typeface="Old Town" pitchFamily="34" charset="0"/>
              </a:rPr>
              <a:t>Opposition to John Quincy Adams</a:t>
            </a:r>
          </a:p>
        </p:txBody>
      </p:sp>
      <p:sp>
        <p:nvSpPr>
          <p:cNvPr id="5" name="Text Box 5"/>
          <p:cNvSpPr txBox="1">
            <a:spLocks noChangeArrowheads="1"/>
          </p:cNvSpPr>
          <p:nvPr/>
        </p:nvSpPr>
        <p:spPr bwMode="auto">
          <a:xfrm>
            <a:off x="838200" y="1143000"/>
            <a:ext cx="6858000" cy="5155257"/>
          </a:xfrm>
          <a:prstGeom prst="rect">
            <a:avLst/>
          </a:prstGeom>
          <a:noFill/>
          <a:ln w="9525">
            <a:noFill/>
            <a:miter lim="800000"/>
            <a:headEnd/>
            <a:tailEnd/>
          </a:ln>
          <a:effectLst>
            <a:outerShdw blurRad="50800" dist="254000" dir="10680000" sx="99000" sy="99000" algn="ctr" rotWithShape="0">
              <a:schemeClr val="tx1"/>
            </a:outerShdw>
          </a:effectLst>
        </p:spPr>
        <p:txBody>
          <a:bodyPr>
            <a:spAutoFit/>
          </a:bodyPr>
          <a:lstStyle/>
          <a:p>
            <a:pPr marL="457200" indent="-457200">
              <a:spcBef>
                <a:spcPct val="50000"/>
              </a:spcBef>
              <a:buClr>
                <a:schemeClr val="accent2"/>
              </a:buClr>
              <a:buSzPct val="70000"/>
              <a:defRPr/>
            </a:pPr>
            <a:r>
              <a:rPr lang="en-US" sz="2300" b="1" dirty="0" smtClean="0">
                <a:solidFill>
                  <a:srgbClr val="686868"/>
                </a:solidFill>
                <a:effectLst>
                  <a:outerShdw blurRad="38100" dist="38100" dir="2700000" algn="tl">
                    <a:srgbClr val="000000"/>
                  </a:outerShdw>
                </a:effectLst>
                <a:latin typeface="Comic Sans MS" pitchFamily="66" charset="0"/>
              </a:rPr>
              <a:t>	</a:t>
            </a:r>
            <a:r>
              <a:rPr lang="en-US" sz="2300" dirty="0" smtClean="0">
                <a:solidFill>
                  <a:srgbClr val="686868"/>
                </a:solidFill>
                <a:effectLst>
                  <a:outerShdw blurRad="38100" dist="38100" dir="2700000" algn="tl">
                    <a:srgbClr val="000000"/>
                  </a:outerShdw>
                </a:effectLst>
              </a:rPr>
              <a:t>Some </a:t>
            </a:r>
            <a:r>
              <a:rPr lang="en-US" sz="2300" dirty="0">
                <a:solidFill>
                  <a:srgbClr val="686868"/>
                </a:solidFill>
                <a:effectLst>
                  <a:outerShdw blurRad="38100" dist="38100" dir="2700000" algn="tl">
                    <a:srgbClr val="000000"/>
                  </a:outerShdw>
                </a:effectLst>
              </a:rPr>
              <a:t>believed he allowed too much political control to be held by elites.</a:t>
            </a:r>
          </a:p>
          <a:p>
            <a:pPr marL="457200" indent="-457200">
              <a:spcBef>
                <a:spcPct val="50000"/>
              </a:spcBef>
              <a:buClr>
                <a:schemeClr val="accent2"/>
              </a:buClr>
              <a:buSzPct val="70000"/>
              <a:defRPr/>
            </a:pPr>
            <a:r>
              <a:rPr lang="en-US" sz="2300" dirty="0" smtClean="0">
                <a:solidFill>
                  <a:srgbClr val="686868"/>
                </a:solidFill>
                <a:effectLst>
                  <a:outerShdw blurRad="38100" dist="38100" dir="2700000" algn="tl">
                    <a:srgbClr val="000000"/>
                  </a:outerShdw>
                </a:effectLst>
              </a:rPr>
              <a:t>	Some </a:t>
            </a:r>
            <a:r>
              <a:rPr lang="en-US" sz="2300" dirty="0">
                <a:solidFill>
                  <a:srgbClr val="686868"/>
                </a:solidFill>
                <a:effectLst>
                  <a:outerShdw blurRad="38100" dist="38100" dir="2700000" algn="tl">
                    <a:srgbClr val="000000"/>
                  </a:outerShdw>
                </a:effectLst>
              </a:rPr>
              <a:t>objected to his support of national economic development on constitutional grounds.</a:t>
            </a:r>
          </a:p>
          <a:p>
            <a:pPr marL="1089025" lvl="1" indent="-228600">
              <a:spcBef>
                <a:spcPct val="50000"/>
              </a:spcBef>
              <a:buClr>
                <a:srgbClr val="996633"/>
              </a:buClr>
              <a:buSzPct val="100000"/>
              <a:buFont typeface="Wingdings" pitchFamily="2" charset="2"/>
              <a:buChar char="§"/>
              <a:defRPr/>
            </a:pPr>
            <a:r>
              <a:rPr lang="en-US" sz="2200" b="1" dirty="0">
                <a:effectLst>
                  <a:outerShdw blurRad="38100" dist="38100" dir="2700000" algn="tl">
                    <a:srgbClr val="000000">
                      <a:alpha val="43137"/>
                    </a:srgbClr>
                  </a:outerShdw>
                </a:effectLst>
                <a:latin typeface="Comic Sans MS" pitchFamily="66" charset="0"/>
              </a:rPr>
              <a:t>Adams believed a strong, active central government was necessary.</a:t>
            </a:r>
          </a:p>
          <a:p>
            <a:pPr marL="1660525" lvl="2" indent="-288925">
              <a:spcBef>
                <a:spcPct val="50000"/>
              </a:spcBef>
              <a:buClr>
                <a:srgbClr val="A50021"/>
              </a:buClr>
              <a:buSzPct val="100000"/>
              <a:buFont typeface="Wingdings" pitchFamily="2" charset="2"/>
              <a:buChar char="Ø"/>
              <a:defRPr/>
            </a:pPr>
            <a:r>
              <a:rPr lang="en-US" sz="2000" b="1" dirty="0">
                <a:effectLst>
                  <a:outerShdw blurRad="38100" dist="38100" dir="2700000" algn="tl">
                    <a:srgbClr val="000000">
                      <a:alpha val="43137"/>
                    </a:srgbClr>
                  </a:outerShdw>
                </a:effectLst>
                <a:latin typeface="Comic Sans MS" pitchFamily="66" charset="0"/>
              </a:rPr>
              <a:t>A national university.</a:t>
            </a:r>
          </a:p>
          <a:p>
            <a:pPr marL="1660525" lvl="2" indent="-288925">
              <a:spcBef>
                <a:spcPct val="50000"/>
              </a:spcBef>
              <a:buClr>
                <a:srgbClr val="A50021"/>
              </a:buClr>
              <a:buSzPct val="100000"/>
              <a:buFont typeface="Wingdings" pitchFamily="2" charset="2"/>
              <a:buChar char="Ø"/>
              <a:defRPr/>
            </a:pPr>
            <a:r>
              <a:rPr lang="en-US" sz="2000" b="1" dirty="0">
                <a:effectLst>
                  <a:outerShdw blurRad="38100" dist="38100" dir="2700000" algn="tl">
                    <a:srgbClr val="000000">
                      <a:alpha val="43137"/>
                    </a:srgbClr>
                  </a:outerShdw>
                </a:effectLst>
                <a:latin typeface="Comic Sans MS" pitchFamily="66" charset="0"/>
              </a:rPr>
              <a:t>An astronomical observatory.</a:t>
            </a:r>
          </a:p>
          <a:p>
            <a:pPr marL="1660525" lvl="2" indent="-288925">
              <a:spcBef>
                <a:spcPct val="50000"/>
              </a:spcBef>
              <a:buClr>
                <a:srgbClr val="A50021"/>
              </a:buClr>
              <a:buSzPct val="100000"/>
              <a:buFont typeface="Wingdings" pitchFamily="2" charset="2"/>
              <a:buChar char="Ø"/>
              <a:defRPr/>
            </a:pPr>
            <a:r>
              <a:rPr lang="en-US" sz="2000" b="1" dirty="0">
                <a:effectLst>
                  <a:outerShdw blurRad="38100" dist="38100" dir="2700000" algn="tl">
                    <a:srgbClr val="000000">
                      <a:alpha val="43137"/>
                    </a:srgbClr>
                  </a:outerShdw>
                </a:effectLst>
                <a:latin typeface="Comic Sans MS" pitchFamily="66" charset="0"/>
              </a:rPr>
              <a:t>A naval academy.</a:t>
            </a:r>
          </a:p>
          <a:p>
            <a:pPr marL="457200" indent="-457200">
              <a:spcBef>
                <a:spcPct val="50000"/>
              </a:spcBef>
              <a:buClr>
                <a:srgbClr val="00269E"/>
              </a:buClr>
              <a:buSzPct val="70000"/>
              <a:defRPr/>
            </a:pPr>
            <a:r>
              <a:rPr lang="en-US" sz="2300" b="1" dirty="0" smtClean="0">
                <a:solidFill>
                  <a:srgbClr val="686868"/>
                </a:solidFill>
                <a:effectLst>
                  <a:outerShdw blurRad="38100" dist="38100" dir="2700000" algn="tl">
                    <a:srgbClr val="000000">
                      <a:alpha val="43137"/>
                    </a:srgbClr>
                  </a:outerShdw>
                </a:effectLst>
                <a:latin typeface="Comic Sans MS" pitchFamily="66" charset="0"/>
              </a:rPr>
              <a:t>	Many </a:t>
            </a:r>
            <a:r>
              <a:rPr lang="en-US" sz="2300" b="1" dirty="0">
                <a:solidFill>
                  <a:srgbClr val="686868"/>
                </a:solidFill>
                <a:effectLst>
                  <a:outerShdw blurRad="38100" dist="38100" dir="2700000" algn="tl">
                    <a:srgbClr val="000000">
                      <a:alpha val="43137"/>
                    </a:srgbClr>
                  </a:outerShdw>
                </a:effectLst>
                <a:latin typeface="Comic Sans MS" pitchFamily="66" charset="0"/>
              </a:rPr>
              <a:t>Americans saw Adams’ vision of a might nation led by a strong president as a threat to individual liberties.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Rematch, Election of 1828…</a:t>
            </a:r>
            <a:endParaRPr lang="en-US" dirty="0"/>
          </a:p>
        </p:txBody>
      </p:sp>
      <p:sp>
        <p:nvSpPr>
          <p:cNvPr id="3" name="Content Placeholder 2"/>
          <p:cNvSpPr>
            <a:spLocks noGrp="1"/>
          </p:cNvSpPr>
          <p:nvPr>
            <p:ph idx="1"/>
          </p:nvPr>
        </p:nvSpPr>
        <p:spPr/>
        <p:txBody>
          <a:bodyPr/>
          <a:lstStyle/>
          <a:p>
            <a:pPr>
              <a:lnSpc>
                <a:spcPct val="90000"/>
              </a:lnSpc>
            </a:pPr>
            <a:r>
              <a:rPr lang="en-US" dirty="0" smtClean="0"/>
              <a:t>Rematch between Adams and Jackson</a:t>
            </a:r>
          </a:p>
          <a:p>
            <a:pPr>
              <a:lnSpc>
                <a:spcPct val="90000"/>
              </a:lnSpc>
            </a:pPr>
            <a:r>
              <a:rPr lang="en-US" dirty="0" smtClean="0"/>
              <a:t>“Corrupt Bargainer” vs. “Military Chieftain”</a:t>
            </a:r>
          </a:p>
          <a:p>
            <a:pPr>
              <a:lnSpc>
                <a:spcPct val="90000"/>
              </a:lnSpc>
            </a:pPr>
            <a:r>
              <a:rPr lang="en-US" dirty="0" smtClean="0"/>
              <a:t>Jackson won easily and became president a few months later</a:t>
            </a:r>
          </a:p>
          <a:p>
            <a:pPr>
              <a:lnSpc>
                <a:spcPct val="90000"/>
              </a:lnSpc>
            </a:pPr>
            <a:r>
              <a:rPr lang="en-US" dirty="0" smtClean="0"/>
              <a:t>His wife died before he became president however</a:t>
            </a:r>
          </a:p>
          <a:p>
            <a:pPr lvl="1">
              <a:lnSpc>
                <a:spcPct val="90000"/>
              </a:lnSpc>
            </a:pPr>
            <a:r>
              <a:rPr lang="en-US" dirty="0" smtClean="0"/>
              <a:t>He blamed Adams</a:t>
            </a:r>
          </a:p>
          <a:p>
            <a:pPr lvl="1">
              <a:lnSpc>
                <a:spcPct val="90000"/>
              </a:lnSpc>
            </a:pPr>
            <a:r>
              <a:rPr lang="en-US" dirty="0" smtClean="0"/>
              <a:t>Using a lot of Mudslinging, propaganda</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14400" y="152400"/>
            <a:ext cx="7467600" cy="144655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400" dirty="0">
                <a:solidFill>
                  <a:srgbClr val="8C4600"/>
                </a:solidFill>
                <a:effectLst>
                  <a:outerShdw blurRad="38100" dist="38100" dir="2700000" algn="tl">
                    <a:srgbClr val="000000"/>
                  </a:outerShdw>
                </a:effectLst>
                <a:latin typeface="Old Town" pitchFamily="34" charset="0"/>
              </a:rPr>
              <a:t>Jackson in Mourning for His Wife</a:t>
            </a:r>
          </a:p>
        </p:txBody>
      </p:sp>
      <p:pic>
        <p:nvPicPr>
          <p:cNvPr id="26627" name="Picture 3" descr="img1"/>
          <p:cNvPicPr>
            <a:picLocks noChangeAspect="1" noChangeArrowheads="1"/>
          </p:cNvPicPr>
          <p:nvPr/>
        </p:nvPicPr>
        <p:blipFill>
          <a:blip r:embed="rId2" cstate="print"/>
          <a:srcRect l="3293" t="2396" r="4527" b="4192"/>
          <a:stretch>
            <a:fillRect/>
          </a:stretch>
        </p:blipFill>
        <p:spPr bwMode="auto">
          <a:xfrm>
            <a:off x="2693987" y="1524000"/>
            <a:ext cx="3554413" cy="49530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Spoils System…</a:t>
            </a:r>
            <a:endParaRPr lang="en-US" dirty="0"/>
          </a:p>
        </p:txBody>
      </p:sp>
      <p:sp>
        <p:nvSpPr>
          <p:cNvPr id="3" name="Content Placeholder 2"/>
          <p:cNvSpPr>
            <a:spLocks noGrp="1"/>
          </p:cNvSpPr>
          <p:nvPr>
            <p:ph idx="1"/>
          </p:nvPr>
        </p:nvSpPr>
        <p:spPr/>
        <p:txBody>
          <a:bodyPr/>
          <a:lstStyle/>
          <a:p>
            <a:pPr>
              <a:lnSpc>
                <a:spcPct val="90000"/>
              </a:lnSpc>
            </a:pPr>
            <a:r>
              <a:rPr lang="en-US" sz="2800" dirty="0" smtClean="0"/>
              <a:t>After the election, he fired many government employees</a:t>
            </a:r>
          </a:p>
          <a:p>
            <a:pPr lvl="1">
              <a:lnSpc>
                <a:spcPct val="90000"/>
              </a:lnSpc>
            </a:pPr>
            <a:r>
              <a:rPr lang="en-US" sz="2400" dirty="0" smtClean="0"/>
              <a:t>He hired many of his supporters</a:t>
            </a:r>
          </a:p>
          <a:p>
            <a:pPr>
              <a:lnSpc>
                <a:spcPct val="90000"/>
              </a:lnSpc>
            </a:pPr>
            <a:r>
              <a:rPr lang="en-US" sz="2800" dirty="0" smtClean="0"/>
              <a:t>“The duties of all public offices are…so plain and simple…”</a:t>
            </a:r>
          </a:p>
          <a:p>
            <a:pPr>
              <a:lnSpc>
                <a:spcPct val="90000"/>
              </a:lnSpc>
            </a:pPr>
            <a:r>
              <a:rPr lang="en-US" sz="2800" dirty="0" smtClean="0"/>
              <a:t>A supporter said, “To the victor goes the spoils”</a:t>
            </a:r>
          </a:p>
          <a:p>
            <a:pPr lvl="1">
              <a:lnSpc>
                <a:spcPct val="90000"/>
              </a:lnSpc>
            </a:pPr>
            <a:r>
              <a:rPr lang="en-US" sz="2400" dirty="0" smtClean="0"/>
              <a:t>Very few of his supporters were qualified</a:t>
            </a:r>
          </a:p>
          <a:p>
            <a:pPr>
              <a:lnSpc>
                <a:spcPct val="90000"/>
              </a:lnSpc>
            </a:pPr>
            <a:r>
              <a:rPr lang="en-US" sz="2800" dirty="0" smtClean="0"/>
              <a:t>Unofficial advisors were referred to as his “Kitchen Cabinet”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sz="half" idx="1"/>
          </p:nvPr>
        </p:nvSpPr>
        <p:spPr>
          <a:xfrm>
            <a:off x="457200" y="457200"/>
            <a:ext cx="4038600" cy="5943600"/>
          </a:xfrm>
        </p:spPr>
        <p:txBody>
          <a:bodyPr>
            <a:normAutofit lnSpcReduction="10000"/>
          </a:bodyPr>
          <a:lstStyle/>
          <a:p>
            <a:r>
              <a:rPr lang="en-US"/>
              <a:t>Jackson opposed members of Congress that he said looked out only for special interests.</a:t>
            </a:r>
          </a:p>
          <a:p>
            <a:r>
              <a:rPr lang="en-US"/>
              <a:t>He opposed Marshall, to powerful.</a:t>
            </a:r>
          </a:p>
          <a:p>
            <a:r>
              <a:rPr lang="en-US"/>
              <a:t>He was in favor of state’s rights and will of people – democracy.</a:t>
            </a:r>
          </a:p>
          <a:p>
            <a:r>
              <a:rPr lang="en-US"/>
              <a:t>He named advisors from all over the country, kitchen cabinet.</a:t>
            </a:r>
          </a:p>
        </p:txBody>
      </p:sp>
      <p:sp>
        <p:nvSpPr>
          <p:cNvPr id="31748" name="Rectangle 4"/>
          <p:cNvSpPr>
            <a:spLocks noGrp="1" noChangeArrowheads="1"/>
          </p:cNvSpPr>
          <p:nvPr>
            <p:ph type="body" sz="half" idx="2"/>
          </p:nvPr>
        </p:nvSpPr>
        <p:spPr>
          <a:xfrm>
            <a:off x="4648200" y="457200"/>
            <a:ext cx="4191000" cy="2667000"/>
          </a:xfrm>
        </p:spPr>
        <p:txBody>
          <a:bodyPr/>
          <a:lstStyle/>
          <a:p>
            <a:r>
              <a:rPr lang="en-US"/>
              <a:t>He favored “laissez-faire” policies.</a:t>
            </a:r>
          </a:p>
          <a:p>
            <a:r>
              <a:rPr lang="en-US"/>
              <a:t>He wanted to move the country back toward the “simplicity” of Jefferson.</a:t>
            </a:r>
          </a:p>
          <a:p>
            <a:pPr>
              <a:buFont typeface="Wingdings" pitchFamily="2" charset="2"/>
              <a:buNone/>
            </a:pPr>
            <a:endParaRPr lang="en-US"/>
          </a:p>
        </p:txBody>
      </p:sp>
      <p:pic>
        <p:nvPicPr>
          <p:cNvPr id="31751" name="Picture 7" descr="[caption follows]"/>
          <p:cNvPicPr>
            <a:picLocks noChangeAspect="1" noChangeArrowheads="1"/>
          </p:cNvPicPr>
          <p:nvPr/>
        </p:nvPicPr>
        <p:blipFill>
          <a:blip r:embed="rId2" cstate="print"/>
          <a:srcRect/>
          <a:stretch>
            <a:fillRect/>
          </a:stretch>
        </p:blipFill>
        <p:spPr bwMode="auto">
          <a:xfrm>
            <a:off x="4953000" y="3124200"/>
            <a:ext cx="3733800" cy="29003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Nullification Crisis…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a:lnSpc>
                <a:spcPct val="90000"/>
              </a:lnSpc>
            </a:pPr>
            <a:r>
              <a:rPr lang="en-US" sz="2800" dirty="0" smtClean="0"/>
              <a:t>Tariff of Abominations</a:t>
            </a:r>
          </a:p>
          <a:p>
            <a:pPr lvl="1">
              <a:lnSpc>
                <a:spcPct val="90000"/>
              </a:lnSpc>
            </a:pPr>
            <a:r>
              <a:rPr lang="en-US" sz="2400" dirty="0" smtClean="0"/>
              <a:t>This tariff helped manufacturers in the North and hurt Southern planters</a:t>
            </a:r>
          </a:p>
          <a:p>
            <a:pPr lvl="2">
              <a:lnSpc>
                <a:spcPct val="90000"/>
              </a:lnSpc>
            </a:pPr>
            <a:r>
              <a:rPr lang="en-US" sz="2000" dirty="0" smtClean="0"/>
              <a:t>Southern states now paid more for European goods</a:t>
            </a:r>
          </a:p>
          <a:p>
            <a:pPr lvl="2">
              <a:lnSpc>
                <a:spcPct val="90000"/>
              </a:lnSpc>
            </a:pPr>
            <a:r>
              <a:rPr lang="en-US" sz="2000" dirty="0" smtClean="0"/>
              <a:t>VP Calhoun leaves</a:t>
            </a:r>
          </a:p>
          <a:p>
            <a:pPr>
              <a:lnSpc>
                <a:spcPct val="90000"/>
              </a:lnSpc>
            </a:pPr>
            <a:r>
              <a:rPr lang="en-US" sz="2800" dirty="0" smtClean="0"/>
              <a:t>States decided to nullify the federal law</a:t>
            </a:r>
          </a:p>
          <a:p>
            <a:pPr lvl="1">
              <a:lnSpc>
                <a:spcPct val="90000"/>
              </a:lnSpc>
            </a:pPr>
            <a:r>
              <a:rPr lang="en-US" sz="2400" dirty="0" smtClean="0"/>
              <a:t>Means they weren’t going to follow the law</a:t>
            </a:r>
          </a:p>
          <a:p>
            <a:pPr>
              <a:lnSpc>
                <a:spcPct val="90000"/>
              </a:lnSpc>
            </a:pPr>
            <a:r>
              <a:rPr lang="en-US" sz="2800" dirty="0" smtClean="0"/>
              <a:t>A smaller tariff was put in its place</a:t>
            </a:r>
          </a:p>
          <a:p>
            <a:pPr lvl="1">
              <a:lnSpc>
                <a:spcPct val="90000"/>
              </a:lnSpc>
            </a:pPr>
            <a:r>
              <a:rPr lang="en-US" sz="2400" dirty="0" smtClean="0"/>
              <a:t>South Carolina still wasn’t happy</a:t>
            </a:r>
          </a:p>
          <a:p>
            <a:pPr lvl="1">
              <a:lnSpc>
                <a:spcPct val="90000"/>
              </a:lnSpc>
            </a:pPr>
            <a:r>
              <a:rPr lang="en-US" sz="2400" dirty="0" smtClean="0"/>
              <a:t>They talked about seceding</a:t>
            </a:r>
          </a:p>
          <a:p>
            <a:pPr lvl="2">
              <a:lnSpc>
                <a:spcPct val="90000"/>
              </a:lnSpc>
            </a:pPr>
            <a:r>
              <a:rPr lang="en-US" sz="2000" dirty="0" smtClean="0"/>
              <a:t>Leaving the Union</a:t>
            </a:r>
          </a:p>
          <a:p>
            <a:pPr>
              <a:lnSpc>
                <a:spcPct val="90000"/>
              </a:lnSpc>
            </a:pPr>
            <a:r>
              <a:rPr lang="en-US" sz="2800" dirty="0" smtClean="0"/>
              <a:t>Jackson didn’t like this!</a:t>
            </a:r>
          </a:p>
          <a:p>
            <a:pPr lvl="1">
              <a:lnSpc>
                <a:spcPct val="90000"/>
              </a:lnSpc>
            </a:pPr>
            <a:r>
              <a:rPr lang="en-US" sz="2400" dirty="0" smtClean="0"/>
              <a:t> He thought it would lead to civil war</a:t>
            </a:r>
          </a:p>
          <a:p>
            <a:endParaRPr lang="en-US" dirty="0"/>
          </a:p>
        </p:txBody>
      </p:sp>
      <p:pic>
        <p:nvPicPr>
          <p:cNvPr id="17410" name="Picture 2" descr="http://prospect.org/sites/default/files/styles/large/public/john_c_calhoun_by_mathew_brady_march_1849-crop.jpg?itok=LY53IkV8"/>
          <p:cNvPicPr>
            <a:picLocks noChangeAspect="1" noChangeArrowheads="1"/>
          </p:cNvPicPr>
          <p:nvPr/>
        </p:nvPicPr>
        <p:blipFill>
          <a:blip r:embed="rId2" cstate="print"/>
          <a:srcRect/>
          <a:stretch>
            <a:fillRect/>
          </a:stretch>
        </p:blipFill>
        <p:spPr bwMode="auto">
          <a:xfrm>
            <a:off x="6781800" y="3657600"/>
            <a:ext cx="1954054" cy="2514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Legend States…</a:t>
            </a:r>
            <a:endParaRPr lang="en-US" dirty="0"/>
          </a:p>
        </p:txBody>
      </p:sp>
      <p:sp>
        <p:nvSpPr>
          <p:cNvPr id="3" name="Content Placeholder 2"/>
          <p:cNvSpPr>
            <a:spLocks noGrp="1"/>
          </p:cNvSpPr>
          <p:nvPr>
            <p:ph idx="1"/>
          </p:nvPr>
        </p:nvSpPr>
        <p:spPr/>
        <p:txBody>
          <a:bodyPr/>
          <a:lstStyle/>
          <a:p>
            <a:r>
              <a:rPr kumimoji="0" lang="en-US" dirty="0" smtClean="0"/>
              <a:t>“At age 13, he joined the Patriots but was captured by the British.  When a British officer ordered the young prisoner to clean his boots, the boy refused.”</a:t>
            </a:r>
            <a:endParaRPr lang="en-US" dirty="0"/>
          </a:p>
        </p:txBody>
      </p:sp>
      <p:pic>
        <p:nvPicPr>
          <p:cNvPr id="4" name="Picture 2" descr="http://dixiebabble.files.wordpress.com/2012/04/andrew-jackson-disobeys-british-officer-1780.png"/>
          <p:cNvPicPr>
            <a:picLocks noChangeAspect="1" noChangeArrowheads="1"/>
          </p:cNvPicPr>
          <p:nvPr/>
        </p:nvPicPr>
        <p:blipFill>
          <a:blip r:embed="rId2" cstate="print"/>
          <a:srcRect/>
          <a:stretch>
            <a:fillRect/>
          </a:stretch>
        </p:blipFill>
        <p:spPr bwMode="auto">
          <a:xfrm>
            <a:off x="0" y="0"/>
            <a:ext cx="9144000" cy="68346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Andrea\AppData\Local\Microsoft\Windows\Temporary Internet Files\Content.IE5\K1TN8L1C\MC900384294[1].wmf"/>
          <p:cNvPicPr>
            <a:picLocks noChangeAspect="1" noChangeArrowheads="1"/>
          </p:cNvPicPr>
          <p:nvPr/>
        </p:nvPicPr>
        <p:blipFill>
          <a:blip r:embed="rId2" cstate="print"/>
          <a:srcRect/>
          <a:stretch>
            <a:fillRect/>
          </a:stretch>
        </p:blipFill>
        <p:spPr bwMode="auto">
          <a:xfrm>
            <a:off x="152400" y="304800"/>
            <a:ext cx="1310335" cy="1388983"/>
          </a:xfrm>
          <a:prstGeom prst="rect">
            <a:avLst/>
          </a:prstGeom>
          <a:noFill/>
        </p:spPr>
      </p:pic>
      <p:sp>
        <p:nvSpPr>
          <p:cNvPr id="2" name="Title 1"/>
          <p:cNvSpPr>
            <a:spLocks noGrp="1"/>
          </p:cNvSpPr>
          <p:nvPr>
            <p:ph type="title"/>
          </p:nvPr>
        </p:nvSpPr>
        <p:spPr/>
        <p:txBody>
          <a:bodyPr/>
          <a:lstStyle/>
          <a:p>
            <a:r>
              <a:rPr lang="en-US" dirty="0" smtClean="0"/>
              <a:t>Fortune Telling…Succession…</a:t>
            </a:r>
            <a:endParaRPr lang="en-US" dirty="0"/>
          </a:p>
        </p:txBody>
      </p:sp>
      <p:sp>
        <p:nvSpPr>
          <p:cNvPr id="3" name="Content Placeholder 2"/>
          <p:cNvSpPr>
            <a:spLocks noGrp="1"/>
          </p:cNvSpPr>
          <p:nvPr>
            <p:ph idx="1"/>
          </p:nvPr>
        </p:nvSpPr>
        <p:spPr/>
        <p:txBody>
          <a:bodyPr/>
          <a:lstStyle/>
          <a:p>
            <a:r>
              <a:rPr lang="en-US" dirty="0" smtClean="0"/>
              <a:t>Jackson said…</a:t>
            </a:r>
          </a:p>
          <a:p>
            <a:r>
              <a:rPr lang="en-US" dirty="0" smtClean="0"/>
              <a:t>“If one drop of blood be shed there in defiance of the laws of the United States, I will hang the first man of them I can get my hands on to the first tree I can find.”</a:t>
            </a:r>
          </a:p>
          <a:p>
            <a:r>
              <a:rPr lang="en-US" dirty="0" smtClean="0"/>
              <a:t>“If we get in a war over this I will kill anyone responsible for starting the war.”</a:t>
            </a:r>
          </a:p>
          <a:p>
            <a:pPr>
              <a:buNone/>
            </a:pPr>
            <a:endParaRPr lang="en-US" dirty="0"/>
          </a:p>
        </p:txBody>
      </p:sp>
      <p:pic>
        <p:nvPicPr>
          <p:cNvPr id="34820" name="Picture 4" descr="https://encrypted-tbn3.gstatic.com/images?q=tbn:ANd9GcTu3DJS6JdVSAeYfbwU1WYmYgWrRpOx1WLSFHmEj32_Hp6Hh51VeA"/>
          <p:cNvPicPr>
            <a:picLocks noChangeAspect="1" noChangeArrowheads="1"/>
          </p:cNvPicPr>
          <p:nvPr/>
        </p:nvPicPr>
        <p:blipFill>
          <a:blip r:embed="rId3" cstate="print"/>
          <a:srcRect/>
          <a:stretch>
            <a:fillRect/>
          </a:stretch>
        </p:blipFill>
        <p:spPr bwMode="auto">
          <a:xfrm>
            <a:off x="6223262" y="4953000"/>
            <a:ext cx="2263513" cy="169545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304800" y="533400"/>
            <a:ext cx="5105400" cy="5867400"/>
          </a:xfrm>
        </p:spPr>
        <p:txBody>
          <a:bodyPr/>
          <a:lstStyle/>
          <a:p>
            <a:pPr>
              <a:lnSpc>
                <a:spcPct val="90000"/>
              </a:lnSpc>
            </a:pPr>
            <a:r>
              <a:rPr lang="en-US"/>
              <a:t>President Jackson sends warships to Charleston Harbor and threatens to hang Calhoun for treason.</a:t>
            </a:r>
          </a:p>
          <a:p>
            <a:pPr>
              <a:lnSpc>
                <a:spcPct val="90000"/>
              </a:lnSpc>
            </a:pPr>
            <a:r>
              <a:rPr lang="en-US"/>
              <a:t>SC calls a state convention and declares the Tariff of 1832 invalid and refuses to collect it.</a:t>
            </a:r>
          </a:p>
          <a:p>
            <a:pPr>
              <a:lnSpc>
                <a:spcPct val="90000"/>
              </a:lnSpc>
            </a:pPr>
            <a:r>
              <a:rPr lang="en-US"/>
              <a:t>Congress introduces a “force bill” to force SC to pay with force.</a:t>
            </a:r>
          </a:p>
          <a:p>
            <a:pPr>
              <a:lnSpc>
                <a:spcPct val="90000"/>
              </a:lnSpc>
            </a:pPr>
            <a:r>
              <a:rPr lang="en-US"/>
              <a:t>Henry Clay offers compromise: Tariffs would be reduced over a period of nine years.</a:t>
            </a:r>
          </a:p>
        </p:txBody>
      </p:sp>
      <p:sp>
        <p:nvSpPr>
          <p:cNvPr id="41988" name="Rectangle 4"/>
          <p:cNvSpPr>
            <a:spLocks noGrp="1" noChangeArrowheads="1"/>
          </p:cNvSpPr>
          <p:nvPr>
            <p:ph type="body" sz="half" idx="2"/>
          </p:nvPr>
        </p:nvSpPr>
        <p:spPr>
          <a:xfrm>
            <a:off x="4648200" y="2514600"/>
            <a:ext cx="3810000" cy="3505200"/>
          </a:xfrm>
        </p:spPr>
        <p:txBody>
          <a:bodyPr/>
          <a:lstStyle/>
          <a:p>
            <a:pPr algn="ctr">
              <a:buFont typeface="Wingdings" pitchFamily="2" charset="2"/>
              <a:buNone/>
            </a:pPr>
            <a:r>
              <a:rPr lang="en-US"/>
              <a:t> </a:t>
            </a:r>
          </a:p>
        </p:txBody>
      </p:sp>
      <p:pic>
        <p:nvPicPr>
          <p:cNvPr id="41990" name="Picture 6" descr="http://www.msys.net/cress/ballots2/kjack.jpg">
            <a:hlinkClick r:id="rId2"/>
          </p:cNvPr>
          <p:cNvPicPr>
            <a:picLocks noChangeAspect="1" noChangeArrowheads="1"/>
          </p:cNvPicPr>
          <p:nvPr/>
        </p:nvPicPr>
        <p:blipFill>
          <a:blip r:embed="rId3" cstate="print"/>
          <a:srcRect/>
          <a:stretch>
            <a:fillRect/>
          </a:stretch>
        </p:blipFill>
        <p:spPr bwMode="auto">
          <a:xfrm>
            <a:off x="5562600" y="838200"/>
            <a:ext cx="3341688" cy="4953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 vs. the Natives</a:t>
            </a:r>
            <a:endParaRPr lang="en-US" dirty="0"/>
          </a:p>
        </p:txBody>
      </p:sp>
      <p:sp>
        <p:nvSpPr>
          <p:cNvPr id="3" name="Content Placeholder 2"/>
          <p:cNvSpPr>
            <a:spLocks noGrp="1"/>
          </p:cNvSpPr>
          <p:nvPr>
            <p:ph idx="1"/>
          </p:nvPr>
        </p:nvSpPr>
        <p:spPr/>
        <p:txBody>
          <a:bodyPr/>
          <a:lstStyle/>
          <a:p>
            <a:r>
              <a:rPr lang="en-US" dirty="0" smtClean="0"/>
              <a:t>1830-Indian Removal Act</a:t>
            </a:r>
          </a:p>
          <a:p>
            <a:r>
              <a:rPr lang="en-US" dirty="0" smtClean="0"/>
              <a:t>Court cases</a:t>
            </a:r>
          </a:p>
          <a:p>
            <a:pPr lvl="1"/>
            <a:r>
              <a:rPr lang="en-US" dirty="0" smtClean="0"/>
              <a:t>Cherokee Nation vs. Georgia (1831)</a:t>
            </a:r>
          </a:p>
          <a:p>
            <a:pPr lvl="1"/>
            <a:r>
              <a:rPr lang="en-US" dirty="0" smtClean="0"/>
              <a:t>Worcester vs. Georgia (1832)</a:t>
            </a:r>
          </a:p>
          <a:p>
            <a:r>
              <a:rPr lang="en-US" dirty="0" smtClean="0"/>
              <a:t>Supreme Court-John Marshall</a:t>
            </a:r>
          </a:p>
          <a:p>
            <a:pPr lvl="1"/>
            <a:r>
              <a:rPr lang="en-US" dirty="0" smtClean="0"/>
              <a:t>John Marshall has made his decision, now let him enforce it!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990600" y="152400"/>
            <a:ext cx="7467600" cy="10064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6000" dirty="0">
                <a:solidFill>
                  <a:srgbClr val="8C4600"/>
                </a:solidFill>
                <a:effectLst>
                  <a:outerShdw blurRad="38100" dist="38100" dir="2700000" algn="tl">
                    <a:srgbClr val="000000"/>
                  </a:outerShdw>
                </a:effectLst>
                <a:latin typeface="Old Town" pitchFamily="34" charset="0"/>
              </a:rPr>
              <a:t>Indian Removal</a:t>
            </a:r>
          </a:p>
        </p:txBody>
      </p:sp>
      <p:pic>
        <p:nvPicPr>
          <p:cNvPr id="45059" name="Picture 3" descr="13_02"/>
          <p:cNvPicPr>
            <a:picLocks noChangeAspect="1" noChangeArrowheads="1"/>
          </p:cNvPicPr>
          <p:nvPr/>
        </p:nvPicPr>
        <p:blipFill>
          <a:blip r:embed="rId2" cstate="print">
            <a:lum bright="-6000" contrast="12000"/>
          </a:blip>
          <a:srcRect/>
          <a:stretch>
            <a:fillRect/>
          </a:stretch>
        </p:blipFill>
        <p:spPr bwMode="auto">
          <a:xfrm>
            <a:off x="1066800" y="1371600"/>
            <a:ext cx="7010400" cy="4808538"/>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066800" y="152400"/>
            <a:ext cx="7467600" cy="76944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400" dirty="0">
                <a:solidFill>
                  <a:srgbClr val="8C4600"/>
                </a:solidFill>
                <a:effectLst>
                  <a:outerShdw blurRad="38100" dist="38100" dir="2700000" algn="tl">
                    <a:srgbClr val="000000"/>
                  </a:outerShdw>
                </a:effectLst>
                <a:latin typeface="Old Town" pitchFamily="34" charset="0"/>
              </a:rPr>
              <a:t>Trail of Tears (1838-1839)</a:t>
            </a:r>
          </a:p>
        </p:txBody>
      </p:sp>
      <p:pic>
        <p:nvPicPr>
          <p:cNvPr id="47107" name="Picture 4" descr="Trail of Tears painting"/>
          <p:cNvPicPr>
            <a:picLocks noChangeAspect="1" noChangeArrowheads="1"/>
          </p:cNvPicPr>
          <p:nvPr/>
        </p:nvPicPr>
        <p:blipFill>
          <a:blip r:embed="rId2" cstate="print">
            <a:lum contrast="6000"/>
          </a:blip>
          <a:srcRect/>
          <a:stretch>
            <a:fillRect/>
          </a:stretch>
        </p:blipFill>
        <p:spPr bwMode="auto">
          <a:xfrm>
            <a:off x="1143000" y="1219200"/>
            <a:ext cx="7010400" cy="52578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 and the Bank…</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20000"/>
          </a:bodyPr>
          <a:lstStyle/>
          <a:p>
            <a:pPr>
              <a:lnSpc>
                <a:spcPct val="90000"/>
              </a:lnSpc>
            </a:pPr>
            <a:r>
              <a:rPr lang="en-US" sz="2800" dirty="0" smtClean="0"/>
              <a:t>Jackson hated the federal bank</a:t>
            </a:r>
          </a:p>
          <a:p>
            <a:pPr lvl="1">
              <a:lnSpc>
                <a:spcPct val="90000"/>
              </a:lnSpc>
            </a:pPr>
            <a:r>
              <a:rPr lang="en-US" sz="2400" dirty="0" smtClean="0"/>
              <a:t>He let them know!</a:t>
            </a:r>
          </a:p>
          <a:p>
            <a:pPr>
              <a:lnSpc>
                <a:spcPct val="90000"/>
              </a:lnSpc>
            </a:pPr>
            <a:r>
              <a:rPr lang="en-US" sz="2800" dirty="0" smtClean="0"/>
              <a:t>“The bank…is trying to kill me, but I will kill it!”</a:t>
            </a:r>
          </a:p>
          <a:p>
            <a:pPr>
              <a:lnSpc>
                <a:spcPct val="90000"/>
              </a:lnSpc>
            </a:pPr>
            <a:r>
              <a:rPr lang="en-US" sz="2800" dirty="0" smtClean="0"/>
              <a:t>He felt the National Bank was only helping the rich</a:t>
            </a:r>
          </a:p>
          <a:p>
            <a:pPr lvl="1">
              <a:lnSpc>
                <a:spcPct val="90000"/>
              </a:lnSpc>
            </a:pPr>
            <a:r>
              <a:rPr lang="en-US" sz="2400" dirty="0" smtClean="0"/>
              <a:t>Issue dealing with farmers and merchants</a:t>
            </a:r>
          </a:p>
          <a:p>
            <a:pPr>
              <a:lnSpc>
                <a:spcPct val="90000"/>
              </a:lnSpc>
            </a:pPr>
            <a:r>
              <a:rPr lang="en-US" sz="2800" dirty="0" smtClean="0"/>
              <a:t>He vetoed a renewal of the bank</a:t>
            </a:r>
          </a:p>
          <a:p>
            <a:pPr lvl="1">
              <a:lnSpc>
                <a:spcPct val="90000"/>
              </a:lnSpc>
            </a:pPr>
            <a:r>
              <a:rPr lang="en-US" sz="2400" dirty="0" smtClean="0"/>
              <a:t>Ended the National Bank and sent money to state banks </a:t>
            </a:r>
          </a:p>
          <a:p>
            <a:endParaRPr lang="en-US" dirty="0"/>
          </a:p>
        </p:txBody>
      </p:sp>
      <p:pic>
        <p:nvPicPr>
          <p:cNvPr id="35844" name="Picture 4" descr="http://upload.wikimedia.org/wikipedia/commons/d/d1/First_Bank_of_the_United_States.jpg"/>
          <p:cNvPicPr>
            <a:picLocks noChangeAspect="1" noChangeArrowheads="1"/>
          </p:cNvPicPr>
          <p:nvPr/>
        </p:nvPicPr>
        <p:blipFill>
          <a:blip r:embed="rId2" cstate="print"/>
          <a:srcRect/>
          <a:stretch>
            <a:fillRect/>
          </a:stretch>
        </p:blipFill>
        <p:spPr bwMode="auto">
          <a:xfrm>
            <a:off x="4648200" y="1981200"/>
            <a:ext cx="4064000" cy="304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http://upload.wikimedia.org/wikipedia/commons/b/be/General_Jackson_Slaying_the_Many_Headed_Monster.jpg"/>
          <p:cNvPicPr>
            <a:picLocks noChangeAspect="1" noChangeArrowheads="1"/>
          </p:cNvPicPr>
          <p:nvPr/>
        </p:nvPicPr>
        <p:blipFill>
          <a:blip r:embed="rId2" cstate="print"/>
          <a:srcRect/>
          <a:stretch>
            <a:fillRect/>
          </a:stretch>
        </p:blipFill>
        <p:spPr bwMode="auto">
          <a:xfrm>
            <a:off x="-914400" y="-304800"/>
            <a:ext cx="10533528" cy="7162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914400" y="152400"/>
            <a:ext cx="7467600" cy="175432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5400" dirty="0">
                <a:solidFill>
                  <a:srgbClr val="8C4600"/>
                </a:solidFill>
                <a:effectLst>
                  <a:outerShdw blurRad="38100" dist="38100" dir="2700000" algn="tl">
                    <a:srgbClr val="000000"/>
                  </a:outerShdw>
                </a:effectLst>
                <a:latin typeface="Old Town" pitchFamily="34" charset="0"/>
              </a:rPr>
              <a:t>The “Monster” Is Destroyed!</a:t>
            </a:r>
          </a:p>
        </p:txBody>
      </p:sp>
      <p:sp>
        <p:nvSpPr>
          <p:cNvPr id="45059" name="Text Box 3"/>
          <p:cNvSpPr txBox="1">
            <a:spLocks noChangeArrowheads="1"/>
          </p:cNvSpPr>
          <p:nvPr/>
        </p:nvSpPr>
        <p:spPr bwMode="auto">
          <a:xfrm>
            <a:off x="1143000" y="2279571"/>
            <a:ext cx="6781800" cy="3816429"/>
          </a:xfrm>
          <a:prstGeom prst="rect">
            <a:avLst/>
          </a:prstGeom>
          <a:noFill/>
          <a:ln w="9525">
            <a:noFill/>
            <a:miter lim="800000"/>
            <a:headEnd/>
            <a:tailEnd/>
          </a:ln>
          <a:effectLst/>
        </p:spPr>
        <p:txBody>
          <a:bodyPr>
            <a:spAutoFit/>
          </a:bodyPr>
          <a:lstStyle/>
          <a:p>
            <a:pPr marL="503238" indent="-503238">
              <a:spcBef>
                <a:spcPct val="50000"/>
              </a:spcBef>
              <a:buClr>
                <a:schemeClr val="accent2"/>
              </a:buClr>
              <a:buSzPct val="80000"/>
              <a:defRPr/>
            </a:pPr>
            <a:r>
              <a:rPr lang="en-US" sz="3200" b="1" dirty="0" smtClean="0">
                <a:solidFill>
                  <a:srgbClr val="686868"/>
                </a:solidFill>
                <a:effectLst>
                  <a:outerShdw blurRad="38100" dist="38100" dir="2700000" algn="tl">
                    <a:srgbClr val="000000"/>
                  </a:outerShdw>
                </a:effectLst>
                <a:latin typeface="Comic Sans MS" pitchFamily="66" charset="0"/>
              </a:rPr>
              <a:t>	</a:t>
            </a:r>
            <a:r>
              <a:rPr lang="en-US" sz="2800" b="1" dirty="0" smtClean="0">
                <a:solidFill>
                  <a:srgbClr val="686868"/>
                </a:solidFill>
                <a:effectLst>
                  <a:outerShdw blurRad="38100" dist="38100" dir="2700000" algn="tl">
                    <a:srgbClr val="000000"/>
                  </a:outerShdw>
                </a:effectLst>
                <a:latin typeface="Comic Sans MS" pitchFamily="66" charset="0"/>
              </a:rPr>
              <a:t>“</a:t>
            </a:r>
            <a:r>
              <a:rPr lang="en-US" sz="2800" b="1" dirty="0">
                <a:solidFill>
                  <a:srgbClr val="686868"/>
                </a:solidFill>
                <a:effectLst>
                  <a:outerShdw blurRad="38100" dist="38100" dir="2700000" algn="tl">
                    <a:srgbClr val="000000"/>
                  </a:outerShdw>
                </a:effectLst>
                <a:latin typeface="Comic Sans MS" pitchFamily="66" charset="0"/>
              </a:rPr>
              <a:t>Pet Banks”</a:t>
            </a:r>
          </a:p>
          <a:p>
            <a:pPr marL="503238" indent="-503238">
              <a:spcBef>
                <a:spcPct val="50000"/>
              </a:spcBef>
              <a:buClr>
                <a:schemeClr val="accent2"/>
              </a:buClr>
              <a:buSzPct val="80000"/>
              <a:defRPr/>
            </a:pPr>
            <a:r>
              <a:rPr lang="en-US" sz="2800" b="1" dirty="0" smtClean="0">
                <a:solidFill>
                  <a:srgbClr val="686868"/>
                </a:solidFill>
                <a:effectLst>
                  <a:outerShdw blurRad="38100" dist="38100" dir="2700000" algn="tl">
                    <a:srgbClr val="000000"/>
                  </a:outerShdw>
                </a:effectLst>
                <a:latin typeface="Comic Sans MS" pitchFamily="66" charset="0"/>
              </a:rPr>
              <a:t>	1832 </a:t>
            </a:r>
            <a:r>
              <a:rPr lang="en-US" sz="2800" b="1" dirty="0">
                <a:solidFill>
                  <a:srgbClr val="686868"/>
                </a:solidFill>
                <a:effectLst>
                  <a:outerShdw blurRad="38100" dist="38100" dir="2700000" algn="tl">
                    <a:srgbClr val="000000"/>
                  </a:outerShdw>
                </a:effectLst>
                <a:latin typeface="Comic Sans MS" pitchFamily="66" charset="0"/>
                <a:sym typeface="Wingdings" pitchFamily="2" charset="2"/>
              </a:rPr>
              <a:t></a:t>
            </a:r>
            <a:r>
              <a:rPr lang="en-US" sz="2800" b="1" dirty="0">
                <a:solidFill>
                  <a:srgbClr val="686868"/>
                </a:solidFill>
                <a:effectLst>
                  <a:outerShdw blurRad="38100" dist="38100" dir="2700000" algn="tl">
                    <a:srgbClr val="000000"/>
                  </a:outerShdw>
                </a:effectLst>
                <a:latin typeface="Comic Sans MS" pitchFamily="66" charset="0"/>
              </a:rPr>
              <a:t> Jackson </a:t>
            </a:r>
            <a:br>
              <a:rPr lang="en-US" sz="2800" b="1" dirty="0">
                <a:solidFill>
                  <a:srgbClr val="686868"/>
                </a:solidFill>
                <a:effectLst>
                  <a:outerShdw blurRad="38100" dist="38100" dir="2700000" algn="tl">
                    <a:srgbClr val="000000"/>
                  </a:outerShdw>
                </a:effectLst>
                <a:latin typeface="Comic Sans MS" pitchFamily="66" charset="0"/>
              </a:rPr>
            </a:br>
            <a:r>
              <a:rPr lang="en-US" sz="2800" b="1" dirty="0">
                <a:solidFill>
                  <a:srgbClr val="686868"/>
                </a:solidFill>
                <a:effectLst>
                  <a:outerShdw blurRad="38100" dist="38100" dir="2700000" algn="tl">
                    <a:srgbClr val="000000"/>
                  </a:outerShdw>
                </a:effectLst>
                <a:latin typeface="Comic Sans MS" pitchFamily="66" charset="0"/>
              </a:rPr>
              <a:t>vetoed the </a:t>
            </a:r>
            <a:br>
              <a:rPr lang="en-US" sz="2800" b="1" dirty="0">
                <a:solidFill>
                  <a:srgbClr val="686868"/>
                </a:solidFill>
                <a:effectLst>
                  <a:outerShdw blurRad="38100" dist="38100" dir="2700000" algn="tl">
                    <a:srgbClr val="000000"/>
                  </a:outerShdw>
                </a:effectLst>
                <a:latin typeface="Comic Sans MS" pitchFamily="66" charset="0"/>
              </a:rPr>
            </a:br>
            <a:r>
              <a:rPr lang="en-US" sz="2800" b="1" dirty="0">
                <a:solidFill>
                  <a:srgbClr val="686868"/>
                </a:solidFill>
                <a:effectLst>
                  <a:outerShdw blurRad="38100" dist="38100" dir="2700000" algn="tl">
                    <a:srgbClr val="000000"/>
                  </a:outerShdw>
                </a:effectLst>
                <a:latin typeface="Comic Sans MS" pitchFamily="66" charset="0"/>
              </a:rPr>
              <a:t>extension of the 2</a:t>
            </a:r>
            <a:r>
              <a:rPr lang="en-US" sz="2800" b="1" baseline="30000" dirty="0">
                <a:solidFill>
                  <a:srgbClr val="686868"/>
                </a:solidFill>
                <a:effectLst>
                  <a:outerShdw blurRad="38100" dist="38100" dir="2700000" algn="tl">
                    <a:srgbClr val="000000"/>
                  </a:outerShdw>
                </a:effectLst>
                <a:latin typeface="Comic Sans MS" pitchFamily="66" charset="0"/>
              </a:rPr>
              <a:t>nd</a:t>
            </a:r>
            <a:r>
              <a:rPr lang="en-US" sz="2800" b="1" dirty="0">
                <a:solidFill>
                  <a:srgbClr val="686868"/>
                </a:solidFill>
                <a:effectLst>
                  <a:outerShdw blurRad="38100" dist="38100" dir="2700000" algn="tl">
                    <a:srgbClr val="000000"/>
                  </a:outerShdw>
                </a:effectLst>
                <a:latin typeface="Comic Sans MS" pitchFamily="66" charset="0"/>
              </a:rPr>
              <a:t> National Bank of the United States.</a:t>
            </a:r>
          </a:p>
          <a:p>
            <a:pPr marL="503238" indent="-503238">
              <a:spcBef>
                <a:spcPct val="50000"/>
              </a:spcBef>
              <a:buClr>
                <a:schemeClr val="accent2"/>
              </a:buClr>
              <a:buSzPct val="80000"/>
              <a:defRPr/>
            </a:pPr>
            <a:r>
              <a:rPr lang="en-US" sz="2800" b="1" dirty="0" smtClean="0">
                <a:solidFill>
                  <a:srgbClr val="686868"/>
                </a:solidFill>
                <a:effectLst>
                  <a:outerShdw blurRad="38100" dist="38100" dir="2700000" algn="tl">
                    <a:srgbClr val="000000"/>
                  </a:outerShdw>
                </a:effectLst>
                <a:latin typeface="Comic Sans MS" pitchFamily="66" charset="0"/>
              </a:rPr>
              <a:t>	1836 </a:t>
            </a:r>
            <a:r>
              <a:rPr lang="en-US" sz="2800" b="1" dirty="0">
                <a:solidFill>
                  <a:srgbClr val="686868"/>
                </a:solidFill>
                <a:effectLst>
                  <a:outerShdw blurRad="38100" dist="38100" dir="2700000" algn="tl">
                    <a:srgbClr val="000000"/>
                  </a:outerShdw>
                </a:effectLst>
                <a:latin typeface="Comic Sans MS" pitchFamily="66" charset="0"/>
                <a:sym typeface="Wingdings" pitchFamily="2" charset="2"/>
              </a:rPr>
              <a:t></a:t>
            </a:r>
            <a:r>
              <a:rPr lang="en-US" sz="2800" b="1" dirty="0">
                <a:solidFill>
                  <a:srgbClr val="686868"/>
                </a:solidFill>
                <a:effectLst>
                  <a:outerShdw blurRad="38100" dist="38100" dir="2700000" algn="tl">
                    <a:srgbClr val="000000"/>
                  </a:outerShdw>
                </a:effectLst>
                <a:latin typeface="Comic Sans MS" pitchFamily="66" charset="0"/>
              </a:rPr>
              <a:t> the charter expired.</a:t>
            </a:r>
          </a:p>
          <a:p>
            <a:pPr marL="503238" indent="-503238">
              <a:spcBef>
                <a:spcPct val="50000"/>
              </a:spcBef>
              <a:buClr>
                <a:schemeClr val="accent2"/>
              </a:buClr>
              <a:buSzPct val="80000"/>
              <a:defRPr/>
            </a:pPr>
            <a:r>
              <a:rPr lang="en-US" sz="2800" b="1" dirty="0" smtClean="0">
                <a:solidFill>
                  <a:srgbClr val="686868"/>
                </a:solidFill>
                <a:effectLst>
                  <a:outerShdw blurRad="38100" dist="38100" dir="2700000" algn="tl">
                    <a:srgbClr val="000000"/>
                  </a:outerShdw>
                </a:effectLst>
                <a:latin typeface="Comic Sans MS" pitchFamily="66" charset="0"/>
              </a:rPr>
              <a:t>	1841 </a:t>
            </a:r>
            <a:r>
              <a:rPr lang="en-US" sz="2800" b="1" dirty="0">
                <a:solidFill>
                  <a:srgbClr val="686868"/>
                </a:solidFill>
                <a:effectLst>
                  <a:outerShdw blurRad="38100" dist="38100" dir="2700000" algn="tl">
                    <a:srgbClr val="000000"/>
                  </a:outerShdw>
                </a:effectLst>
                <a:latin typeface="Comic Sans MS" pitchFamily="66" charset="0"/>
                <a:sym typeface="Wingdings" pitchFamily="2" charset="2"/>
              </a:rPr>
              <a:t></a:t>
            </a:r>
            <a:r>
              <a:rPr lang="en-US" sz="2800" b="1" dirty="0">
                <a:solidFill>
                  <a:srgbClr val="686868"/>
                </a:solidFill>
                <a:effectLst>
                  <a:outerShdw blurRad="38100" dist="38100" dir="2700000" algn="tl">
                    <a:srgbClr val="000000"/>
                  </a:outerShdw>
                </a:effectLst>
                <a:latin typeface="Comic Sans MS" pitchFamily="66" charset="0"/>
              </a:rPr>
              <a:t> the bank went bankrupt!</a:t>
            </a:r>
          </a:p>
        </p:txBody>
      </p:sp>
      <p:pic>
        <p:nvPicPr>
          <p:cNvPr id="45061" name="Picture 5" descr="http://www.glogster.com/media/4/25/57/35/25573530.jpg"/>
          <p:cNvPicPr>
            <a:picLocks noChangeAspect="1" noChangeArrowheads="1"/>
          </p:cNvPicPr>
          <p:nvPr/>
        </p:nvPicPr>
        <p:blipFill>
          <a:blip r:embed="rId2" cstate="print"/>
          <a:srcRect l="3014" t="2856" r="3578" b="7619"/>
          <a:stretch>
            <a:fillRect/>
          </a:stretch>
        </p:blipFill>
        <p:spPr bwMode="auto">
          <a:xfrm>
            <a:off x="5791200" y="1863725"/>
            <a:ext cx="2667000" cy="2022475"/>
          </a:xfrm>
          <a:prstGeom prst="rect">
            <a:avLst/>
          </a:prstGeom>
          <a:noFill/>
          <a:ln w="12700">
            <a:solidFill>
              <a:srgbClr val="996633"/>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par>
                          <p:cTn id="19" fill="hold">
                            <p:stCondLst>
                              <p:cond delay="0"/>
                            </p:stCondLst>
                            <p:childTnLst>
                              <p:par>
                                <p:cTn id="20" presetID="8" presetClass="entr" presetSubtype="32" fill="hold" nodeType="afterEffect">
                                  <p:stCondLst>
                                    <p:cond delay="0"/>
                                  </p:stCondLst>
                                  <p:childTnLst>
                                    <p:set>
                                      <p:cBhvr>
                                        <p:cTn id="21" dur="1" fill="hold">
                                          <p:stCondLst>
                                            <p:cond delay="0"/>
                                          </p:stCondLst>
                                        </p:cTn>
                                        <p:tgtEl>
                                          <p:spTgt spid="45061"/>
                                        </p:tgtEl>
                                        <p:attrNameLst>
                                          <p:attrName>style.visibility</p:attrName>
                                        </p:attrNameLst>
                                      </p:cBhvr>
                                      <p:to>
                                        <p:strVal val="visible"/>
                                      </p:to>
                                    </p:set>
                                    <p:animEffect transition="in" filter="diamond(out)">
                                      <p:cBhvr>
                                        <p:cTn id="22" dur="1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Split</a:t>
            </a:r>
            <a:endParaRPr lang="en-US" dirty="0"/>
          </a:p>
        </p:txBody>
      </p:sp>
      <p:sp>
        <p:nvSpPr>
          <p:cNvPr id="3" name="Content Placeholder 2"/>
          <p:cNvSpPr>
            <a:spLocks noGrp="1"/>
          </p:cNvSpPr>
          <p:nvPr>
            <p:ph idx="1"/>
          </p:nvPr>
        </p:nvSpPr>
        <p:spPr/>
        <p:txBody>
          <a:bodyPr/>
          <a:lstStyle/>
          <a:p>
            <a:r>
              <a:rPr lang="en-US" dirty="0" smtClean="0"/>
              <a:t>Jackson was very strong willed</a:t>
            </a:r>
          </a:p>
          <a:p>
            <a:r>
              <a:rPr lang="en-US" dirty="0" smtClean="0"/>
              <a:t>His presidency caused a division in his political party</a:t>
            </a:r>
          </a:p>
          <a:p>
            <a:pPr lvl="1"/>
            <a:r>
              <a:rPr lang="en-US" dirty="0" smtClean="0"/>
              <a:t>Democrats</a:t>
            </a:r>
          </a:p>
          <a:p>
            <a:pPr lvl="1"/>
            <a:r>
              <a:rPr lang="en-US" dirty="0" smtClean="0"/>
              <a:t>Whigs</a:t>
            </a:r>
            <a:endParaRPr lang="en-US" dirty="0"/>
          </a:p>
        </p:txBody>
      </p:sp>
      <p:pic>
        <p:nvPicPr>
          <p:cNvPr id="43010" name="Picture 2" descr="http://cdn.spellbrand.com/images/blog/images/modern-whig-party-logo-design.jpg"/>
          <p:cNvPicPr>
            <a:picLocks noChangeAspect="1" noChangeArrowheads="1"/>
          </p:cNvPicPr>
          <p:nvPr/>
        </p:nvPicPr>
        <p:blipFill>
          <a:blip r:embed="rId2" cstate="print"/>
          <a:srcRect/>
          <a:stretch>
            <a:fillRect/>
          </a:stretch>
        </p:blipFill>
        <p:spPr bwMode="auto">
          <a:xfrm>
            <a:off x="5715000" y="4648200"/>
            <a:ext cx="2381250" cy="1428750"/>
          </a:xfrm>
          <a:prstGeom prst="rect">
            <a:avLst/>
          </a:prstGeom>
          <a:noFill/>
        </p:spPr>
      </p:pic>
      <p:pic>
        <p:nvPicPr>
          <p:cNvPr id="43012" name="Picture 4" descr="http://www.seeklogo.com/images/D/Democratic_Party-logo-108C42372F-seeklogo.com.gif"/>
          <p:cNvPicPr>
            <a:picLocks noChangeAspect="1" noChangeArrowheads="1"/>
          </p:cNvPicPr>
          <p:nvPr/>
        </p:nvPicPr>
        <p:blipFill>
          <a:blip r:embed="rId3" cstate="print"/>
          <a:srcRect/>
          <a:stretch>
            <a:fillRect/>
          </a:stretch>
        </p:blipFill>
        <p:spPr bwMode="auto">
          <a:xfrm>
            <a:off x="1752600" y="4267200"/>
            <a:ext cx="1905000" cy="1905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914400" y="152400"/>
            <a:ext cx="7467600" cy="1323439"/>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dirty="0">
                <a:solidFill>
                  <a:srgbClr val="8C4600"/>
                </a:solidFill>
                <a:effectLst>
                  <a:outerShdw blurRad="38100" dist="38100" dir="2700000" algn="tl">
                    <a:srgbClr val="000000"/>
                  </a:outerShdw>
                </a:effectLst>
                <a:latin typeface="Old Town" pitchFamily="34" charset="0"/>
              </a:rPr>
              <a:t>Positions on the Key Issues of 1832</a:t>
            </a:r>
          </a:p>
        </p:txBody>
      </p:sp>
      <p:sp>
        <p:nvSpPr>
          <p:cNvPr id="4" name="Pentagon 3"/>
          <p:cNvSpPr/>
          <p:nvPr/>
        </p:nvSpPr>
        <p:spPr>
          <a:xfrm>
            <a:off x="838200" y="1524000"/>
            <a:ext cx="2209800" cy="369332"/>
          </a:xfrm>
          <a:prstGeom prst="homePlate">
            <a:avLst/>
          </a:prstGeom>
          <a:solidFill>
            <a:srgbClr val="C00000"/>
          </a:solidFill>
          <a:ln>
            <a:noFill/>
          </a:ln>
          <a:effectLst>
            <a:outerShdw blurRad="50800" dist="50800" dir="5400000" algn="ctr" rotWithShape="0">
              <a:schemeClr val="tx1"/>
            </a:outerShdw>
          </a:effectLst>
          <a:scene3d>
            <a:camera prst="orthographicFront"/>
            <a:lightRig rig="threePt" dir="t"/>
          </a:scene3d>
          <a:sp3d extrusionH="76200">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dirty="0">
                <a:effectLst>
                  <a:outerShdw blurRad="38100" dist="38100" dir="2700000" algn="tl">
                    <a:srgbClr val="000000">
                      <a:alpha val="43137"/>
                    </a:srgbClr>
                  </a:outerShdw>
                </a:effectLst>
                <a:latin typeface="Comic Sans MS" pitchFamily="66" charset="0"/>
              </a:rPr>
              <a:t>WHIGS</a:t>
            </a:r>
          </a:p>
        </p:txBody>
      </p:sp>
      <p:sp>
        <p:nvSpPr>
          <p:cNvPr id="6" name="Pentagon 5"/>
          <p:cNvSpPr/>
          <p:nvPr/>
        </p:nvSpPr>
        <p:spPr>
          <a:xfrm flipH="1">
            <a:off x="5562600" y="1524000"/>
            <a:ext cx="2209800" cy="369332"/>
          </a:xfrm>
          <a:prstGeom prst="homePlate">
            <a:avLst/>
          </a:prstGeom>
          <a:solidFill>
            <a:srgbClr val="0000FF"/>
          </a:solidFill>
          <a:ln>
            <a:noFill/>
          </a:ln>
          <a:effectLst>
            <a:outerShdw blurRad="50800" dist="50800" dir="5400000" algn="ctr" rotWithShape="0">
              <a:schemeClr val="tx1"/>
            </a:outerShdw>
          </a:effectLst>
          <a:scene3d>
            <a:camera prst="orthographicFront"/>
            <a:lightRig rig="threePt" dir="t"/>
          </a:scene3d>
          <a:sp3d extrusionH="76200">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dirty="0">
                <a:effectLst>
                  <a:outerShdw blurRad="38100" dist="38100" dir="2700000" algn="tl">
                    <a:srgbClr val="000000">
                      <a:alpha val="43137"/>
                    </a:srgbClr>
                  </a:outerShdw>
                </a:effectLst>
                <a:latin typeface="Comic Sans MS" pitchFamily="66" charset="0"/>
              </a:rPr>
              <a:t>DEMOCRATS</a:t>
            </a:r>
          </a:p>
        </p:txBody>
      </p:sp>
      <p:sp>
        <p:nvSpPr>
          <p:cNvPr id="7" name="Explosion 1 6"/>
          <p:cNvSpPr/>
          <p:nvPr/>
        </p:nvSpPr>
        <p:spPr>
          <a:xfrm>
            <a:off x="3733800" y="1295400"/>
            <a:ext cx="1219200" cy="1143000"/>
          </a:xfrm>
          <a:prstGeom prst="irregularSeal1">
            <a:avLst/>
          </a:prstGeom>
          <a:solidFill>
            <a:srgbClr val="FFC000"/>
          </a:solidFill>
          <a:ln>
            <a:no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838200" y="2209800"/>
            <a:ext cx="3048000" cy="3540125"/>
          </a:xfrm>
          <a:prstGeom prst="rect">
            <a:avLst/>
          </a:prstGeom>
          <a:noFill/>
        </p:spPr>
        <p:txBody>
          <a:bodyPr>
            <a:spAutoFit/>
          </a:bodyPr>
          <a:lstStyle/>
          <a:p>
            <a:pPr marL="228600" indent="-228600">
              <a:buClr>
                <a:srgbClr val="C00000"/>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Less concerned about the widening gap between rich and poor.</a:t>
            </a:r>
          </a:p>
          <a:p>
            <a:pPr marL="228600" indent="-228600">
              <a:buClr>
                <a:srgbClr val="C00000"/>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Opposed “liberal capitalism” because they believed it would lead to economic chaos.</a:t>
            </a:r>
          </a:p>
          <a:p>
            <a:pPr marL="228600" indent="-228600">
              <a:buClr>
                <a:srgbClr val="C00000"/>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Strong national govt. to coordinate the expanding economy was critical.</a:t>
            </a:r>
          </a:p>
          <a:p>
            <a:pPr marL="228600" indent="-228600">
              <a:buClr>
                <a:srgbClr val="C00000"/>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Opposes Indian removal.</a:t>
            </a:r>
          </a:p>
          <a:p>
            <a:pPr marL="228600" indent="-228600">
              <a:buClr>
                <a:srgbClr val="C00000"/>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Favored tariffs.</a:t>
            </a:r>
          </a:p>
          <a:p>
            <a:pPr marL="228600" indent="-228600">
              <a:buClr>
                <a:srgbClr val="C00000"/>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Supported a National Bank.</a:t>
            </a:r>
          </a:p>
          <a:p>
            <a:pPr marL="228600" indent="-228600">
              <a:buClr>
                <a:srgbClr val="C00000"/>
              </a:buClr>
              <a:buSzPct val="115000"/>
              <a:buFont typeface="Arial" pitchFamily="34" charset="0"/>
              <a:buChar char="•"/>
              <a:tabLst>
                <a:tab pos="228600" algn="l"/>
              </a:tabLst>
              <a:defRPr/>
            </a:pPr>
            <a:endParaRPr lang="en-US" sz="1600" dirty="0">
              <a:effectLst>
                <a:outerShdw blurRad="38100" dist="38100" dir="2700000" algn="tl">
                  <a:srgbClr val="000000">
                    <a:alpha val="43137"/>
                  </a:srgbClr>
                </a:outerShdw>
              </a:effectLst>
              <a:latin typeface="Arial" charset="0"/>
            </a:endParaRPr>
          </a:p>
        </p:txBody>
      </p:sp>
      <p:sp>
        <p:nvSpPr>
          <p:cNvPr id="9" name="TextBox 8"/>
          <p:cNvSpPr txBox="1"/>
          <p:nvPr/>
        </p:nvSpPr>
        <p:spPr>
          <a:xfrm>
            <a:off x="5181600" y="2155825"/>
            <a:ext cx="3048000" cy="4524375"/>
          </a:xfrm>
          <a:prstGeom prst="rect">
            <a:avLst/>
          </a:prstGeom>
          <a:noFill/>
        </p:spPr>
        <p:txBody>
          <a:bodyPr>
            <a:spAutoFit/>
          </a:bodyPr>
          <a:lstStyle/>
          <a:p>
            <a:pPr marL="228600" indent="-228600">
              <a:buClr>
                <a:srgbClr val="0000FF"/>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Felt the widening gap between rich and poor was alarming.</a:t>
            </a:r>
          </a:p>
          <a:p>
            <a:pPr marL="228600" indent="-228600">
              <a:buClr>
                <a:srgbClr val="0000FF"/>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Believed that bankers, merchants, and speculators were “non-producers” who used their govt. connections to line their own pockets.</a:t>
            </a:r>
          </a:p>
          <a:p>
            <a:pPr marL="228600" indent="-228600">
              <a:buClr>
                <a:srgbClr val="0000FF"/>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Govt. should have a hands-off approach to the economy to allow the little guy a chance to prosper.</a:t>
            </a:r>
          </a:p>
          <a:p>
            <a:pPr marL="228600" indent="-228600">
              <a:buClr>
                <a:srgbClr val="0000FF"/>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For Indian removal.</a:t>
            </a:r>
          </a:p>
          <a:p>
            <a:pPr marL="228600" indent="-228600">
              <a:buClr>
                <a:srgbClr val="0000FF"/>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Oppose tariffs.</a:t>
            </a:r>
          </a:p>
          <a:p>
            <a:pPr marL="228600" indent="-228600">
              <a:buClr>
                <a:srgbClr val="0000FF"/>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States’ rights.</a:t>
            </a:r>
          </a:p>
          <a:p>
            <a:pPr marL="228600" indent="-228600">
              <a:buClr>
                <a:srgbClr val="0000FF"/>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Oppose federal support for internal improvements.</a:t>
            </a:r>
          </a:p>
          <a:p>
            <a:pPr marL="228600" indent="-228600">
              <a:buClr>
                <a:srgbClr val="0000FF"/>
              </a:buClr>
              <a:buSzPct val="115000"/>
              <a:buFont typeface="Arial" pitchFamily="34" charset="0"/>
              <a:buChar char="•"/>
              <a:tabLst>
                <a:tab pos="228600" algn="l"/>
              </a:tabLst>
              <a:defRPr/>
            </a:pPr>
            <a:r>
              <a:rPr lang="en-US" sz="1600" dirty="0">
                <a:effectLst>
                  <a:outerShdw blurRad="38100" dist="38100" dir="2700000" algn="tl">
                    <a:srgbClr val="000000">
                      <a:alpha val="43137"/>
                    </a:srgbClr>
                  </a:outerShdw>
                </a:effectLst>
                <a:latin typeface="Arial" charset="0"/>
              </a:rPr>
              <a:t>Opposed the National Bank.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lef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wipe(left)">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wipe(left)">
                                      <p:cBhvr>
                                        <p:cTn id="47" dur="500"/>
                                        <p:tgtEl>
                                          <p:spTgt spid="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wipe(left)">
                                      <p:cBhvr>
                                        <p:cTn id="52" dur="500"/>
                                        <p:tgtEl>
                                          <p:spTgt spid="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Effect transition="in" filter="wipe(left)">
                                      <p:cBhvr>
                                        <p:cTn id="57" dur="500"/>
                                        <p:tgtEl>
                                          <p:spTgt spid="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
                                            <p:txEl>
                                              <p:pRg st="5" end="5"/>
                                            </p:txEl>
                                          </p:spTgt>
                                        </p:tgtEl>
                                        <p:attrNameLst>
                                          <p:attrName>style.visibility</p:attrName>
                                        </p:attrNameLst>
                                      </p:cBhvr>
                                      <p:to>
                                        <p:strVal val="visible"/>
                                      </p:to>
                                    </p:set>
                                    <p:animEffect transition="in" filter="wipe(left)">
                                      <p:cBhvr>
                                        <p:cTn id="62" dur="500"/>
                                        <p:tgtEl>
                                          <p:spTgt spid="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9">
                                            <p:txEl>
                                              <p:pRg st="6" end="6"/>
                                            </p:txEl>
                                          </p:spTgt>
                                        </p:tgtEl>
                                        <p:attrNameLst>
                                          <p:attrName>style.visibility</p:attrName>
                                        </p:attrNameLst>
                                      </p:cBhvr>
                                      <p:to>
                                        <p:strVal val="visible"/>
                                      </p:to>
                                    </p:set>
                                    <p:animEffect transition="in" filter="wipe(left)">
                                      <p:cBhvr>
                                        <p:cTn id="67" dur="500"/>
                                        <p:tgtEl>
                                          <p:spTgt spid="9">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9">
                                            <p:txEl>
                                              <p:pRg st="7" end="7"/>
                                            </p:txEl>
                                          </p:spTgt>
                                        </p:tgtEl>
                                        <p:attrNameLst>
                                          <p:attrName>style.visibility</p:attrName>
                                        </p:attrNameLst>
                                      </p:cBhvr>
                                      <p:to>
                                        <p:strVal val="visible"/>
                                      </p:to>
                                    </p:set>
                                    <p:animEffect transition="in" filter="wipe(left)">
                                      <p:cBhvr>
                                        <p:cTn id="7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Military Man…</a:t>
            </a:r>
            <a:endParaRPr lang="en-US" dirty="0"/>
          </a:p>
        </p:txBody>
      </p:sp>
      <p:sp>
        <p:nvSpPr>
          <p:cNvPr id="3" name="Content Placeholder 2"/>
          <p:cNvSpPr>
            <a:spLocks noGrp="1"/>
          </p:cNvSpPr>
          <p:nvPr>
            <p:ph idx="1"/>
          </p:nvPr>
        </p:nvSpPr>
        <p:spPr>
          <a:xfrm>
            <a:off x="457200" y="1600200"/>
            <a:ext cx="4114800" cy="4525963"/>
          </a:xfrm>
        </p:spPr>
        <p:txBody>
          <a:bodyPr/>
          <a:lstStyle/>
          <a:p>
            <a:pPr>
              <a:lnSpc>
                <a:spcPct val="90000"/>
              </a:lnSpc>
            </a:pPr>
            <a:r>
              <a:rPr lang="en-US" sz="2800" dirty="0" smtClean="0"/>
              <a:t>Joined American Revolution at age of 13</a:t>
            </a:r>
          </a:p>
          <a:p>
            <a:pPr>
              <a:lnSpc>
                <a:spcPct val="90000"/>
              </a:lnSpc>
            </a:pPr>
            <a:r>
              <a:rPr lang="en-US" sz="2800" dirty="0" smtClean="0"/>
              <a:t>Creek War Victory</a:t>
            </a:r>
          </a:p>
          <a:p>
            <a:pPr lvl="1">
              <a:lnSpc>
                <a:spcPct val="90000"/>
              </a:lnSpc>
            </a:pPr>
            <a:r>
              <a:rPr lang="en-US" sz="2400" dirty="0" smtClean="0"/>
              <a:t>Indian battle during the War of 1812</a:t>
            </a:r>
          </a:p>
          <a:p>
            <a:pPr>
              <a:lnSpc>
                <a:spcPct val="90000"/>
              </a:lnSpc>
            </a:pPr>
            <a:r>
              <a:rPr lang="en-US" sz="2800" dirty="0" smtClean="0"/>
              <a:t>War of 1812</a:t>
            </a:r>
          </a:p>
          <a:p>
            <a:pPr lvl="1">
              <a:lnSpc>
                <a:spcPct val="90000"/>
              </a:lnSpc>
            </a:pPr>
            <a:r>
              <a:rPr lang="en-US" sz="2400" dirty="0" smtClean="0"/>
              <a:t>Victory at Battle of New Orleans</a:t>
            </a:r>
          </a:p>
          <a:p>
            <a:pPr>
              <a:lnSpc>
                <a:spcPct val="90000"/>
              </a:lnSpc>
            </a:pPr>
            <a:r>
              <a:rPr lang="en-US" sz="2800" dirty="0" smtClean="0"/>
              <a:t>1818 Seminole Victories</a:t>
            </a:r>
            <a:endParaRPr lang="en-US" dirty="0"/>
          </a:p>
        </p:txBody>
      </p:sp>
      <p:pic>
        <p:nvPicPr>
          <p:cNvPr id="6146" name="Picture 2" descr="http://fineartamerica.com/images-medium/andrew-jackson-at-the-battle-of-new-orleans-war-is-hell-store.jpg"/>
          <p:cNvPicPr>
            <a:picLocks noChangeAspect="1" noChangeArrowheads="1"/>
          </p:cNvPicPr>
          <p:nvPr/>
        </p:nvPicPr>
        <p:blipFill>
          <a:blip r:embed="rId2" cstate="print"/>
          <a:srcRect/>
          <a:stretch>
            <a:fillRect/>
          </a:stretch>
        </p:blipFill>
        <p:spPr bwMode="auto">
          <a:xfrm>
            <a:off x="4648200" y="1371600"/>
            <a:ext cx="4222895" cy="5105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Legend versus a Witch</a:t>
            </a:r>
            <a:endParaRPr lang="en-US" dirty="0"/>
          </a:p>
        </p:txBody>
      </p:sp>
      <p:sp>
        <p:nvSpPr>
          <p:cNvPr id="3" name="Content Placeholder 2"/>
          <p:cNvSpPr>
            <a:spLocks noGrp="1"/>
          </p:cNvSpPr>
          <p:nvPr>
            <p:ph idx="1"/>
          </p:nvPr>
        </p:nvSpPr>
        <p:spPr>
          <a:xfrm>
            <a:off x="457200" y="1600200"/>
            <a:ext cx="3657600" cy="4525963"/>
          </a:xfrm>
        </p:spPr>
        <p:txBody>
          <a:bodyPr/>
          <a:lstStyle/>
          <a:p>
            <a:r>
              <a:rPr lang="en-US" dirty="0" smtClean="0"/>
              <a:t>1819-visited the Bell family in Tennessee to see what he could do to help his friends from a harmful entity.</a:t>
            </a:r>
            <a:endParaRPr lang="en-US" dirty="0"/>
          </a:p>
        </p:txBody>
      </p:sp>
      <p:pic>
        <p:nvPicPr>
          <p:cNvPr id="8194" name="Picture 2" descr="http://www.paranormalhaze.com/img/stories/the-bell-witch/01.jpg"/>
          <p:cNvPicPr>
            <a:picLocks noChangeAspect="1" noChangeArrowheads="1"/>
          </p:cNvPicPr>
          <p:nvPr/>
        </p:nvPicPr>
        <p:blipFill>
          <a:blip r:embed="rId2" cstate="print"/>
          <a:srcRect/>
          <a:stretch>
            <a:fillRect/>
          </a:stretch>
        </p:blipFill>
        <p:spPr bwMode="auto">
          <a:xfrm>
            <a:off x="4259944" y="1295400"/>
            <a:ext cx="4426856" cy="4648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Life…</a:t>
            </a:r>
            <a:endParaRPr lang="en-US" dirty="0"/>
          </a:p>
        </p:txBody>
      </p:sp>
      <p:sp>
        <p:nvSpPr>
          <p:cNvPr id="3" name="Content Placeholder 2"/>
          <p:cNvSpPr>
            <a:spLocks noGrp="1"/>
          </p:cNvSpPr>
          <p:nvPr>
            <p:ph idx="1"/>
          </p:nvPr>
        </p:nvSpPr>
        <p:spPr>
          <a:xfrm>
            <a:off x="457200" y="1600200"/>
            <a:ext cx="5334000" cy="4525963"/>
          </a:xfrm>
        </p:spPr>
        <p:txBody>
          <a:bodyPr>
            <a:normAutofit fontScale="92500" lnSpcReduction="20000"/>
          </a:bodyPr>
          <a:lstStyle/>
          <a:p>
            <a:r>
              <a:rPr lang="en-US" dirty="0" smtClean="0"/>
              <a:t>Studied Law at North Carolina</a:t>
            </a:r>
          </a:p>
          <a:p>
            <a:pPr lvl="1"/>
            <a:r>
              <a:rPr lang="en-US" dirty="0" smtClean="0"/>
              <a:t>Practiced in Tennessee</a:t>
            </a:r>
          </a:p>
          <a:p>
            <a:r>
              <a:rPr lang="en-US" dirty="0" smtClean="0"/>
              <a:t>Made money in real estate</a:t>
            </a:r>
          </a:p>
          <a:p>
            <a:pPr lvl="1"/>
            <a:r>
              <a:rPr lang="en-US" dirty="0" smtClean="0"/>
              <a:t>Buying and selling in Georgia &amp; Alabama</a:t>
            </a:r>
          </a:p>
          <a:p>
            <a:r>
              <a:rPr lang="en-US" dirty="0" smtClean="0"/>
              <a:t>Married Rachel </a:t>
            </a:r>
            <a:r>
              <a:rPr lang="en-US" dirty="0" err="1" smtClean="0"/>
              <a:t>Robards</a:t>
            </a:r>
            <a:endParaRPr lang="en-US" dirty="0" smtClean="0"/>
          </a:p>
          <a:p>
            <a:pPr lvl="1"/>
            <a:r>
              <a:rPr lang="en-US" dirty="0" smtClean="0"/>
              <a:t>Recently divorced woman</a:t>
            </a:r>
          </a:p>
          <a:p>
            <a:pPr lvl="1"/>
            <a:r>
              <a:rPr lang="en-US" dirty="0" smtClean="0"/>
              <a:t>Controversy surrounding their marriage</a:t>
            </a:r>
          </a:p>
          <a:p>
            <a:pPr lvl="2"/>
            <a:r>
              <a:rPr lang="en-US" dirty="0" smtClean="0"/>
              <a:t>She was still married when they ran away together, her divorce was not final.</a:t>
            </a:r>
          </a:p>
          <a:p>
            <a:pPr>
              <a:buNone/>
            </a:pPr>
            <a:endParaRPr lang="en-US" dirty="0"/>
          </a:p>
        </p:txBody>
      </p:sp>
      <p:pic>
        <p:nvPicPr>
          <p:cNvPr id="9218" name="Picture 2" descr="http://i.crackedcdn.com/phpimages/article/4/2/7/117427.jpg?v=1"/>
          <p:cNvPicPr>
            <a:picLocks noChangeAspect="1" noChangeArrowheads="1"/>
          </p:cNvPicPr>
          <p:nvPr/>
        </p:nvPicPr>
        <p:blipFill>
          <a:blip r:embed="rId2" cstate="print"/>
          <a:srcRect/>
          <a:stretch>
            <a:fillRect/>
          </a:stretch>
        </p:blipFill>
        <p:spPr bwMode="auto">
          <a:xfrm>
            <a:off x="5943600" y="1981200"/>
            <a:ext cx="2952750" cy="34875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Nicknames for Jackson…</a:t>
            </a:r>
            <a:endParaRPr lang="en-US" dirty="0"/>
          </a:p>
        </p:txBody>
      </p:sp>
      <p:sp>
        <p:nvSpPr>
          <p:cNvPr id="3" name="Content Placeholder 2"/>
          <p:cNvSpPr>
            <a:spLocks noGrp="1"/>
          </p:cNvSpPr>
          <p:nvPr>
            <p:ph idx="1"/>
          </p:nvPr>
        </p:nvSpPr>
        <p:spPr/>
        <p:txBody>
          <a:bodyPr/>
          <a:lstStyle/>
          <a:p>
            <a:pPr>
              <a:lnSpc>
                <a:spcPct val="90000"/>
              </a:lnSpc>
            </a:pPr>
            <a:r>
              <a:rPr lang="en-US" sz="2800" dirty="0" smtClean="0"/>
              <a:t>“Old Hickory”	</a:t>
            </a:r>
          </a:p>
          <a:p>
            <a:pPr lvl="1">
              <a:lnSpc>
                <a:spcPct val="90000"/>
              </a:lnSpc>
            </a:pPr>
            <a:r>
              <a:rPr lang="en-US" sz="2400" dirty="0" smtClean="0"/>
              <a:t>Given to him by soldiers he commanded</a:t>
            </a:r>
          </a:p>
          <a:p>
            <a:pPr lvl="1">
              <a:lnSpc>
                <a:spcPct val="90000"/>
              </a:lnSpc>
            </a:pPr>
            <a:r>
              <a:rPr lang="en-US" sz="2400" dirty="0" smtClean="0"/>
              <a:t>Meant he was as tough as the wood on a hickory tree</a:t>
            </a:r>
            <a:endParaRPr lang="en-US" sz="2800" dirty="0" smtClean="0"/>
          </a:p>
          <a:p>
            <a:pPr>
              <a:lnSpc>
                <a:spcPct val="90000"/>
              </a:lnSpc>
            </a:pPr>
            <a:r>
              <a:rPr lang="en-US" sz="2800" dirty="0" smtClean="0"/>
              <a:t>“King Jackson”</a:t>
            </a:r>
          </a:p>
          <a:p>
            <a:pPr lvl="1">
              <a:lnSpc>
                <a:spcPct val="90000"/>
              </a:lnSpc>
            </a:pPr>
            <a:r>
              <a:rPr lang="en-US" sz="2400" dirty="0" smtClean="0"/>
              <a:t>Given to him by his political opponents</a:t>
            </a:r>
          </a:p>
          <a:p>
            <a:pPr lvl="1">
              <a:lnSpc>
                <a:spcPct val="90000"/>
              </a:lnSpc>
            </a:pPr>
            <a:r>
              <a:rPr lang="en-US" sz="2400" dirty="0" smtClean="0"/>
              <a:t>They thought he was trying to take over the country</a:t>
            </a:r>
          </a:p>
          <a:p>
            <a:pPr>
              <a:lnSpc>
                <a:spcPct val="90000"/>
              </a:lnSpc>
            </a:pPr>
            <a:r>
              <a:rPr lang="en-US" sz="2800" dirty="0" smtClean="0"/>
              <a:t>“Sharp Knife”</a:t>
            </a:r>
          </a:p>
          <a:p>
            <a:pPr lvl="1">
              <a:lnSpc>
                <a:spcPct val="90000"/>
              </a:lnSpc>
            </a:pPr>
            <a:r>
              <a:rPr lang="en-US" sz="2400" dirty="0" smtClean="0"/>
              <a:t>Given by Native Americans</a:t>
            </a:r>
          </a:p>
          <a:p>
            <a:pPr lvl="1">
              <a:lnSpc>
                <a:spcPct val="90000"/>
              </a:lnSpc>
            </a:pPr>
            <a:r>
              <a:rPr lang="en-US" sz="2400" dirty="0" smtClean="0"/>
              <a:t>He was ruthless in dealing with them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25.media.tumblr.com/80dd97979964cba783af737880a57335/tumblr_mmvlx0Woqg1r3mwhao1_500.jpg"/>
          <p:cNvPicPr>
            <a:picLocks noChangeAspect="1" noChangeArrowheads="1"/>
          </p:cNvPicPr>
          <p:nvPr/>
        </p:nvPicPr>
        <p:blipFill>
          <a:blip r:embed="rId2" cstate="print"/>
          <a:srcRect/>
          <a:stretch>
            <a:fillRect/>
          </a:stretch>
        </p:blipFill>
        <p:spPr bwMode="auto">
          <a:xfrm>
            <a:off x="1219200" y="0"/>
            <a:ext cx="6858000" cy="74744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People’s President</a:t>
            </a:r>
            <a:endParaRPr lang="en-US" dirty="0"/>
          </a:p>
        </p:txBody>
      </p:sp>
      <p:sp>
        <p:nvSpPr>
          <p:cNvPr id="3" name="Content Placeholder 2"/>
          <p:cNvSpPr>
            <a:spLocks noGrp="1"/>
          </p:cNvSpPr>
          <p:nvPr>
            <p:ph idx="1"/>
          </p:nvPr>
        </p:nvSpPr>
        <p:spPr>
          <a:xfrm>
            <a:off x="457200" y="838200"/>
            <a:ext cx="8229600" cy="5791200"/>
          </a:xfrm>
        </p:spPr>
        <p:txBody>
          <a:bodyPr>
            <a:noAutofit/>
          </a:bodyPr>
          <a:lstStyle/>
          <a:p>
            <a:r>
              <a:rPr lang="en-US" sz="2400" dirty="0" smtClean="0"/>
              <a:t>Another nickname for Jackson</a:t>
            </a:r>
          </a:p>
          <a:p>
            <a:r>
              <a:rPr lang="en-US" sz="2400" dirty="0"/>
              <a:t>He was the first president elected where most of the electoral college was chosen by US voters instead of representatives. </a:t>
            </a:r>
            <a:endParaRPr lang="en-US" sz="2400" dirty="0" smtClean="0"/>
          </a:p>
          <a:p>
            <a:r>
              <a:rPr lang="en-US" sz="2400" dirty="0"/>
              <a:t>"Jackson was the first President to invite the public to attend the White House ball honoring his first inauguration. Many poor people came to the inaugural ball in their homemade clothes. The crowd became so large that Jackson's guards could not hold them out of the White House. The White House became so crowded with people that dishes and decorative pieces in the White House began to break. Some people stood on good chairs in muddied boots just to get a look at the President. The crowd had become so wild that the attendants poured punch in tubs and put it on the White House lawn to lure people out of the White House. Jackson’s raucous populism earned him the nickname King Mob."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http://blog.cvsflags.com/wp-content/uploads/2013/09/American-Flag-in-the-Sun.jpg"/>
          <p:cNvPicPr>
            <a:picLocks noChangeAspect="1" noChangeArrowheads="1"/>
          </p:cNvPicPr>
          <p:nvPr/>
        </p:nvPicPr>
        <p:blipFill>
          <a:blip r:embed="rId2" cstate="print"/>
          <a:srcRect/>
          <a:stretch>
            <a:fillRect/>
          </a:stretch>
        </p:blipFill>
        <p:spPr bwMode="auto">
          <a:xfrm>
            <a:off x="-1" y="0"/>
            <a:ext cx="10338693" cy="6858000"/>
          </a:xfrm>
          <a:prstGeom prst="rect">
            <a:avLst/>
          </a:prstGeom>
          <a:noFill/>
        </p:spPr>
      </p:pic>
      <p:sp>
        <p:nvSpPr>
          <p:cNvPr id="2" name="Title 1"/>
          <p:cNvSpPr>
            <a:spLocks noGrp="1"/>
          </p:cNvSpPr>
          <p:nvPr>
            <p:ph type="title"/>
          </p:nvPr>
        </p:nvSpPr>
        <p:spPr>
          <a:xfrm>
            <a:off x="457200" y="990600"/>
            <a:ext cx="8229600" cy="4038600"/>
          </a:xfrm>
          <a:solidFill>
            <a:schemeClr val="accent1">
              <a:alpha val="62000"/>
            </a:schemeClr>
          </a:solidFill>
        </p:spPr>
        <p:txBody>
          <a:bodyPr>
            <a:normAutofit fontScale="90000"/>
          </a:bodyPr>
          <a:lstStyle/>
          <a:p>
            <a:r>
              <a:rPr lang="en-US" sz="7200" kern="10" dirty="0" smtClean="0">
                <a:ln w="19050">
                  <a:solidFill>
                    <a:srgbClr val="FFFFCC"/>
                  </a:solidFill>
                  <a:round/>
                  <a:headEnd/>
                  <a:tailEnd/>
                </a:ln>
                <a:effectLst>
                  <a:outerShdw dist="35921" dir="2700000" algn="ctr" rotWithShape="0">
                    <a:srgbClr val="B1763B"/>
                  </a:outerShdw>
                </a:effectLst>
                <a:latin typeface="Western"/>
              </a:rPr>
              <a:t>Jackson's</a:t>
            </a:r>
            <a:br>
              <a:rPr lang="en-US" sz="7200" kern="10" dirty="0" smtClean="0">
                <a:ln w="19050">
                  <a:solidFill>
                    <a:srgbClr val="FFFFCC"/>
                  </a:solidFill>
                  <a:round/>
                  <a:headEnd/>
                  <a:tailEnd/>
                </a:ln>
                <a:effectLst>
                  <a:outerShdw dist="35921" dir="2700000" algn="ctr" rotWithShape="0">
                    <a:srgbClr val="B1763B"/>
                  </a:outerShdw>
                </a:effectLst>
                <a:latin typeface="Western"/>
              </a:rPr>
            </a:br>
            <a:r>
              <a:rPr lang="en-US" sz="7200" kern="10" dirty="0" smtClean="0">
                <a:ln w="19050">
                  <a:solidFill>
                    <a:srgbClr val="FFFFCC"/>
                  </a:solidFill>
                  <a:round/>
                  <a:headEnd/>
                  <a:tailEnd/>
                </a:ln>
                <a:effectLst>
                  <a:outerShdw dist="35921" dir="2700000" algn="ctr" rotWithShape="0">
                    <a:srgbClr val="B1763B"/>
                  </a:outerShdw>
                </a:effectLst>
                <a:latin typeface="Western"/>
              </a:rPr>
              <a:t>First</a:t>
            </a:r>
            <a:br>
              <a:rPr lang="en-US" sz="7200" kern="10" dirty="0" smtClean="0">
                <a:ln w="19050">
                  <a:solidFill>
                    <a:srgbClr val="FFFFCC"/>
                  </a:solidFill>
                  <a:round/>
                  <a:headEnd/>
                  <a:tailEnd/>
                </a:ln>
                <a:effectLst>
                  <a:outerShdw dist="35921" dir="2700000" algn="ctr" rotWithShape="0">
                    <a:srgbClr val="B1763B"/>
                  </a:outerShdw>
                </a:effectLst>
                <a:latin typeface="Western"/>
              </a:rPr>
            </a:br>
            <a:r>
              <a:rPr lang="en-US" sz="7200" kern="10" dirty="0" smtClean="0">
                <a:ln w="19050">
                  <a:solidFill>
                    <a:srgbClr val="FFFFCC"/>
                  </a:solidFill>
                  <a:round/>
                  <a:headEnd/>
                  <a:tailEnd/>
                </a:ln>
                <a:effectLst>
                  <a:outerShdw dist="35921" dir="2700000" algn="ctr" rotWithShape="0">
                    <a:srgbClr val="B1763B"/>
                  </a:outerShdw>
                </a:effectLst>
                <a:latin typeface="Western"/>
              </a:rPr>
              <a:t>Presidential Run</a:t>
            </a:r>
            <a:r>
              <a:rPr lang="en-US" kern="10" dirty="0" smtClean="0">
                <a:ln w="19050">
                  <a:solidFill>
                    <a:srgbClr val="FFFFCC"/>
                  </a:solidFill>
                  <a:round/>
                  <a:headEnd/>
                  <a:tailEnd/>
                </a:ln>
                <a:solidFill>
                  <a:srgbClr val="663300"/>
                </a:solidFill>
                <a:effectLst>
                  <a:outerShdw dist="35921" dir="2700000" algn="ctr" rotWithShape="0">
                    <a:srgbClr val="B1763B"/>
                  </a:outerShdw>
                </a:effectLst>
                <a:latin typeface="Western"/>
              </a:rPr>
              <a:t/>
            </a:r>
            <a:br>
              <a:rPr lang="en-US" kern="10" dirty="0" smtClean="0">
                <a:ln w="19050">
                  <a:solidFill>
                    <a:srgbClr val="FFFFCC"/>
                  </a:solidFill>
                  <a:round/>
                  <a:headEnd/>
                  <a:tailEnd/>
                </a:ln>
                <a:solidFill>
                  <a:srgbClr val="663300"/>
                </a:solidFill>
                <a:effectLst>
                  <a:outerShdw dist="35921" dir="2700000" algn="ctr" rotWithShape="0">
                    <a:srgbClr val="B1763B"/>
                  </a:outerShdw>
                </a:effectLst>
                <a:latin typeface="Western"/>
              </a:rPr>
            </a:br>
            <a:endParaRPr lang="en-US" dirty="0"/>
          </a:p>
        </p:txBody>
      </p:sp>
      <p:sp>
        <p:nvSpPr>
          <p:cNvPr id="21506" name="AutoShape 2" descr="data:image/jpeg;base64,/9j/4AAQSkZJRgABAQAAAQABAAD/2wCEAAkGBxQTEhQUEhQUFBQUFBQVFBcXFBcUFxYUFBQWFhQUFBQYHCggGBolHBQUITEhJSkrLi4uFx80ODMsNygtLisBCgoKDg0OGhAQGzAmHyQsLCwsLC0sLDAsLCwsLCwsLCwsLCwsLCwsLCwsLCwsLCwsLCwsLCwsLCwsLCwsLCwsNf/AABEIALcBEwMBIgACEQEDEQH/xAAcAAABBQEBAQAAAAAAAAAAAAAFAgMEBgcAAQj/xABEEAACAQIDBAcEBwYEBgMAAAABAgMAEQQSIQUGMUETIlFhcYGRMqGxwQdCUmJyktEUIzNDgqJTssLSFnOT4fDxFReD/8QAGwEAAgMBAQEAAAAAAAAAAAAAAQIAAwQFBgf/xAAyEQACAQIEAwQKAwEBAAAAAAAAAQIDEQQSITEFQVETYZGhFSIyQlJxgbHR8BTB4QZi/9oADAMBAAIRAxEAPwALvNt0xQo8IRukJAf2gNLggc+fpWezzs7FnJZjxJptcQ2TJc5M2bLyzai47OJpIpkrAbuKrw0RfZTLhhOdA0mRR2ixOb1FqHmmAF928UnSLHLAkyuwA6ozqTzVuY7q0ltkw9A0OXLEQSQCdNcxN+N7ism2dj3hYvHYNYgMRcrfiVB0v30S2VvNPFIXZ2kDe2rEkEd32T4UrTY0ZJCdrnCqbYYytr7TEBf6RlufdQ7NSJLXOXhc27bX0B8q9jQsQFFySAAOZJsBTpiihSolXMM+bLzy2zW7r6UiRCpKkWKkgjsINiKTRuQ0zc7d7DDLiYneTiFzgLlbgTa3EajzobvdgsFBIxKyPM93yB8qDMTqTbhe+gv5UDl3snCpHAehjjAChdSbc3Y8bnUjQa03t7bn7V0bOoWRFKOR7LC91NuR1bTvpUncNwZ7q9ry9EcZsp44IZjf96X0twAtkPmLnwtT3IBn41Zd1khxDdDNAGIUkSJdDYfbykX5a/8Auq1JT2F2hJGrLGxTPbMRoxA4DNxA1PCkZEaXt7AwGHO8XSCBTlVWy2AABFweGg9KzvEz9I2iog5KgsAPHiT3mo+Hndb5WZb8bMRe/bbjVl+jzCh8X1lDBY3YggEclGh/FS2dh4tZlfYEE2FqaY1qW2d3cNID+7CNyZOqfQaHzFUPaO708bGyM68mUZrjvUaiscqTiekpY2nVVlp3MDAXpaLUn9gkHGNx/Q36U9DsyZvZikPgjfG1V6mmOVK7ZHjpUgqwYDc3Ev7QWMfea59FvRuL6PxbrzEn7qAe8k0VSk+Qs8fQho5eGv2M8evUq37U3IK/wpb9zi39w/Sg6btYq9uhY+BBHuNGVOS5CUsVSm7qX9fcGgUo1a9lbiYmT2wsS9rEMfJV+ZFWjC7hYaMdfPKe9so8gvzJoRpSY9XiGHp+9d92v+GUtUrZezpMRII4lzMfQDmzHkBWiYjdDCsdEK96u3zJojsnZMWCjbo7lnNyWILWHBbgDT9asVB31MtTitPK8id+VxG7+4sEIDS/vpO1h1Qfur8zVtjhUDQACgUe1eRqVHjr1fFJaI4tWpOo7zdwp1a4hahLLemcZjY4xeWRUH3mC+l6LESu7II9SuqqvvfgwSOlvbsRyPULXUmddS/+LW+B+DMItVp3LcSSCF4Y5VIJzFFzIBzJtqL29aqoNT8HtOSNGWM5c9szDRiBwXNyGp4VoMCdjVNqNFHhnbo0kSMaJZSBl0t2C1ZZtXaPTNfo44xyVEC+p4mnNnbVeIOoN0kVldDwOYWv3N30PIoKNgylcSKWBXsUZYhVFySAAOZOgFdamFHMOq5hnJC31Ki5HeASL1o26W6sIZMQk3TAXyjLlAa3PW4IvwNZoDVuw29P7Nh0hwoGb2pZGGhc6kKp5crnkPOg7jIm737OwcDuW6V5pCX6MMFVcxJuTl0F76amqKx1o9vJtsYsxyFMkgQo9jdTY3Urz5tpQA0VsRihS7V7HCbZrHLcC/K5BIF/AGieytgzYi/RqMo4sxyrfsvzPhUATN2ngAZp4o8icZGLElj7KLHqGPgOAo7i97UkhK4bMs1wsaGO5OoHVAuOFVHbOypMNYSFCOWVwwvz6vEcOyhwxFqGVPca9i6R7uo7KcfjR0jEDo1cMVJPski4XyAHfRLeLZ+C2cEU4UTM4YjO17ZbDUm558qzkYii+394jilgz+1FFkY/abMet5gL53o2QLkXaGIWR8yRJCPspmt/cT7rVf8A6PNndDA0zaNNbL/y1vY+ZJ9BVA2NhunmSPgCbsexRqx+XnWqGcWCroqgAAcABoAKEmPFXJEj5jUiFKhxNUuNqVDMkdJTsaV5FFUyOKoLcQqU5alZa8oABGPj1pezm1qRjEuKi4dbGoPyD0L0md9KYiNNzPUFBG8G0/2eJpLAtwQHgWPC/cOPlWVbR2hJKxaR2Zu0n4DgPAVYd99rCWXo0N0jvc8i/P04etVRqx1ZZpHo8Dh+zpZmtX9ibh9tToLLK1u/rf5r1Pi3uxQ+uPyL+lADXq0mZrmaHRpyesV4ByXebFOLGZwPu2T/ACgVAeQsbkkk8STc+pqOKUKVu5rpRjBeqkvkOV1IvXtAtzAKeQE3VAg7AWb3saQGp1cFIRmEblftBSR6gV7FgnZWYKcqC7G1gP8Av3V1D5+IDVKwUaO4WR+jU/Wy5gPEXGnfUEGlqdf/AAVLkNJ3a3SEUqzNIsoAumUaXPBr310vQjb26TRtJKZoUjLsy5iwNiSQoAU3PhT2D3rhwsUcMSmXL7bA5Rcm7ZL8Tc9w76G76YxJpI5o2zI8drX9llPWBH1TqtBXuO7WAFte3v7aVTamlinFFgUU2PsVMRoMQiSfYdSCfwtfrfGheaim7OIjjnEsuqxBnA5s40RR33IPlRZCz47CYbC4NIJ2Ys0gkJQdZiD1rX4DL1b0T3o29Bhj+yLCejWJDdHykBwdALdlje/OqBtnaDzytLJxbgBwVeSr3D9aRtHGtKVZuPRxp4iNAgPnlv50MnUa4PxsS52KEspOhYWa33u/lUUip4WpuF2DNMuaKGSRb2uqFhccrii4i2AVder1sr6O5pYZGdXicG0YYWvpc3B1tra/dVYxuwcTF/EgkUDnkJHqKQlibuhjI4ndpCQWAVTa4Avdr2116vpV9weIR9UZW8CDWX4UaVIUVnlValY61HBqdNO9jWY6dSYDibeOlZKJW7T6mkk3460O27h1w/8A9eX+mwf/AD+Hj9uZBbkGzH0FzUebf3Dr7Ikk8FCj+4g+6sqQ0+DVcq8jXR4XRftNsvsv0iG/Vw4t3yfILTQ+kNucC/8AUP8AtqkV16TtZ9TZ6Nwvw+b/ACXob/ofagYeDg/EClpvtBzSUeSn/VVBNP4HBPM4SNSzH3DmSeQ76ZVZlM+HYZK9rfU0Ab+YcD2Zj/Svzag+3t8TKuWFWjvozEjNbsW3DxolsvcBAAZ3ZjzCdVR3XIufdRKTcjCW0Vx/+h+dW2qtGCM8DTndJu373GVPSDWgY7cWL6kjr+IBh7rUBxe50w9hkf1U+mo99VOlJHQWOoT2ZWTSkFFf+GcVe3RE/wBSfrRbZu4uIf2ykY53OY+QXT30uSXQdYmjHVyXiVq1KRCTYAk9gFz6VqGy9xsPHYyXmb72i/lHzvR+HDJGLIioOxVCj3U6oPmZqnF6cXaCv5GOrsbEEXEEtv8Alt+ldWwmUV1N2C6lPpip8CMT3Mll/aY442sHPXHFSoBLEjtsONXGeSCUyRxushAIde0W1sfrDlcVm+BxjRlihsWRkvzAfRrHkbXHnSIZShDKSpGoI0I8K2Sjc4KlYVinhP8ADWRD2Fg6+psfjUQUt150kCgKcDSr17LGVJDAgjiDoR40ioQkLE1r5Wt22NvWrAuxD+wGaxzmRSBbXo9V4d5N/IVE3a2u8LayWi+sls2Y/cXke/QeNF8Zvk50iQL3ubn8o095qXfIZJFWlhcC5RgO0qQPUinNnYOSQt0aliiNI34V9o9/GiMMc+MksCZX5KWVfyqSB6Vf/o/3VxGHmaSdVUGMoBmDG5ZTwGltKa1twGWqWJtfjTkx18KKbwxxLiZ+g1jDkJ2fey/dDXA7gKDtrTrYJ4rUZ3f23NhZM8LZftA6qw7GXn8aAA1KhaotSH0hsfE9Nh4pWUIZERrXuAWFwAT4is7+ljETLIkSnJEyZuroXa5DBj3aad9Vzb+9EmKKqLxwx2ESA8MosGY82+HLtPm094pMRAkc/XaJrxyH2spFmR/tcFN+PV50qhqEqrIVp/KQFJBswup7Rw0qSbNoa0PCbsq+z4AwvdM9+YzEsCp5GxqmtRT1Rtw2LdN5ZbfYzS1eUV2nsOWEnQunJlF9PvDlQusbTW524SjNXizkp9aYFTcHg5JP4aO/4VLfAUjNNKSW43XlWDDbm4x/5JUdrMq+69/dUuPcLElgCYhc69ZiQOZtl1oqEuhJ4uhHea8QHsbZMmJkCRjvZjwVe0/pzrVNh7FjwyZUGp9pjxY9pPyqTsrYqYWLJGO9mPFm7TUSTFsCRWqnTUdXucDGYyVd5Y+z9woZBXjSigkmKJpP7QatMOUn4p6Hk140t6SDUGSsSoRRKBrULhNTEagwWJ8swqPq3hTcjqil5GCqOJYgD1NANob9wR3EStKe32F9Tr7qSUkty2lh6lX2I3LMIBXtUFvpCl5Qpb8TGupO2gavRmJ6eaMuWnBTQpQNa0zkE7Z2K6NwxRJBzV1DAjz4HvFaRs7d+GRI8TDCELrmUW1HLQDTzrLA1W3aO9UhWKLDs0cUCoqkaM7IAMzd33fXujVxk7DG9mz4UmYu0iyMAxUICLWsCCSB9XtqtdGL6Xtyvxqx7x7eGLSJnXLPHdWIHVdDqD3EHl96q/UUOpGeqKVXsaFiANSSAB2kmwr1oyCQdCNCOwjiKYByE3uOI1Fu3tq9Qb3Tx7OYPIWllYxQMfbCBR0jluds1ge2qKzW8ad6VmsWOiqFUcgBrp5knxNR66BOfQAUZ3IwfSY2IEXCh2YdwQj4kUKwOO6Jw5SOTtWRcykfI99a5uniYpoRLFCsNyVICqOGhsQNRf4VJOyIZVtTYckc8kSRyOEcgZUZrrxXgOwioPRFSVYFSNCCLEHsIPCtO+kLb02HyRRdQSKSZPraGxVew8Ne/lWZ37akQj8FKkevIDTbDWnCeoxJ0r6EgwuSCOP7EaL+VQPlWF7u4bPioE+1NED4FxevoLExm1VVCFP2lhLHShpwiN7aI3ioPxFWLaIoQVqtothJ2GYsBGvsxoPBAPlRfCPa1QUp+I6gUNiSu9w/hGZ9F8z2VOGGCjv5mkYGRVXkABcn4kms9333wM14YGtFwZhoZO4difHwquc1FXZdhMJPETyx25voGNtb5YaElQxkYcRH1gPFuHvqqY7fkMerAfOSx9y1UWFNSJWftpM7y4TRprZv97i34bfCNtHRk7xZh8j7qMYXacUnsSKT2XsfynWsyNdmplVlzM1Th9N+zoatSxWYw7XmT2ZXA7L3HoacbbuIPGV/Kw+AqztkZnw+d90aaZ1QXdlUdpIA99A9pb5olxAOkb7RuEHgOLe7xqiPMzG7Ese0kk+prwVXKq+RqocOpp3m7hDaG0pZ2zSuWPIch3KvAVCY17ekVRudqyilGKFV1eiuqDWEbqbBOJlswIjSxflfXRR429KhYrASdI9o3tna1ka1sxtbStLwGNtbVb2FwGvrztVd3w3vlDNBFeMADMwPWa4vZT9Ua+NdJPU8C4pIp4S3HjXGSmC9cDVtxB3NT2EwzyNljVnbsUXOncKjA07DKVIKkgg3BBsQe0HlUuEte6m7s37VEZYZERWzsWUqOp1gNe8Cnd8NguuImkUKsLHPnZgFBYXYW4k5r6AUd2XvMY8NG+McB5PY0OZk5Oyj494qmby7XbFTGzExKbIOWmha3aaW7uEDolz3dtOSPUzZeE6WaOIfXdVPgTqfIXPlUTaEBSR4z9R2X8pIv7qfYgwNTVg2pvCzJHDCTHBEFCgGzOV/mORzvrblQFRanUWokQLbW3lkxECRTDM8bEpINGIb2lcc+Rv3UED17JXkKAkAsFB5kEgeIGtQg5FLapssZBIIsykhgeII0IopszdOQvG+aJ4syksrk3UG5tceVE969gzSYjpYIy4kALWIFnGh0J5i3vqKQyKvBKVYMCQVIIINiLcwRwNF/wBukPGRz4ux+dQtobNkhIEy5GYXC5lJt2kKTYeNJwzHgfLwrNi4XWZcjvcDxEI1HSl723zROO0Z01SWS34iw/KbiiWB3vYaTJm+8mh/KdPeKEK1JfDA+z6VijUa2Z28Tw2FTWxcI968PbUuO4oflTUu+cS+wjue+yj14+6qY0BHKkCM1Y60jm+ioJ6plh2pvPNiBlJyR/YXgfxHi3w7qEO96SkdOAVTKTZ18PhlTjZKyGwlL6OlAUtRSm1QRHfD3qLNARR2OMUVwG6k+JH7mJiPtHqp+Y6HyvTK5nxFKko5pNLvKMRXlXbaH0b4qPW8J7gzX/yUAn3cxKm3RE94IPzq3LLocTt6Tekl4gpTTgNEE3dxJ4RH1UfE04u7GK/wj+ZP91DLLoWRr017y8UDCaWq0Zw+6uKJ/gt5lQPUmnxuhiybdEB4unyalyS6GhYiju5rxRX66ran0fYoi94R3Z2+S11TJLoT+bh/jRm0MpQhkJUjgRoRTuPxjStnexawBIFr24EjtqGDSr10jw57an48KzI7gdVMuY97GwHjRnY+xIcQt0lZXHtKVBt3jhcd9WVdhhcI0CkXYXLEWu9wQSPIelC9gqLZnopQNu/uontPYRgF5JI7n2VGYsfKwsO+hkaXNMgWJMkryuXc3J4nsA4KByA7KnbNw8buEklEKn65UsL9jWOnjUDNam2en2GNS3d3TSCQTdMJTlOSygL1tMwNzfS/rXbyYfBYUNNJCsk0pJVWJOZuZIJsFGl9KF7v7YTB4BXfrPIzsiX1OuXyXS5PfTO29vwY/DFT+6nj66BjoxA6yq/eORtqBSa3CU6SUu5YgC5vZQFUdwUaAUumoqm7OwUkzZYkZ27FFz49wp7gIMlIFXOP6PMW2rdHH3M9z6KD8a5vo8lHGZPytSNksR9zcWkKSSSyZUNlVSfaYasQg4ngL1Y228JcNK+Ff94ik2I6wA4nKe69jVVxe5WIX2TG/gxB/uHzoWuDxOHYNkkQjna4tzBIuCO6gPqiM87OxZmLMxuSTck95qVhJiG8qgE1O2fGXYBQWOugBY+goVfYZowUsuIg+9BFZQe6lgdhqdht1MXJqsDgdrWT3MQanJuRiufRr4v+gNczJJ8j2vpCjDSU14gdXIpasDxFWfAbjSt/EmiXwDOfeBVn2f8ARxhjbpJpWPPKFQe8E++nVKfQWfF8JHeV/kmZmYL8KZaIitoj+jXB8mm/6g/20YwG5WDj1EKsw4GQmT3NoPSm7GRlnx7DJeqm/p/ph+ythT4g/uYncdoFl83Onvq7bG+i2RrHESqg+zGM7fmNgPQ1qQw9tALAcOVPItqtjQitzk1+PV56U0orxf79ABsvc3B4exWIOw+tJ1zftAOg8hRo8PhS3avTwq1RS2ORVrVKrvOTb7wJjkvVdxWDUnhVoxY41X8a1jTlaBZwgFSIohSXelBqBYPClotR1c1Mw6Xo2FuSF4V1NlDXULEPl61datj27uHFJchcrH6ydU+Y4GqJtXcmeK+S0g/K3odD5GopIqcHyI26WH/eGZ2yRxA3JNgWYWAv4a+lW7AbZimLLG/WUHiLXH2lvxFZ3LFILIyuLHRSCNTzy9vfU7AbFxDkFEZexm6npfX0osibWhAnmZ2LOSzHiTqTXBqsmH3PY+3KB3Kt/ebfCiWH3QgHtGRvMD4CmTJkZSM1dmrRYt28MP5QPizH51Ng2VCvsxRj+kfGpmDkZmS55LWDPYBRYFrAcALUTwW7eJkItEwHa1kH91aVGgHDSnEa1DMFQAWw/o9BscRJp9iP5ufkPOtJ2Rs6KFAkKKi9gHHvJ4k95oPgcRVgwjaUM1yNWPcRHQbGJViZbig+0I6BEA5BSAKdl403URcjhCp4qp8QDRLBSBdAAPDSoK07G1EVosEM9PFAaEYeWiEMtAQ8fCkcKXDKy1JRr16Yr1A5iXhceaK4fG3qu5bVKw0tSwCxdJekOaYwz3qQRQIN05bSuCUthpRAB8cdDVU2hNqatG1GsDVIxUnWNR7FlNXYsSUoPeoYepENFDzJ+GWjWHiFqrh2vh4f4sqLblmu35RrQvaP0jxLpDG8h7W6i/Mn0FLKcVux6WEr1fYi/wCvEvZQV5WQy7/4wkkGNQeQS4Hqb11V9vE2+hsR3eP+Go2oRtPGYZP4k0anszAn8o1rIJsbI/tyO/4nZviaaFUPEdEbafA170/BF22ltzCfUzufupYf3WoM28Ed/ZkHiAfgaCCuIvxpe3ka3wajbS5Z8Hjkk9hge7gfQ61PQ1RGw/NTY8uVEcDt6SPSQZ17eDDz5+dXwrp7nLxPCqlPWOqLbelg1FwGMjlF42v2jgw8RUoLVyOVKLi7MWDSgaQBXXqAJWHksatGzXuKpwajux8cFHWIAHEk2AHaTQTBKNy0gUPx8WlVLb/0hhbphAGPAysNP6F5+J9DVI2ntOafWWV37i2nko0HpVUq8VsdOhwetOOafqrz8DQMSy39oeopoVlTCpOA2vNEeo5t9k9ZfQ8PKoq3cWT4Y47S8jTxSwaqGD3zH8yMg9qEEehtb1ogm9mHPNx/R+lWqpF8zFLCVV7pZonqfDLVPG9uG+0/5DTq754cc3/JUzx6lf8AFrP3WXeKapkUt6z7/jqAcFlP9K/Nq7/7DjHCKQ+JUfM1HUj1CsDXe0TSMl6by2NZ4PpNI9nDj+qT5Baj4j6R8Q3sxwr5Mx9cwpO2gjRDhGKnyS+qNewUlE46wdN/8ZfR0XwjX/Vek4zefFSr18RKQeIDZB6JYUrrx5Gun/z9eXtSS8X/AEbRtjeXC4UfvpVDfYHWc/0DUeJsKo+1vpSYqf2eEAcmlNz+RTYeprMC2tPwaqRVUq8nsdrD/wDP4akrz9Z9+i8PzcJbV35xsl7yhR2KigepBPvqvtvDif8AFb0X9KaxXCh7UmeT5kr4ajB2jBL6ImnbuIP85/W1IbHSP7cjt4uxHpeoypelIhBouTKadFJ3t5EhVrstKWnUSqjqKCsNgV1emuo3JlI4NLFMmuDVLGWM7D9KBpkSU4r0ti+NRCxXMt+NcKUKhbpJEfKyEMhII4EGxFWPZG8gPVn6p5PbQ/iA4H3eFBstRp4OYq2FRxOZjOHwqK9i6ttjD/4qetRpt48OODFvBT8TYVSiKQVq7tWcf0dBc2WbE72D+XGfFjb3D9aCYza0sp67afZGi+nPzqFXlK5N7l1OjCm7xQRha4p9OyoWFapgrO9GeiovPAi4hLGo1EcWnA0PIp0zDXhlkeLSg1Jrw0xkloO3r0U2ppwVApir0nNXhNJqFiY8rU4r1HFKDUrRdCpYmI9EYmutBVlohhJwdKU6FKrFjhqVheB8KiXqVhuB8Khu3QNxfChrUTxfChrUUcnF+0OQVMZARUOEVJV6DGw7WWzFotThBoLC5OgA1JJ4ADmaawMRdgFFyTYAC5J7ABxrZty9zxh1E06gzEdVePRA/wCvv5cO2mhFydkLjcZTwlPNLfkupm0G4ONdQ3Rqt9bM4DDxHKva2dxrXVp/jR6s80+O4m+0fB/k+ZxXZatmC3HJ/iTAdoVb+8n5Udwe5+FX2g8h+89h6LaqVRkzoS4ph487/JGalKm4TYuIk9iGQjtykD8x0rWMJgoYv4cUad4UX9eNTTKDTrD9WY6nGfgh4v8AfuZnhdy8S3tZI/xNc+ig0e2fuIn82YnuRQvva/wq1SU0GqxUYozS4riZbO3yX5udhdyMFaxRye0yNf3WHuqtb1bhPD+8woaWL6y2u6eQ9oeGvxq44bE0XwmN5GjKjFoSjxTE0p5nJtdHsfPWJw9r8iOIOhHlUJkr6eeBJB1lVvFQfjVZ25uVhnBIhQfhGQ/22qrsZLmbnxenN6wa+t/wYLakkVfdrbhWuYH1+y/yYfMVUtobKliP7yNl77XXyYaUjTjuaYVaVVeo/wAkOA2NEEoctW7dndPEYojKuROcjgqLfdHFj4etVyTb0Ohh68KUX2jsu8D5bqRUKfCOBcowHblNvW1fQu7u52GwoGVQ8nORwC1/ujgo8PfTO8WC51dGg+bOXiuNU5ytTjddXp5HztSTV73o3YznpIAA31k4Bj2jkD8fjVG2JiL/AMF/T50HFrQixEJxzJkBTToNEcPu1iG4qF/Ew+V6PbO3Ize3MB3Kt/eT8qmST2QP5VKPtS/v7FPNcBWjruDDbV5T5qPgteHciEcnP9f6Cn7KRX6Ro95nVq8NaQu6eHH8snxdv1pM26+GP8u3gzfrQ7KQVxGl3/v1M4vXgkIq447c9eMbsvc3WHqLEe+gs+7WIHBQ3erD52oODXIujiqb1UiHh8X20Wwj6+IqBFu3iCfYC+LL8iaue6G6KMwGImI7owP8zfpSdlK+iOhR4vSpxaqS8NfsU/FcDQxq3WfcbAoptGXPa7sfcLD3UBTZECN1YYxY8coJ9TVkaEjBieM0ZyvBPyKJsDYc+JNoY2f71rKPFzpWgbL+ioWviJrn7EfDzdhr5AUd2Xi8gsNKsWDxoanVBLc59fjFeccsPVXn4kHdzduDCNeKIBuGc9Zu/rHUeVWY8DTUdOcjVqSWxy5zlN5pu77wZJxNe15JxNe0xWZ0stSUeurqUtY+BcV4BaurqIo5evLV1dUILUWqTG9eV1EhPwmOKmxozBiA2hrq6gAhbT2WDqtV6bD2NjXV1QaLIcmBXiFUHwFF9gYjKcpr2uoIeWq1LfCbimdo4bMte11EqKHtHDZWI5GhkqWrq6oXLYjutPYWWxrq6iwWLJgmBFFRgQRXV1QpY1JsqoGJ2VXV1QiYHxWEK8agyRW4V1dQNMHdCGW4pEUhU3FdXUWJzDcW1yRY1Dklub17XUULY9jmojgMaQa6uqMFi5YCfMoqaeFdXUgoNk4mva6up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data:image/jpeg;base64,/9j/4AAQSkZJRgABAQAAAQABAAD/2wCEAAkGBxQTEhQUEhQUFBQUFBQVFBcXFBcUFxYUFBQWFhQUFBQYHCggGBolHBQUITEhJSkrLi4uFx80ODMsNygtLisBCgoKDg0OGhAQGzAmHyQsLCwsLC0sLDAsLCwsLCwsLCwsLCwsLCwsLCwsLCwsLCwsLCwsLCwsLCwsLCwsLCwsNf/AABEIALcBEwMBIgACEQEDEQH/xAAcAAABBQEBAQAAAAAAAAAAAAAFAgMEBgcAAQj/xABEEAACAQIDBAcEBwYEBgMAAAABAgMAEQQSIQUGMUETIlFhcYGRMqGxwQdCUmJyktEUIzNDgqJTssLSFnOT4fDxFReD/8QAGwEAAgMBAQEAAAAAAAAAAAAAAQIAAwQFBgf/xAAyEQACAQIEAwQKAwEBAAAAAAAAAQIDEQQSITEFQVETYZGhFSIyQlJxgbHR8BTB4QZi/9oADAMBAAIRAxEAPwALvNt0xQo8IRukJAf2gNLggc+fpWezzs7FnJZjxJptcQ2TJc5M2bLyzai47OJpIpkrAbuKrw0RfZTLhhOdA0mRR2ixOb1FqHmmAF928UnSLHLAkyuwA6ozqTzVuY7q0ltkw9A0OXLEQSQCdNcxN+N7ism2dj3hYvHYNYgMRcrfiVB0v30S2VvNPFIXZ2kDe2rEkEd32T4UrTY0ZJCdrnCqbYYytr7TEBf6RlufdQ7NSJLXOXhc27bX0B8q9jQsQFFySAAOZJsBTpiihSolXMM+bLzy2zW7r6UiRCpKkWKkgjsINiKTRuQ0zc7d7DDLiYneTiFzgLlbgTa3EajzobvdgsFBIxKyPM93yB8qDMTqTbhe+gv5UDl3snCpHAehjjAChdSbc3Y8bnUjQa03t7bn7V0bOoWRFKOR7LC91NuR1bTvpUncNwZ7q9ry9EcZsp44IZjf96X0twAtkPmLnwtT3IBn41Zd1khxDdDNAGIUkSJdDYfbykX5a/8Auq1JT2F2hJGrLGxTPbMRoxA4DNxA1PCkZEaXt7AwGHO8XSCBTlVWy2AABFweGg9KzvEz9I2iog5KgsAPHiT3mo+Hndb5WZb8bMRe/bbjVl+jzCh8X1lDBY3YggEclGh/FS2dh4tZlfYEE2FqaY1qW2d3cNID+7CNyZOqfQaHzFUPaO708bGyM68mUZrjvUaiscqTiekpY2nVVlp3MDAXpaLUn9gkHGNx/Q36U9DsyZvZikPgjfG1V6mmOVK7ZHjpUgqwYDc3Ev7QWMfea59FvRuL6PxbrzEn7qAe8k0VSk+Qs8fQho5eGv2M8evUq37U3IK/wpb9zi39w/Sg6btYq9uhY+BBHuNGVOS5CUsVSm7qX9fcGgUo1a9lbiYmT2wsS9rEMfJV+ZFWjC7hYaMdfPKe9so8gvzJoRpSY9XiGHp+9d92v+GUtUrZezpMRII4lzMfQDmzHkBWiYjdDCsdEK96u3zJojsnZMWCjbo7lnNyWILWHBbgDT9asVB31MtTitPK8id+VxG7+4sEIDS/vpO1h1Qfur8zVtjhUDQACgUe1eRqVHjr1fFJaI4tWpOo7zdwp1a4hahLLemcZjY4xeWRUH3mC+l6LESu7II9SuqqvvfgwSOlvbsRyPULXUmddS/+LW+B+DMItVp3LcSSCF4Y5VIJzFFzIBzJtqL29aqoNT8HtOSNGWM5c9szDRiBwXNyGp4VoMCdjVNqNFHhnbo0kSMaJZSBl0t2C1ZZtXaPTNfo44xyVEC+p4mnNnbVeIOoN0kVldDwOYWv3N30PIoKNgylcSKWBXsUZYhVFySAAOZOgFdamFHMOq5hnJC31Ki5HeASL1o26W6sIZMQk3TAXyjLlAa3PW4IvwNZoDVuw29P7Nh0hwoGb2pZGGhc6kKp5crnkPOg7jIm737OwcDuW6V5pCX6MMFVcxJuTl0F76amqKx1o9vJtsYsxyFMkgQo9jdTY3Urz5tpQA0VsRihS7V7HCbZrHLcC/K5BIF/AGieytgzYi/RqMo4sxyrfsvzPhUATN2ngAZp4o8icZGLElj7KLHqGPgOAo7i97UkhK4bMs1wsaGO5OoHVAuOFVHbOypMNYSFCOWVwwvz6vEcOyhwxFqGVPca9i6R7uo7KcfjR0jEDo1cMVJPski4XyAHfRLeLZ+C2cEU4UTM4YjO17ZbDUm558qzkYii+394jilgz+1FFkY/abMet5gL53o2QLkXaGIWR8yRJCPspmt/cT7rVf8A6PNndDA0zaNNbL/y1vY+ZJ9BVA2NhunmSPgCbsexRqx+XnWqGcWCroqgAAcABoAKEmPFXJEj5jUiFKhxNUuNqVDMkdJTsaV5FFUyOKoLcQqU5alZa8oABGPj1pezm1qRjEuKi4dbGoPyD0L0md9KYiNNzPUFBG8G0/2eJpLAtwQHgWPC/cOPlWVbR2hJKxaR2Zu0n4DgPAVYd99rCWXo0N0jvc8i/P04etVRqx1ZZpHo8Dh+zpZmtX9ibh9tToLLK1u/rf5r1Pi3uxQ+uPyL+lADXq0mZrmaHRpyesV4ByXebFOLGZwPu2T/ACgVAeQsbkkk8STc+pqOKUKVu5rpRjBeqkvkOV1IvXtAtzAKeQE3VAg7AWb3saQGp1cFIRmEblftBSR6gV7FgnZWYKcqC7G1gP8Av3V1D5+IDVKwUaO4WR+jU/Wy5gPEXGnfUEGlqdf/AAVLkNJ3a3SEUqzNIsoAumUaXPBr310vQjb26TRtJKZoUjLsy5iwNiSQoAU3PhT2D3rhwsUcMSmXL7bA5Rcm7ZL8Tc9w76G76YxJpI5o2zI8drX9llPWBH1TqtBXuO7WAFte3v7aVTamlinFFgUU2PsVMRoMQiSfYdSCfwtfrfGheaim7OIjjnEsuqxBnA5s40RR33IPlRZCz47CYbC4NIJ2Ys0gkJQdZiD1rX4DL1b0T3o29Bhj+yLCejWJDdHykBwdALdlje/OqBtnaDzytLJxbgBwVeSr3D9aRtHGtKVZuPRxp4iNAgPnlv50MnUa4PxsS52KEspOhYWa33u/lUUip4WpuF2DNMuaKGSRb2uqFhccrii4i2AVder1sr6O5pYZGdXicG0YYWvpc3B1tra/dVYxuwcTF/EgkUDnkJHqKQlibuhjI4ndpCQWAVTa4Avdr2116vpV9weIR9UZW8CDWX4UaVIUVnlValY61HBqdNO9jWY6dSYDibeOlZKJW7T6mkk3460O27h1w/8A9eX+mwf/AD+Hj9uZBbkGzH0FzUebf3Dr7Ikk8FCj+4g+6sqQ0+DVcq8jXR4XRftNsvsv0iG/Vw4t3yfILTQ+kNucC/8AUP8AtqkV16TtZ9TZ6Nwvw+b/ACXob/ofagYeDg/EClpvtBzSUeSn/VVBNP4HBPM4SNSzH3DmSeQ76ZVZlM+HYZK9rfU0Ab+YcD2Zj/Svzag+3t8TKuWFWjvozEjNbsW3DxolsvcBAAZ3ZjzCdVR3XIufdRKTcjCW0Vx/+h+dW2qtGCM8DTndJu373GVPSDWgY7cWL6kjr+IBh7rUBxe50w9hkf1U+mo99VOlJHQWOoT2ZWTSkFFf+GcVe3RE/wBSfrRbZu4uIf2ykY53OY+QXT30uSXQdYmjHVyXiVq1KRCTYAk9gFz6VqGy9xsPHYyXmb72i/lHzvR+HDJGLIioOxVCj3U6oPmZqnF6cXaCv5GOrsbEEXEEtv8Alt+ldWwmUV1N2C6lPpip8CMT3Mll/aY442sHPXHFSoBLEjtsONXGeSCUyRxushAIde0W1sfrDlcVm+BxjRlihsWRkvzAfRrHkbXHnSIZShDKSpGoI0I8K2Sjc4KlYVinhP8ADWRD2Fg6+psfjUQUt150kCgKcDSr17LGVJDAgjiDoR40ioQkLE1r5Wt22NvWrAuxD+wGaxzmRSBbXo9V4d5N/IVE3a2u8LayWi+sls2Y/cXke/QeNF8Zvk50iQL3ubn8o095qXfIZJFWlhcC5RgO0qQPUinNnYOSQt0aliiNI34V9o9/GiMMc+MksCZX5KWVfyqSB6Vf/o/3VxGHmaSdVUGMoBmDG5ZTwGltKa1twGWqWJtfjTkx18KKbwxxLiZ+g1jDkJ2fey/dDXA7gKDtrTrYJ4rUZ3f23NhZM8LZftA6qw7GXn8aAA1KhaotSH0hsfE9Nh4pWUIZERrXuAWFwAT4is7+ljETLIkSnJEyZuroXa5DBj3aad9Vzb+9EmKKqLxwx2ESA8MosGY82+HLtPm094pMRAkc/XaJrxyH2spFmR/tcFN+PV50qhqEqrIVp/KQFJBswup7Rw0qSbNoa0PCbsq+z4AwvdM9+YzEsCp5GxqmtRT1Rtw2LdN5ZbfYzS1eUV2nsOWEnQunJlF9PvDlQusbTW524SjNXizkp9aYFTcHg5JP4aO/4VLfAUjNNKSW43XlWDDbm4x/5JUdrMq+69/dUuPcLElgCYhc69ZiQOZtl1oqEuhJ4uhHea8QHsbZMmJkCRjvZjwVe0/pzrVNh7FjwyZUGp9pjxY9pPyqTsrYqYWLJGO9mPFm7TUSTFsCRWqnTUdXucDGYyVd5Y+z9woZBXjSigkmKJpP7QatMOUn4p6Hk140t6SDUGSsSoRRKBrULhNTEagwWJ8swqPq3hTcjqil5GCqOJYgD1NANob9wR3EStKe32F9Tr7qSUkty2lh6lX2I3LMIBXtUFvpCl5Qpb8TGupO2gavRmJ6eaMuWnBTQpQNa0zkE7Z2K6NwxRJBzV1DAjz4HvFaRs7d+GRI8TDCELrmUW1HLQDTzrLA1W3aO9UhWKLDs0cUCoqkaM7IAMzd33fXujVxk7DG9mz4UmYu0iyMAxUICLWsCCSB9XtqtdGL6Xtyvxqx7x7eGLSJnXLPHdWIHVdDqD3EHl96q/UUOpGeqKVXsaFiANSSAB2kmwr1oyCQdCNCOwjiKYByE3uOI1Fu3tq9Qb3Tx7OYPIWllYxQMfbCBR0jluds1ge2qKzW8ad6VmsWOiqFUcgBrp5knxNR66BOfQAUZ3IwfSY2IEXCh2YdwQj4kUKwOO6Jw5SOTtWRcykfI99a5uniYpoRLFCsNyVICqOGhsQNRf4VJOyIZVtTYckc8kSRyOEcgZUZrrxXgOwioPRFSVYFSNCCLEHsIPCtO+kLb02HyRRdQSKSZPraGxVew8Ne/lWZ37akQj8FKkevIDTbDWnCeoxJ0r6EgwuSCOP7EaL+VQPlWF7u4bPioE+1NED4FxevoLExm1VVCFP2lhLHShpwiN7aI3ioPxFWLaIoQVqtothJ2GYsBGvsxoPBAPlRfCPa1QUp+I6gUNiSu9w/hGZ9F8z2VOGGCjv5mkYGRVXkABcn4kms9333wM14YGtFwZhoZO4difHwquc1FXZdhMJPETyx25voGNtb5YaElQxkYcRH1gPFuHvqqY7fkMerAfOSx9y1UWFNSJWftpM7y4TRprZv97i34bfCNtHRk7xZh8j7qMYXacUnsSKT2XsfynWsyNdmplVlzM1Th9N+zoatSxWYw7XmT2ZXA7L3HoacbbuIPGV/Kw+AqztkZnw+d90aaZ1QXdlUdpIA99A9pb5olxAOkb7RuEHgOLe7xqiPMzG7Ese0kk+prwVXKq+RqocOpp3m7hDaG0pZ2zSuWPIch3KvAVCY17ekVRudqyilGKFV1eiuqDWEbqbBOJlswIjSxflfXRR429KhYrASdI9o3tna1ka1sxtbStLwGNtbVb2FwGvrztVd3w3vlDNBFeMADMwPWa4vZT9Ua+NdJPU8C4pIp4S3HjXGSmC9cDVtxB3NT2EwzyNljVnbsUXOncKjA07DKVIKkgg3BBsQe0HlUuEte6m7s37VEZYZERWzsWUqOp1gNe8Cnd8NguuImkUKsLHPnZgFBYXYW4k5r6AUd2XvMY8NG+McB5PY0OZk5Oyj494qmby7XbFTGzExKbIOWmha3aaW7uEDolz3dtOSPUzZeE6WaOIfXdVPgTqfIXPlUTaEBSR4z9R2X8pIv7qfYgwNTVg2pvCzJHDCTHBEFCgGzOV/mORzvrblQFRanUWokQLbW3lkxECRTDM8bEpINGIb2lcc+Rv3UED17JXkKAkAsFB5kEgeIGtQg5FLapssZBIIsykhgeII0IopszdOQvG+aJ4syksrk3UG5tceVE969gzSYjpYIy4kALWIFnGh0J5i3vqKQyKvBKVYMCQVIIINiLcwRwNF/wBukPGRz4ux+dQtobNkhIEy5GYXC5lJt2kKTYeNJwzHgfLwrNi4XWZcjvcDxEI1HSl723zROO0Z01SWS34iw/KbiiWB3vYaTJm+8mh/KdPeKEK1JfDA+z6VijUa2Z28Tw2FTWxcI968PbUuO4oflTUu+cS+wjue+yj14+6qY0BHKkCM1Y60jm+ioJ6plh2pvPNiBlJyR/YXgfxHi3w7qEO96SkdOAVTKTZ18PhlTjZKyGwlL6OlAUtRSm1QRHfD3qLNARR2OMUVwG6k+JH7mJiPtHqp+Y6HyvTK5nxFKko5pNLvKMRXlXbaH0b4qPW8J7gzX/yUAn3cxKm3RE94IPzq3LLocTt6Tekl4gpTTgNEE3dxJ4RH1UfE04u7GK/wj+ZP91DLLoWRr017y8UDCaWq0Zw+6uKJ/gt5lQPUmnxuhiybdEB4unyalyS6GhYiju5rxRX66ran0fYoi94R3Z2+S11TJLoT+bh/jRm0MpQhkJUjgRoRTuPxjStnexawBIFr24EjtqGDSr10jw57an48KzI7gdVMuY97GwHjRnY+xIcQt0lZXHtKVBt3jhcd9WVdhhcI0CkXYXLEWu9wQSPIelC9gqLZnopQNu/uontPYRgF5JI7n2VGYsfKwsO+hkaXNMgWJMkryuXc3J4nsA4KByA7KnbNw8buEklEKn65UsL9jWOnjUDNam2en2GNS3d3TSCQTdMJTlOSygL1tMwNzfS/rXbyYfBYUNNJCsk0pJVWJOZuZIJsFGl9KF7v7YTB4BXfrPIzsiX1OuXyXS5PfTO29vwY/DFT+6nj66BjoxA6yq/eORtqBSa3CU6SUu5YgC5vZQFUdwUaAUumoqm7OwUkzZYkZ27FFz49wp7gIMlIFXOP6PMW2rdHH3M9z6KD8a5vo8lHGZPytSNksR9zcWkKSSSyZUNlVSfaYasQg4ngL1Y228JcNK+Ff94ik2I6wA4nKe69jVVxe5WIX2TG/gxB/uHzoWuDxOHYNkkQjna4tzBIuCO6gPqiM87OxZmLMxuSTck95qVhJiG8qgE1O2fGXYBQWOugBY+goVfYZowUsuIg+9BFZQe6lgdhqdht1MXJqsDgdrWT3MQanJuRiufRr4v+gNczJJ8j2vpCjDSU14gdXIpasDxFWfAbjSt/EmiXwDOfeBVn2f8ARxhjbpJpWPPKFQe8E++nVKfQWfF8JHeV/kmZmYL8KZaIitoj+jXB8mm/6g/20YwG5WDj1EKsw4GQmT3NoPSm7GRlnx7DJeqm/p/ph+ythT4g/uYncdoFl83Onvq7bG+i2RrHESqg+zGM7fmNgPQ1qQw9tALAcOVPItqtjQitzk1+PV56U0orxf79ABsvc3B4exWIOw+tJ1zftAOg8hRo8PhS3avTwq1RS2ORVrVKrvOTb7wJjkvVdxWDUnhVoxY41X8a1jTlaBZwgFSIohSXelBqBYPClotR1c1Mw6Xo2FuSF4V1NlDXULEPl61datj27uHFJchcrH6ydU+Y4GqJtXcmeK+S0g/K3odD5GopIqcHyI26WH/eGZ2yRxA3JNgWYWAv4a+lW7AbZimLLG/WUHiLXH2lvxFZ3LFILIyuLHRSCNTzy9vfU7AbFxDkFEZexm6npfX0osibWhAnmZ2LOSzHiTqTXBqsmH3PY+3KB3Kt/ebfCiWH3QgHtGRvMD4CmTJkZSM1dmrRYt28MP5QPizH51Ng2VCvsxRj+kfGpmDkZmS55LWDPYBRYFrAcALUTwW7eJkItEwHa1kH91aVGgHDSnEa1DMFQAWw/o9BscRJp9iP5ufkPOtJ2Rs6KFAkKKi9gHHvJ4k95oPgcRVgwjaUM1yNWPcRHQbGJViZbig+0I6BEA5BSAKdl403URcjhCp4qp8QDRLBSBdAAPDSoK07G1EVosEM9PFAaEYeWiEMtAQ8fCkcKXDKy1JRr16Yr1A5iXhceaK4fG3qu5bVKw0tSwCxdJekOaYwz3qQRQIN05bSuCUthpRAB8cdDVU2hNqatG1GsDVIxUnWNR7FlNXYsSUoPeoYepENFDzJ+GWjWHiFqrh2vh4f4sqLblmu35RrQvaP0jxLpDG8h7W6i/Mn0FLKcVux6WEr1fYi/wCvEvZQV5WQy7/4wkkGNQeQS4Hqb11V9vE2+hsR3eP+Go2oRtPGYZP4k0anszAn8o1rIJsbI/tyO/4nZviaaFUPEdEbafA170/BF22ltzCfUzufupYf3WoM28Ed/ZkHiAfgaCCuIvxpe3ka3wajbS5Z8Hjkk9hge7gfQ61PQ1RGw/NTY8uVEcDt6SPSQZ17eDDz5+dXwrp7nLxPCqlPWOqLbelg1FwGMjlF42v2jgw8RUoLVyOVKLi7MWDSgaQBXXqAJWHksatGzXuKpwajux8cFHWIAHEk2AHaTQTBKNy0gUPx8WlVLb/0hhbphAGPAysNP6F5+J9DVI2ntOafWWV37i2nko0HpVUq8VsdOhwetOOafqrz8DQMSy39oeopoVlTCpOA2vNEeo5t9k9ZfQ8PKoq3cWT4Y47S8jTxSwaqGD3zH8yMg9qEEehtb1ogm9mHPNx/R+lWqpF8zFLCVV7pZonqfDLVPG9uG+0/5DTq754cc3/JUzx6lf8AFrP3WXeKapkUt6z7/jqAcFlP9K/Nq7/7DjHCKQ+JUfM1HUj1CsDXe0TSMl6by2NZ4PpNI9nDj+qT5Baj4j6R8Q3sxwr5Mx9cwpO2gjRDhGKnyS+qNewUlE46wdN/8ZfR0XwjX/Vek4zefFSr18RKQeIDZB6JYUrrx5Gun/z9eXtSS8X/AEbRtjeXC4UfvpVDfYHWc/0DUeJsKo+1vpSYqf2eEAcmlNz+RTYeprMC2tPwaqRVUq8nsdrD/wDP4akrz9Z9+i8PzcJbV35xsl7yhR2KigepBPvqvtvDif8AFb0X9KaxXCh7UmeT5kr4ajB2jBL6ImnbuIP85/W1IbHSP7cjt4uxHpeoypelIhBouTKadFJ3t5EhVrstKWnUSqjqKCsNgV1emuo3JlI4NLFMmuDVLGWM7D9KBpkSU4r0ti+NRCxXMt+NcKUKhbpJEfKyEMhII4EGxFWPZG8gPVn6p5PbQ/iA4H3eFBstRp4OYq2FRxOZjOHwqK9i6ttjD/4qetRpt48OODFvBT8TYVSiKQVq7tWcf0dBc2WbE72D+XGfFjb3D9aCYza0sp67afZGi+nPzqFXlK5N7l1OjCm7xQRha4p9OyoWFapgrO9GeiovPAi4hLGo1EcWnA0PIp0zDXhlkeLSg1Jrw0xkloO3r0U2ppwVApir0nNXhNJqFiY8rU4r1HFKDUrRdCpYmI9EYmutBVlohhJwdKU6FKrFjhqVheB8KiXqVhuB8Khu3QNxfChrUTxfChrUUcnF+0OQVMZARUOEVJV6DGw7WWzFotThBoLC5OgA1JJ4ADmaawMRdgFFyTYAC5J7ABxrZty9zxh1E06gzEdVePRA/wCvv5cO2mhFydkLjcZTwlPNLfkupm0G4ONdQ3Rqt9bM4DDxHKva2dxrXVp/jR6s80+O4m+0fB/k+ZxXZatmC3HJ/iTAdoVb+8n5Udwe5+FX2g8h+89h6LaqVRkzoS4ph487/JGalKm4TYuIk9iGQjtykD8x0rWMJgoYv4cUad4UX9eNTTKDTrD9WY6nGfgh4v8AfuZnhdy8S3tZI/xNc+ig0e2fuIn82YnuRQvva/wq1SU0GqxUYozS4riZbO3yX5udhdyMFaxRye0yNf3WHuqtb1bhPD+8woaWL6y2u6eQ9oeGvxq44bE0XwmN5GjKjFoSjxTE0p5nJtdHsfPWJw9r8iOIOhHlUJkr6eeBJB1lVvFQfjVZ25uVhnBIhQfhGQ/22qrsZLmbnxenN6wa+t/wYLakkVfdrbhWuYH1+y/yYfMVUtobKliP7yNl77XXyYaUjTjuaYVaVVeo/wAkOA2NEEoctW7dndPEYojKuROcjgqLfdHFj4etVyTb0Ohh68KUX2jsu8D5bqRUKfCOBcowHblNvW1fQu7u52GwoGVQ8nORwC1/ujgo8PfTO8WC51dGg+bOXiuNU5ytTjddXp5HztSTV73o3YznpIAA31k4Bj2jkD8fjVG2JiL/AMF/T50HFrQixEJxzJkBTToNEcPu1iG4qF/Ew+V6PbO3Ize3MB3Kt/eT8qmST2QP5VKPtS/v7FPNcBWjruDDbV5T5qPgteHciEcnP9f6Cn7KRX6Ro95nVq8NaQu6eHH8snxdv1pM26+GP8u3gzfrQ7KQVxGl3/v1M4vXgkIq447c9eMbsvc3WHqLEe+gs+7WIHBQ3erD52oODXIujiqb1UiHh8X20Wwj6+IqBFu3iCfYC+LL8iaue6G6KMwGImI7owP8zfpSdlK+iOhR4vSpxaqS8NfsU/FcDQxq3WfcbAoptGXPa7sfcLD3UBTZECN1YYxY8coJ9TVkaEjBieM0ZyvBPyKJsDYc+JNoY2f71rKPFzpWgbL+ioWviJrn7EfDzdhr5AUd2Xi8gsNKsWDxoanVBLc59fjFeccsPVXn4kHdzduDCNeKIBuGc9Zu/rHUeVWY8DTUdOcjVqSWxy5zlN5pu77wZJxNe15JxNe0xWZ0stSUeurqUtY+BcV4BaurqIo5evLV1dUILUWqTG9eV1EhPwmOKmxozBiA2hrq6gAhbT2WDqtV6bD2NjXV1QaLIcmBXiFUHwFF9gYjKcpr2uoIeWq1LfCbimdo4bMte11EqKHtHDZWI5GhkqWrq6oXLYjutPYWWxrq6iwWLJgmBFFRgQRXV1QpY1JsqoGJ2VXV1QiYHxWEK8agyRW4V1dQNMHdCGW4pEUhU3FdXUWJzDcW1yRY1Dklub17XUULY9jmojgMaQa6uqMFi5YCfMoqaeFdXUgoNk4mva6up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950</Words>
  <Application>Microsoft Office PowerPoint</Application>
  <PresentationFormat>On-screen Show (4:3)</PresentationFormat>
  <Paragraphs>150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Andrew “King” Jackson</vt:lpstr>
      <vt:lpstr>Legend States…</vt:lpstr>
      <vt:lpstr>A Military Man…</vt:lpstr>
      <vt:lpstr>The Legend versus a Witch</vt:lpstr>
      <vt:lpstr>Personal Life…</vt:lpstr>
      <vt:lpstr>Nicknames for Jackson…</vt:lpstr>
      <vt:lpstr>Slide 7</vt:lpstr>
      <vt:lpstr>The People’s President</vt:lpstr>
      <vt:lpstr>Jackson's First Presidential Run </vt:lpstr>
      <vt:lpstr>The “Common Man’s” Presidential Candidate </vt:lpstr>
      <vt:lpstr>Slide 11</vt:lpstr>
      <vt:lpstr>Slide 12</vt:lpstr>
      <vt:lpstr>Election of 1824…</vt:lpstr>
      <vt:lpstr>Slide 14</vt:lpstr>
      <vt:lpstr>Rematch, Election of 1828…</vt:lpstr>
      <vt:lpstr>Slide 16</vt:lpstr>
      <vt:lpstr>Spoils System…</vt:lpstr>
      <vt:lpstr>Slide 18</vt:lpstr>
      <vt:lpstr>Nullification Crisis…</vt:lpstr>
      <vt:lpstr>Fortune Telling…Succession…</vt:lpstr>
      <vt:lpstr>Slide 21</vt:lpstr>
      <vt:lpstr>Jackson vs. the Natives</vt:lpstr>
      <vt:lpstr>Slide 23</vt:lpstr>
      <vt:lpstr>Slide 24</vt:lpstr>
      <vt:lpstr>Jackson and the Bank…</vt:lpstr>
      <vt:lpstr>Slide 26</vt:lpstr>
      <vt:lpstr>Slide 27</vt:lpstr>
      <vt:lpstr>Political Split</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Andrew “King” Jackson</dc:title>
  <dc:creator>Andrea</dc:creator>
  <cp:lastModifiedBy>Andrea</cp:lastModifiedBy>
  <cp:revision>4</cp:revision>
  <dcterms:created xsi:type="dcterms:W3CDTF">2014-10-30T23:52:23Z</dcterms:created>
  <dcterms:modified xsi:type="dcterms:W3CDTF">2014-10-31T02:20:39Z</dcterms:modified>
</cp:coreProperties>
</file>